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1" r:id="rId3"/>
    <p:sldId id="277" r:id="rId4"/>
    <p:sldId id="257" r:id="rId5"/>
    <p:sldId id="258" r:id="rId6"/>
    <p:sldId id="262" r:id="rId7"/>
    <p:sldId id="259" r:id="rId8"/>
    <p:sldId id="274" r:id="rId9"/>
    <p:sldId id="260" r:id="rId10"/>
    <p:sldId id="275" r:id="rId11"/>
    <p:sldId id="276" r:id="rId12"/>
    <p:sldId id="279" r:id="rId13"/>
    <p:sldId id="278" r:id="rId14"/>
    <p:sldId id="263" r:id="rId15"/>
  </p:sldIdLst>
  <p:sldSz cx="12192000" cy="6858000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Calibri Light" panose="020F0302020204030204" pitchFamily="34" charset="0"/>
      <p:regular r:id="rId20"/>
      <p:italic r:id="rId21"/>
    </p:embeddedFont>
    <p:embeddedFont>
      <p:font typeface="Oswald" panose="00000500000000000000" pitchFamily="2" charset="0"/>
      <p:regular r:id="rId22"/>
      <p:bold r:id="rId23"/>
    </p:embeddedFont>
  </p:embeddedFontLst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456C8EA8-BB61-4ABA-86F0-4ADEDB691EC1}">
          <p14:sldIdLst>
            <p14:sldId id="256"/>
            <p14:sldId id="261"/>
            <p14:sldId id="277"/>
            <p14:sldId id="257"/>
            <p14:sldId id="258"/>
            <p14:sldId id="262"/>
            <p14:sldId id="259"/>
            <p14:sldId id="274"/>
            <p14:sldId id="260"/>
            <p14:sldId id="275"/>
            <p14:sldId id="276"/>
            <p14:sldId id="279"/>
            <p14:sldId id="278"/>
            <p14:sldId id="26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4562"/>
    <a:srgbClr val="2E394D"/>
    <a:srgbClr val="FC8563"/>
    <a:srgbClr val="ED394B"/>
    <a:srgbClr val="2D38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7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1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66B-2F6A-4FAA-8725-06B8F538DB71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0E7F-2FD5-488C-BA28-B557B96FC2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3969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66B-2F6A-4FAA-8725-06B8F538DB71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0E7F-2FD5-488C-BA28-B557B96FC2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02393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66B-2F6A-4FAA-8725-06B8F538DB71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0E7F-2FD5-488C-BA28-B557B96FC2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16404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66B-2F6A-4FAA-8725-06B8F538DB71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0E7F-2FD5-488C-BA28-B557B96FC2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468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66B-2F6A-4FAA-8725-06B8F538DB71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0E7F-2FD5-488C-BA28-B557B96FC2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4229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66B-2F6A-4FAA-8725-06B8F538DB71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0E7F-2FD5-488C-BA28-B557B96FC2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74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66B-2F6A-4FAA-8725-06B8F538DB71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0E7F-2FD5-488C-BA28-B557B96FC2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21186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66B-2F6A-4FAA-8725-06B8F538DB71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0E7F-2FD5-488C-BA28-B557B96FC2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69300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66B-2F6A-4FAA-8725-06B8F538DB71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0E7F-2FD5-488C-BA28-B557B96FC2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9371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66B-2F6A-4FAA-8725-06B8F538DB71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0E7F-2FD5-488C-BA28-B557B96FC2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04208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1C66B-2F6A-4FAA-8725-06B8F538DB71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80E7F-2FD5-488C-BA28-B557B96FC2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5862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1C66B-2F6A-4FAA-8725-06B8F538DB71}" type="datetimeFigureOut">
              <a:rPr lang="es-CO" smtClean="0"/>
              <a:t>20/05/2024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80E7F-2FD5-488C-BA28-B557B96FC283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500354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n 11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291" b="8717"/>
          <a:stretch/>
        </p:blipFill>
        <p:spPr>
          <a:xfrm>
            <a:off x="0" y="36576"/>
            <a:ext cx="12192000" cy="6821424"/>
          </a:xfrm>
          <a:prstGeom prst="rect">
            <a:avLst/>
          </a:prstGeom>
        </p:spPr>
      </p:pic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74562">
                  <a:alpha val="86000"/>
                </a:srgbClr>
              </a:gs>
              <a:gs pos="100000">
                <a:srgbClr val="2E394D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orma libre 7"/>
          <p:cNvSpPr/>
          <p:nvPr/>
        </p:nvSpPr>
        <p:spPr>
          <a:xfrm>
            <a:off x="838200" y="768096"/>
            <a:ext cx="10515600" cy="5321808"/>
          </a:xfrm>
          <a:custGeom>
            <a:avLst/>
            <a:gdLst>
              <a:gd name="connsiteX0" fmla="*/ 256032 w 10515600"/>
              <a:gd name="connsiteY0" fmla="*/ 256032 h 5321808"/>
              <a:gd name="connsiteX1" fmla="*/ 256032 w 10515600"/>
              <a:gd name="connsiteY1" fmla="*/ 5084064 h 5321808"/>
              <a:gd name="connsiteX2" fmla="*/ 10262616 w 10515600"/>
              <a:gd name="connsiteY2" fmla="*/ 5084064 h 5321808"/>
              <a:gd name="connsiteX3" fmla="*/ 10262616 w 10515600"/>
              <a:gd name="connsiteY3" fmla="*/ 256032 h 5321808"/>
              <a:gd name="connsiteX4" fmla="*/ 0 w 10515600"/>
              <a:gd name="connsiteY4" fmla="*/ 0 h 5321808"/>
              <a:gd name="connsiteX5" fmla="*/ 10515600 w 10515600"/>
              <a:gd name="connsiteY5" fmla="*/ 0 h 5321808"/>
              <a:gd name="connsiteX6" fmla="*/ 10515600 w 10515600"/>
              <a:gd name="connsiteY6" fmla="*/ 5321808 h 5321808"/>
              <a:gd name="connsiteX7" fmla="*/ 0 w 10515600"/>
              <a:gd name="connsiteY7" fmla="*/ 5321808 h 532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15600" h="5321808">
                <a:moveTo>
                  <a:pt x="256032" y="256032"/>
                </a:moveTo>
                <a:lnTo>
                  <a:pt x="256032" y="5084064"/>
                </a:lnTo>
                <a:lnTo>
                  <a:pt x="10262616" y="5084064"/>
                </a:lnTo>
                <a:lnTo>
                  <a:pt x="10262616" y="256032"/>
                </a:lnTo>
                <a:close/>
                <a:moveTo>
                  <a:pt x="0" y="0"/>
                </a:moveTo>
                <a:lnTo>
                  <a:pt x="10515600" y="0"/>
                </a:lnTo>
                <a:lnTo>
                  <a:pt x="10515600" y="5321808"/>
                </a:lnTo>
                <a:lnTo>
                  <a:pt x="0" y="5321808"/>
                </a:lnTo>
                <a:close/>
              </a:path>
            </a:pathLst>
          </a:custGeom>
          <a:gradFill>
            <a:gsLst>
              <a:gs pos="0">
                <a:srgbClr val="FC8563"/>
              </a:gs>
              <a:gs pos="100000">
                <a:srgbClr val="ED394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1322924" y="2304871"/>
            <a:ext cx="96011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>
                <a:solidFill>
                  <a:schemeClr val="bg1">
                    <a:lumMod val="50000"/>
                  </a:schemeClr>
                </a:solidFill>
                <a:latin typeface="Aileron Black" panose="00000A00000000000000" pitchFamily="50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ctr"/>
            <a:r>
              <a:rPr lang="es-CO" altLang="es-CO" sz="7200" b="0" dirty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rPr>
              <a:t>HBO MAX</a:t>
            </a: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3032481" y="3384591"/>
            <a:ext cx="6181992" cy="48628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CO"/>
            </a:defPPr>
            <a:lvl1pPr algn="ctr" fontAlgn="auto">
              <a:lnSpc>
                <a:spcPct val="80000"/>
              </a:lnSpc>
              <a:spcBef>
                <a:spcPts val="1800"/>
              </a:spcBef>
              <a:spcAft>
                <a:spcPts val="0"/>
              </a:spcAft>
              <a:defRPr>
                <a:solidFill>
                  <a:schemeClr val="bg1">
                    <a:lumMod val="50000"/>
                  </a:schemeClr>
                </a:solidFill>
                <a:latin typeface="Aileron" panose="00000500000000000000" pitchFamily="50" charset="0"/>
                <a:cs typeface="Cordia New" panose="020B0304020202020204" pitchFamily="34" charset="-34"/>
              </a:defRPr>
            </a:lvl1pPr>
          </a:lstStyle>
          <a:p>
            <a:r>
              <a:rPr lang="es-CO" altLang="es-CO" sz="3200" dirty="0">
                <a:solidFill>
                  <a:schemeClr val="bg1"/>
                </a:solidFill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Edson Giovanny Reyes Rivera. 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5159822" y="4376132"/>
            <a:ext cx="1927309" cy="74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799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07"/>
          <a:stretch/>
        </p:blipFill>
        <p:spPr>
          <a:xfrm>
            <a:off x="4693921" y="0"/>
            <a:ext cx="7485888" cy="686527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693920" y="0"/>
            <a:ext cx="7498080" cy="6858000"/>
          </a:xfrm>
          <a:prstGeom prst="rect">
            <a:avLst/>
          </a:prstGeom>
          <a:gradFill>
            <a:gsLst>
              <a:gs pos="0">
                <a:srgbClr val="374562">
                  <a:alpha val="89000"/>
                </a:srgbClr>
              </a:gs>
              <a:gs pos="100000">
                <a:srgbClr val="2E394D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>
            <a:spLocks noChangeArrowheads="1"/>
          </p:cNvSpPr>
          <p:nvPr/>
        </p:nvSpPr>
        <p:spPr bwMode="auto">
          <a:xfrm>
            <a:off x="-92031" y="-99205"/>
            <a:ext cx="10772752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r>
              <a:rPr lang="es-CO" altLang="es-CO" sz="5400" dirty="0"/>
              <a:t>¿Las producciones mas populares tienen una mejor calificación?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4461107" y="3257898"/>
            <a:ext cx="517456" cy="515258"/>
            <a:chOff x="8658226" y="1389063"/>
            <a:chExt cx="747713" cy="744537"/>
          </a:xfrm>
        </p:grpSpPr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8661401" y="2066925"/>
              <a:ext cx="744538" cy="66675"/>
            </a:xfrm>
            <a:custGeom>
              <a:avLst/>
              <a:gdLst>
                <a:gd name="T0" fmla="*/ 657 w 689"/>
                <a:gd name="T1" fmla="*/ 0 h 62"/>
                <a:gd name="T2" fmla="*/ 31 w 689"/>
                <a:gd name="T3" fmla="*/ 0 h 62"/>
                <a:gd name="T4" fmla="*/ 0 w 689"/>
                <a:gd name="T5" fmla="*/ 31 h 62"/>
                <a:gd name="T6" fmla="*/ 31 w 689"/>
                <a:gd name="T7" fmla="*/ 62 h 62"/>
                <a:gd name="T8" fmla="*/ 657 w 689"/>
                <a:gd name="T9" fmla="*/ 62 h 62"/>
                <a:gd name="T10" fmla="*/ 689 w 689"/>
                <a:gd name="T11" fmla="*/ 31 h 62"/>
                <a:gd name="T12" fmla="*/ 657 w 689"/>
                <a:gd name="T13" fmla="*/ 0 h 62"/>
                <a:gd name="T14" fmla="*/ 657 w 689"/>
                <a:gd name="T15" fmla="*/ 0 h 62"/>
                <a:gd name="T16" fmla="*/ 657 w 68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9" h="62">
                  <a:moveTo>
                    <a:pt x="657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657" y="62"/>
                    <a:pt x="657" y="62"/>
                    <a:pt x="657" y="62"/>
                  </a:cubicBezTo>
                  <a:cubicBezTo>
                    <a:pt x="675" y="62"/>
                    <a:pt x="689" y="48"/>
                    <a:pt x="689" y="31"/>
                  </a:cubicBezTo>
                  <a:cubicBezTo>
                    <a:pt x="689" y="14"/>
                    <a:pt x="675" y="0"/>
                    <a:pt x="657" y="0"/>
                  </a:cubicBezTo>
                  <a:close/>
                  <a:moveTo>
                    <a:pt x="657" y="0"/>
                  </a:moveTo>
                  <a:cubicBezTo>
                    <a:pt x="657" y="0"/>
                    <a:pt x="657" y="0"/>
                    <a:pt x="65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8702676" y="1639888"/>
              <a:ext cx="660400" cy="406400"/>
            </a:xfrm>
            <a:custGeom>
              <a:avLst/>
              <a:gdLst>
                <a:gd name="T0" fmla="*/ 31 w 610"/>
                <a:gd name="T1" fmla="*/ 313 h 376"/>
                <a:gd name="T2" fmla="*/ 0 w 610"/>
                <a:gd name="T3" fmla="*/ 345 h 376"/>
                <a:gd name="T4" fmla="*/ 31 w 610"/>
                <a:gd name="T5" fmla="*/ 376 h 376"/>
                <a:gd name="T6" fmla="*/ 579 w 610"/>
                <a:gd name="T7" fmla="*/ 376 h 376"/>
                <a:gd name="T8" fmla="*/ 610 w 610"/>
                <a:gd name="T9" fmla="*/ 345 h 376"/>
                <a:gd name="T10" fmla="*/ 579 w 610"/>
                <a:gd name="T11" fmla="*/ 313 h 376"/>
                <a:gd name="T12" fmla="*/ 571 w 610"/>
                <a:gd name="T13" fmla="*/ 313 h 376"/>
                <a:gd name="T14" fmla="*/ 571 w 610"/>
                <a:gd name="T15" fmla="*/ 32 h 376"/>
                <a:gd name="T16" fmla="*/ 579 w 610"/>
                <a:gd name="T17" fmla="*/ 32 h 376"/>
                <a:gd name="T18" fmla="*/ 595 w 610"/>
                <a:gd name="T19" fmla="*/ 16 h 376"/>
                <a:gd name="T20" fmla="*/ 579 w 610"/>
                <a:gd name="T21" fmla="*/ 0 h 376"/>
                <a:gd name="T22" fmla="*/ 31 w 610"/>
                <a:gd name="T23" fmla="*/ 0 h 376"/>
                <a:gd name="T24" fmla="*/ 16 w 610"/>
                <a:gd name="T25" fmla="*/ 16 h 376"/>
                <a:gd name="T26" fmla="*/ 31 w 610"/>
                <a:gd name="T27" fmla="*/ 32 h 376"/>
                <a:gd name="T28" fmla="*/ 39 w 610"/>
                <a:gd name="T29" fmla="*/ 32 h 376"/>
                <a:gd name="T30" fmla="*/ 39 w 610"/>
                <a:gd name="T31" fmla="*/ 313 h 376"/>
                <a:gd name="T32" fmla="*/ 31 w 610"/>
                <a:gd name="T33" fmla="*/ 313 h 376"/>
                <a:gd name="T34" fmla="*/ 509 w 610"/>
                <a:gd name="T35" fmla="*/ 32 h 376"/>
                <a:gd name="T36" fmla="*/ 509 w 610"/>
                <a:gd name="T37" fmla="*/ 313 h 376"/>
                <a:gd name="T38" fmla="*/ 415 w 610"/>
                <a:gd name="T39" fmla="*/ 313 h 376"/>
                <a:gd name="T40" fmla="*/ 415 w 610"/>
                <a:gd name="T41" fmla="*/ 32 h 376"/>
                <a:gd name="T42" fmla="*/ 509 w 610"/>
                <a:gd name="T43" fmla="*/ 32 h 376"/>
                <a:gd name="T44" fmla="*/ 352 w 610"/>
                <a:gd name="T45" fmla="*/ 32 h 376"/>
                <a:gd name="T46" fmla="*/ 352 w 610"/>
                <a:gd name="T47" fmla="*/ 313 h 376"/>
                <a:gd name="T48" fmla="*/ 258 w 610"/>
                <a:gd name="T49" fmla="*/ 313 h 376"/>
                <a:gd name="T50" fmla="*/ 258 w 610"/>
                <a:gd name="T51" fmla="*/ 32 h 376"/>
                <a:gd name="T52" fmla="*/ 352 w 610"/>
                <a:gd name="T53" fmla="*/ 32 h 376"/>
                <a:gd name="T54" fmla="*/ 102 w 610"/>
                <a:gd name="T55" fmla="*/ 32 h 376"/>
                <a:gd name="T56" fmla="*/ 196 w 610"/>
                <a:gd name="T57" fmla="*/ 32 h 376"/>
                <a:gd name="T58" fmla="*/ 196 w 610"/>
                <a:gd name="T59" fmla="*/ 313 h 376"/>
                <a:gd name="T60" fmla="*/ 102 w 610"/>
                <a:gd name="T61" fmla="*/ 313 h 376"/>
                <a:gd name="T62" fmla="*/ 102 w 610"/>
                <a:gd name="T63" fmla="*/ 32 h 376"/>
                <a:gd name="T64" fmla="*/ 102 w 610"/>
                <a:gd name="T65" fmla="*/ 32 h 376"/>
                <a:gd name="T66" fmla="*/ 102 w 610"/>
                <a:gd name="T67" fmla="*/ 3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0" h="376">
                  <a:moveTo>
                    <a:pt x="31" y="313"/>
                  </a:moveTo>
                  <a:cubicBezTo>
                    <a:pt x="14" y="313"/>
                    <a:pt x="0" y="327"/>
                    <a:pt x="0" y="345"/>
                  </a:cubicBezTo>
                  <a:cubicBezTo>
                    <a:pt x="0" y="362"/>
                    <a:pt x="14" y="376"/>
                    <a:pt x="31" y="376"/>
                  </a:cubicBezTo>
                  <a:cubicBezTo>
                    <a:pt x="579" y="376"/>
                    <a:pt x="579" y="376"/>
                    <a:pt x="579" y="376"/>
                  </a:cubicBezTo>
                  <a:cubicBezTo>
                    <a:pt x="596" y="376"/>
                    <a:pt x="610" y="362"/>
                    <a:pt x="610" y="345"/>
                  </a:cubicBezTo>
                  <a:cubicBezTo>
                    <a:pt x="610" y="327"/>
                    <a:pt x="596" y="313"/>
                    <a:pt x="579" y="313"/>
                  </a:cubicBezTo>
                  <a:cubicBezTo>
                    <a:pt x="571" y="313"/>
                    <a:pt x="571" y="313"/>
                    <a:pt x="571" y="313"/>
                  </a:cubicBezTo>
                  <a:cubicBezTo>
                    <a:pt x="571" y="32"/>
                    <a:pt x="571" y="32"/>
                    <a:pt x="571" y="32"/>
                  </a:cubicBezTo>
                  <a:cubicBezTo>
                    <a:pt x="579" y="32"/>
                    <a:pt x="579" y="32"/>
                    <a:pt x="579" y="32"/>
                  </a:cubicBezTo>
                  <a:cubicBezTo>
                    <a:pt x="588" y="32"/>
                    <a:pt x="595" y="25"/>
                    <a:pt x="595" y="16"/>
                  </a:cubicBezTo>
                  <a:cubicBezTo>
                    <a:pt x="595" y="7"/>
                    <a:pt x="588" y="0"/>
                    <a:pt x="57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3" y="0"/>
                    <a:pt x="16" y="7"/>
                    <a:pt x="16" y="16"/>
                  </a:cubicBezTo>
                  <a:cubicBezTo>
                    <a:pt x="16" y="25"/>
                    <a:pt x="23" y="32"/>
                    <a:pt x="31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3"/>
                    <a:pt x="39" y="313"/>
                    <a:pt x="39" y="313"/>
                  </a:cubicBezTo>
                  <a:cubicBezTo>
                    <a:pt x="31" y="313"/>
                    <a:pt x="31" y="313"/>
                    <a:pt x="31" y="313"/>
                  </a:cubicBezTo>
                  <a:close/>
                  <a:moveTo>
                    <a:pt x="509" y="32"/>
                  </a:moveTo>
                  <a:cubicBezTo>
                    <a:pt x="509" y="313"/>
                    <a:pt x="509" y="313"/>
                    <a:pt x="509" y="313"/>
                  </a:cubicBezTo>
                  <a:cubicBezTo>
                    <a:pt x="415" y="313"/>
                    <a:pt x="415" y="313"/>
                    <a:pt x="415" y="313"/>
                  </a:cubicBezTo>
                  <a:cubicBezTo>
                    <a:pt x="415" y="32"/>
                    <a:pt x="415" y="32"/>
                    <a:pt x="415" y="32"/>
                  </a:cubicBezTo>
                  <a:lnTo>
                    <a:pt x="509" y="32"/>
                  </a:lnTo>
                  <a:close/>
                  <a:moveTo>
                    <a:pt x="352" y="32"/>
                  </a:moveTo>
                  <a:cubicBezTo>
                    <a:pt x="352" y="313"/>
                    <a:pt x="352" y="313"/>
                    <a:pt x="352" y="313"/>
                  </a:cubicBezTo>
                  <a:cubicBezTo>
                    <a:pt x="258" y="313"/>
                    <a:pt x="258" y="313"/>
                    <a:pt x="258" y="313"/>
                  </a:cubicBezTo>
                  <a:cubicBezTo>
                    <a:pt x="258" y="32"/>
                    <a:pt x="258" y="32"/>
                    <a:pt x="258" y="32"/>
                  </a:cubicBezTo>
                  <a:lnTo>
                    <a:pt x="352" y="32"/>
                  </a:lnTo>
                  <a:close/>
                  <a:moveTo>
                    <a:pt x="102" y="32"/>
                  </a:moveTo>
                  <a:cubicBezTo>
                    <a:pt x="196" y="32"/>
                    <a:pt x="196" y="32"/>
                    <a:pt x="196" y="32"/>
                  </a:cubicBezTo>
                  <a:cubicBezTo>
                    <a:pt x="196" y="313"/>
                    <a:pt x="196" y="313"/>
                    <a:pt x="196" y="313"/>
                  </a:cubicBezTo>
                  <a:cubicBezTo>
                    <a:pt x="102" y="313"/>
                    <a:pt x="102" y="313"/>
                    <a:pt x="102" y="313"/>
                  </a:cubicBezTo>
                  <a:lnTo>
                    <a:pt x="102" y="32"/>
                  </a:lnTo>
                  <a:close/>
                  <a:moveTo>
                    <a:pt x="102" y="32"/>
                  </a:moveTo>
                  <a:cubicBezTo>
                    <a:pt x="102" y="32"/>
                    <a:pt x="102" y="32"/>
                    <a:pt x="102" y="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658226" y="1389063"/>
              <a:ext cx="747713" cy="220663"/>
            </a:xfrm>
            <a:custGeom>
              <a:avLst/>
              <a:gdLst>
                <a:gd name="T0" fmla="*/ 33 w 691"/>
                <a:gd name="T1" fmla="*/ 204 h 204"/>
                <a:gd name="T2" fmla="*/ 659 w 691"/>
                <a:gd name="T3" fmla="*/ 204 h 204"/>
                <a:gd name="T4" fmla="*/ 660 w 691"/>
                <a:gd name="T5" fmla="*/ 204 h 204"/>
                <a:gd name="T6" fmla="*/ 691 w 691"/>
                <a:gd name="T7" fmla="*/ 173 h 204"/>
                <a:gd name="T8" fmla="*/ 670 w 691"/>
                <a:gd name="T9" fmla="*/ 143 h 204"/>
                <a:gd name="T10" fmla="*/ 359 w 691"/>
                <a:gd name="T11" fmla="*/ 4 h 204"/>
                <a:gd name="T12" fmla="*/ 333 w 691"/>
                <a:gd name="T13" fmla="*/ 4 h 204"/>
                <a:gd name="T14" fmla="*/ 21 w 691"/>
                <a:gd name="T15" fmla="*/ 144 h 204"/>
                <a:gd name="T16" fmla="*/ 3 w 691"/>
                <a:gd name="T17" fmla="*/ 179 h 204"/>
                <a:gd name="T18" fmla="*/ 33 w 691"/>
                <a:gd name="T19" fmla="*/ 204 h 204"/>
                <a:gd name="T20" fmla="*/ 33 w 691"/>
                <a:gd name="T21" fmla="*/ 204 h 204"/>
                <a:gd name="T22" fmla="*/ 33 w 691"/>
                <a:gd name="T2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1" h="204">
                  <a:moveTo>
                    <a:pt x="33" y="204"/>
                  </a:moveTo>
                  <a:cubicBezTo>
                    <a:pt x="659" y="204"/>
                    <a:pt x="659" y="204"/>
                    <a:pt x="659" y="204"/>
                  </a:cubicBezTo>
                  <a:cubicBezTo>
                    <a:pt x="659" y="204"/>
                    <a:pt x="660" y="204"/>
                    <a:pt x="660" y="204"/>
                  </a:cubicBezTo>
                  <a:cubicBezTo>
                    <a:pt x="677" y="204"/>
                    <a:pt x="691" y="190"/>
                    <a:pt x="691" y="173"/>
                  </a:cubicBezTo>
                  <a:cubicBezTo>
                    <a:pt x="691" y="159"/>
                    <a:pt x="682" y="148"/>
                    <a:pt x="670" y="143"/>
                  </a:cubicBezTo>
                  <a:cubicBezTo>
                    <a:pt x="359" y="4"/>
                    <a:pt x="359" y="4"/>
                    <a:pt x="359" y="4"/>
                  </a:cubicBezTo>
                  <a:cubicBezTo>
                    <a:pt x="351" y="0"/>
                    <a:pt x="342" y="0"/>
                    <a:pt x="333" y="4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7" y="150"/>
                    <a:pt x="0" y="165"/>
                    <a:pt x="3" y="179"/>
                  </a:cubicBezTo>
                  <a:cubicBezTo>
                    <a:pt x="6" y="194"/>
                    <a:pt x="19" y="204"/>
                    <a:pt x="33" y="204"/>
                  </a:cubicBezTo>
                  <a:close/>
                  <a:moveTo>
                    <a:pt x="33" y="204"/>
                  </a:moveTo>
                  <a:cubicBezTo>
                    <a:pt x="33" y="204"/>
                    <a:pt x="33" y="204"/>
                    <a:pt x="33" y="20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</p:grpSp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92032" y="1529306"/>
            <a:ext cx="6047131" cy="4743870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0979" y="1529306"/>
            <a:ext cx="5953297" cy="4743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940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07"/>
          <a:stretch/>
        </p:blipFill>
        <p:spPr>
          <a:xfrm>
            <a:off x="4693921" y="0"/>
            <a:ext cx="7485888" cy="686527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681729" y="7274"/>
            <a:ext cx="7498080" cy="6858000"/>
          </a:xfrm>
          <a:prstGeom prst="rect">
            <a:avLst/>
          </a:prstGeom>
          <a:gradFill>
            <a:gsLst>
              <a:gs pos="0">
                <a:srgbClr val="374562">
                  <a:alpha val="89000"/>
                </a:srgbClr>
              </a:gs>
              <a:gs pos="100000">
                <a:srgbClr val="2E394D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>
            <a:spLocks noChangeArrowheads="1"/>
          </p:cNvSpPr>
          <p:nvPr/>
        </p:nvSpPr>
        <p:spPr bwMode="auto">
          <a:xfrm>
            <a:off x="4719835" y="198256"/>
            <a:ext cx="66711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r>
              <a:rPr lang="es-CO" altLang="es-CO" sz="5400" dirty="0"/>
              <a:t>Modelos</a:t>
            </a:r>
          </a:p>
        </p:txBody>
      </p:sp>
      <p:sp>
        <p:nvSpPr>
          <p:cNvPr id="12" name="CuadroTexto 11"/>
          <p:cNvSpPr txBox="1">
            <a:spLocks noChangeArrowheads="1"/>
          </p:cNvSpPr>
          <p:nvPr/>
        </p:nvSpPr>
        <p:spPr bwMode="auto">
          <a:xfrm>
            <a:off x="400524" y="1674674"/>
            <a:ext cx="66711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endParaRPr lang="es-MX" altLang="es-CO" sz="5400" dirty="0"/>
          </a:p>
        </p:txBody>
      </p:sp>
      <p:sp>
        <p:nvSpPr>
          <p:cNvPr id="13" name="CuadroTexto 5"/>
          <p:cNvSpPr txBox="1">
            <a:spLocks noChangeArrowheads="1"/>
          </p:cNvSpPr>
          <p:nvPr/>
        </p:nvSpPr>
        <p:spPr bwMode="auto">
          <a:xfrm>
            <a:off x="4859908" y="4153754"/>
            <a:ext cx="5303774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CO" altLang="es-CO" sz="2800" dirty="0">
                <a:latin typeface="Oswald" panose="02000303000000000000" pitchFamily="2" charset="0"/>
              </a:rPr>
              <a:t>Así quedo la base de datos después de la limpieza </a:t>
            </a:r>
          </a:p>
          <a:p>
            <a:pPr eaLnBrk="1" hangingPunct="1"/>
            <a:r>
              <a:rPr lang="es-CO" altLang="es-CO" sz="2800" dirty="0">
                <a:latin typeface="Oswald" panose="02000303000000000000" pitchFamily="2" charset="0"/>
              </a:rPr>
              <a:t>Datos de entrenamiento: 80 %- 20%</a:t>
            </a:r>
          </a:p>
          <a:p>
            <a:pPr eaLnBrk="1" hangingPunct="1"/>
            <a:endParaRPr lang="es-CO" altLang="es-CO" sz="2800" dirty="0">
              <a:latin typeface="Oswald" panose="02000303000000000000" pitchFamily="2" charset="0"/>
            </a:endParaRPr>
          </a:p>
          <a:p>
            <a:pPr eaLnBrk="1" hangingPunct="1"/>
            <a:r>
              <a:rPr lang="es-CO" altLang="es-CO" sz="2800" dirty="0" err="1">
                <a:latin typeface="Oswald" panose="02000303000000000000" pitchFamily="2" charset="0"/>
              </a:rPr>
              <a:t>Soluci</a:t>
            </a:r>
            <a:r>
              <a:rPr lang="es-MX" altLang="es-CO" sz="2800" dirty="0" err="1">
                <a:latin typeface="Oswald" panose="02000303000000000000" pitchFamily="2" charset="0"/>
              </a:rPr>
              <a:t>ón</a:t>
            </a:r>
            <a:r>
              <a:rPr lang="es-MX" altLang="es-CO" sz="2800" dirty="0">
                <a:latin typeface="Oswald" panose="02000303000000000000" pitchFamily="2" charset="0"/>
              </a:rPr>
              <a:t> de como identificar el nombre de la película</a:t>
            </a:r>
            <a:endParaRPr lang="es-CO" altLang="es-CO" sz="2800" dirty="0">
              <a:latin typeface="Oswald" panose="02000303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3"/>
          <a:srcRect l="7499" t="56341" r="41797" b="14161"/>
          <a:stretch/>
        </p:blipFill>
        <p:spPr>
          <a:xfrm>
            <a:off x="234029" y="1390935"/>
            <a:ext cx="8343301" cy="2728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646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07"/>
          <a:stretch/>
        </p:blipFill>
        <p:spPr>
          <a:xfrm>
            <a:off x="4693921" y="0"/>
            <a:ext cx="7485888" cy="686527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693920" y="0"/>
            <a:ext cx="7498080" cy="6858000"/>
          </a:xfrm>
          <a:prstGeom prst="rect">
            <a:avLst/>
          </a:prstGeom>
          <a:gradFill>
            <a:gsLst>
              <a:gs pos="0">
                <a:srgbClr val="374562">
                  <a:alpha val="89000"/>
                </a:srgbClr>
              </a:gs>
              <a:gs pos="100000">
                <a:srgbClr val="2E394D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>
            <a:spLocks noChangeArrowheads="1"/>
          </p:cNvSpPr>
          <p:nvPr/>
        </p:nvSpPr>
        <p:spPr bwMode="auto">
          <a:xfrm>
            <a:off x="4719835" y="198256"/>
            <a:ext cx="66711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r>
              <a:rPr lang="es-CO" altLang="es-CO" sz="5400" dirty="0"/>
              <a:t>Modelos</a:t>
            </a:r>
          </a:p>
        </p:txBody>
      </p:sp>
      <p:sp>
        <p:nvSpPr>
          <p:cNvPr id="12" name="CuadroTexto 11"/>
          <p:cNvSpPr txBox="1">
            <a:spLocks noChangeArrowheads="1"/>
          </p:cNvSpPr>
          <p:nvPr/>
        </p:nvSpPr>
        <p:spPr bwMode="auto">
          <a:xfrm>
            <a:off x="400524" y="1674674"/>
            <a:ext cx="66711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endParaRPr lang="es-MX" altLang="es-CO" sz="5400" dirty="0"/>
          </a:p>
        </p:txBody>
      </p:sp>
      <p:graphicFrame>
        <p:nvGraphicFramePr>
          <p:cNvPr id="3" name="Tabl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2131150"/>
              </p:ext>
            </p:extLst>
          </p:nvPr>
        </p:nvGraphicFramePr>
        <p:xfrm>
          <a:off x="4847476" y="3059669"/>
          <a:ext cx="5694603" cy="191928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982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82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82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820">
                <a:tc>
                  <a:txBody>
                    <a:bodyPr/>
                    <a:lstStyle/>
                    <a:p>
                      <a:r>
                        <a:rPr lang="es-MX" dirty="0"/>
                        <a:t>MODELO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MSE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R-Cuadrado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820">
                <a:tc>
                  <a:txBody>
                    <a:bodyPr/>
                    <a:lstStyle/>
                    <a:p>
                      <a:r>
                        <a:rPr lang="es-MX" dirty="0"/>
                        <a:t>Regresión</a:t>
                      </a:r>
                      <a:r>
                        <a:rPr lang="es-MX" baseline="0" dirty="0"/>
                        <a:t> 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820">
                <a:tc>
                  <a:txBody>
                    <a:bodyPr/>
                    <a:lstStyle/>
                    <a:p>
                      <a:r>
                        <a:rPr lang="es-MX" dirty="0"/>
                        <a:t>Árbol de decisión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820">
                <a:tc>
                  <a:txBody>
                    <a:bodyPr/>
                    <a:lstStyle/>
                    <a:p>
                      <a:r>
                        <a:rPr lang="es-MX" dirty="0"/>
                        <a:t>Bosque aleatorio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CuadroTexto 5"/>
          <p:cNvSpPr txBox="1">
            <a:spLocks noChangeArrowheads="1"/>
          </p:cNvSpPr>
          <p:nvPr/>
        </p:nvSpPr>
        <p:spPr bwMode="auto">
          <a:xfrm>
            <a:off x="-25406" y="1714435"/>
            <a:ext cx="530377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CO" altLang="es-CO" sz="2800" dirty="0">
                <a:latin typeface="Oswald" panose="02000303000000000000" pitchFamily="2" charset="0"/>
              </a:rPr>
              <a:t>Se escogió el modelo de Regresión, el cual tuvo un resultado de .46 en el MSE con los datos de test</a:t>
            </a:r>
          </a:p>
        </p:txBody>
      </p:sp>
    </p:spTree>
    <p:extLst>
      <p:ext uri="{BB962C8B-B14F-4D97-AF65-F5344CB8AC3E}">
        <p14:creationId xmlns:p14="http://schemas.microsoft.com/office/powerpoint/2010/main" val="676820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07"/>
          <a:stretch/>
        </p:blipFill>
        <p:spPr>
          <a:xfrm>
            <a:off x="4693921" y="0"/>
            <a:ext cx="7485888" cy="686527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693920" y="0"/>
            <a:ext cx="7498080" cy="6858000"/>
          </a:xfrm>
          <a:prstGeom prst="rect">
            <a:avLst/>
          </a:prstGeom>
          <a:gradFill>
            <a:gsLst>
              <a:gs pos="0">
                <a:srgbClr val="374562">
                  <a:alpha val="89000"/>
                </a:srgbClr>
              </a:gs>
              <a:gs pos="100000">
                <a:srgbClr val="2E394D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>
            <a:spLocks noChangeArrowheads="1"/>
          </p:cNvSpPr>
          <p:nvPr/>
        </p:nvSpPr>
        <p:spPr bwMode="auto">
          <a:xfrm>
            <a:off x="400524" y="233138"/>
            <a:ext cx="66711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r>
              <a:rPr lang="es-CO" altLang="es-CO" sz="5400" dirty="0"/>
              <a:t>Conclusiones </a:t>
            </a:r>
          </a:p>
        </p:txBody>
      </p:sp>
      <p:grpSp>
        <p:nvGrpSpPr>
          <p:cNvPr id="18" name="Grupo 17"/>
          <p:cNvGrpSpPr/>
          <p:nvPr/>
        </p:nvGrpSpPr>
        <p:grpSpPr>
          <a:xfrm>
            <a:off x="4461107" y="3257898"/>
            <a:ext cx="517456" cy="515258"/>
            <a:chOff x="8658226" y="1389063"/>
            <a:chExt cx="747713" cy="744537"/>
          </a:xfrm>
        </p:grpSpPr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8661401" y="2066925"/>
              <a:ext cx="744538" cy="66675"/>
            </a:xfrm>
            <a:custGeom>
              <a:avLst/>
              <a:gdLst>
                <a:gd name="T0" fmla="*/ 657 w 689"/>
                <a:gd name="T1" fmla="*/ 0 h 62"/>
                <a:gd name="T2" fmla="*/ 31 w 689"/>
                <a:gd name="T3" fmla="*/ 0 h 62"/>
                <a:gd name="T4" fmla="*/ 0 w 689"/>
                <a:gd name="T5" fmla="*/ 31 h 62"/>
                <a:gd name="T6" fmla="*/ 31 w 689"/>
                <a:gd name="T7" fmla="*/ 62 h 62"/>
                <a:gd name="T8" fmla="*/ 657 w 689"/>
                <a:gd name="T9" fmla="*/ 62 h 62"/>
                <a:gd name="T10" fmla="*/ 689 w 689"/>
                <a:gd name="T11" fmla="*/ 31 h 62"/>
                <a:gd name="T12" fmla="*/ 657 w 689"/>
                <a:gd name="T13" fmla="*/ 0 h 62"/>
                <a:gd name="T14" fmla="*/ 657 w 689"/>
                <a:gd name="T15" fmla="*/ 0 h 62"/>
                <a:gd name="T16" fmla="*/ 657 w 68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9" h="62">
                  <a:moveTo>
                    <a:pt x="657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657" y="62"/>
                    <a:pt x="657" y="62"/>
                    <a:pt x="657" y="62"/>
                  </a:cubicBezTo>
                  <a:cubicBezTo>
                    <a:pt x="675" y="62"/>
                    <a:pt x="689" y="48"/>
                    <a:pt x="689" y="31"/>
                  </a:cubicBezTo>
                  <a:cubicBezTo>
                    <a:pt x="689" y="14"/>
                    <a:pt x="675" y="0"/>
                    <a:pt x="657" y="0"/>
                  </a:cubicBezTo>
                  <a:close/>
                  <a:moveTo>
                    <a:pt x="657" y="0"/>
                  </a:moveTo>
                  <a:cubicBezTo>
                    <a:pt x="657" y="0"/>
                    <a:pt x="657" y="0"/>
                    <a:pt x="65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8702676" y="1639888"/>
              <a:ext cx="660400" cy="406400"/>
            </a:xfrm>
            <a:custGeom>
              <a:avLst/>
              <a:gdLst>
                <a:gd name="T0" fmla="*/ 31 w 610"/>
                <a:gd name="T1" fmla="*/ 313 h 376"/>
                <a:gd name="T2" fmla="*/ 0 w 610"/>
                <a:gd name="T3" fmla="*/ 345 h 376"/>
                <a:gd name="T4" fmla="*/ 31 w 610"/>
                <a:gd name="T5" fmla="*/ 376 h 376"/>
                <a:gd name="T6" fmla="*/ 579 w 610"/>
                <a:gd name="T7" fmla="*/ 376 h 376"/>
                <a:gd name="T8" fmla="*/ 610 w 610"/>
                <a:gd name="T9" fmla="*/ 345 h 376"/>
                <a:gd name="T10" fmla="*/ 579 w 610"/>
                <a:gd name="T11" fmla="*/ 313 h 376"/>
                <a:gd name="T12" fmla="*/ 571 w 610"/>
                <a:gd name="T13" fmla="*/ 313 h 376"/>
                <a:gd name="T14" fmla="*/ 571 w 610"/>
                <a:gd name="T15" fmla="*/ 32 h 376"/>
                <a:gd name="T16" fmla="*/ 579 w 610"/>
                <a:gd name="T17" fmla="*/ 32 h 376"/>
                <a:gd name="T18" fmla="*/ 595 w 610"/>
                <a:gd name="T19" fmla="*/ 16 h 376"/>
                <a:gd name="T20" fmla="*/ 579 w 610"/>
                <a:gd name="T21" fmla="*/ 0 h 376"/>
                <a:gd name="T22" fmla="*/ 31 w 610"/>
                <a:gd name="T23" fmla="*/ 0 h 376"/>
                <a:gd name="T24" fmla="*/ 16 w 610"/>
                <a:gd name="T25" fmla="*/ 16 h 376"/>
                <a:gd name="T26" fmla="*/ 31 w 610"/>
                <a:gd name="T27" fmla="*/ 32 h 376"/>
                <a:gd name="T28" fmla="*/ 39 w 610"/>
                <a:gd name="T29" fmla="*/ 32 h 376"/>
                <a:gd name="T30" fmla="*/ 39 w 610"/>
                <a:gd name="T31" fmla="*/ 313 h 376"/>
                <a:gd name="T32" fmla="*/ 31 w 610"/>
                <a:gd name="T33" fmla="*/ 313 h 376"/>
                <a:gd name="T34" fmla="*/ 509 w 610"/>
                <a:gd name="T35" fmla="*/ 32 h 376"/>
                <a:gd name="T36" fmla="*/ 509 w 610"/>
                <a:gd name="T37" fmla="*/ 313 h 376"/>
                <a:gd name="T38" fmla="*/ 415 w 610"/>
                <a:gd name="T39" fmla="*/ 313 h 376"/>
                <a:gd name="T40" fmla="*/ 415 w 610"/>
                <a:gd name="T41" fmla="*/ 32 h 376"/>
                <a:gd name="T42" fmla="*/ 509 w 610"/>
                <a:gd name="T43" fmla="*/ 32 h 376"/>
                <a:gd name="T44" fmla="*/ 352 w 610"/>
                <a:gd name="T45" fmla="*/ 32 h 376"/>
                <a:gd name="T46" fmla="*/ 352 w 610"/>
                <a:gd name="T47" fmla="*/ 313 h 376"/>
                <a:gd name="T48" fmla="*/ 258 w 610"/>
                <a:gd name="T49" fmla="*/ 313 h 376"/>
                <a:gd name="T50" fmla="*/ 258 w 610"/>
                <a:gd name="T51" fmla="*/ 32 h 376"/>
                <a:gd name="T52" fmla="*/ 352 w 610"/>
                <a:gd name="T53" fmla="*/ 32 h 376"/>
                <a:gd name="T54" fmla="*/ 102 w 610"/>
                <a:gd name="T55" fmla="*/ 32 h 376"/>
                <a:gd name="T56" fmla="*/ 196 w 610"/>
                <a:gd name="T57" fmla="*/ 32 h 376"/>
                <a:gd name="T58" fmla="*/ 196 w 610"/>
                <a:gd name="T59" fmla="*/ 313 h 376"/>
                <a:gd name="T60" fmla="*/ 102 w 610"/>
                <a:gd name="T61" fmla="*/ 313 h 376"/>
                <a:gd name="T62" fmla="*/ 102 w 610"/>
                <a:gd name="T63" fmla="*/ 32 h 376"/>
                <a:gd name="T64" fmla="*/ 102 w 610"/>
                <a:gd name="T65" fmla="*/ 32 h 376"/>
                <a:gd name="T66" fmla="*/ 102 w 610"/>
                <a:gd name="T67" fmla="*/ 3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0" h="376">
                  <a:moveTo>
                    <a:pt x="31" y="313"/>
                  </a:moveTo>
                  <a:cubicBezTo>
                    <a:pt x="14" y="313"/>
                    <a:pt x="0" y="327"/>
                    <a:pt x="0" y="345"/>
                  </a:cubicBezTo>
                  <a:cubicBezTo>
                    <a:pt x="0" y="362"/>
                    <a:pt x="14" y="376"/>
                    <a:pt x="31" y="376"/>
                  </a:cubicBezTo>
                  <a:cubicBezTo>
                    <a:pt x="579" y="376"/>
                    <a:pt x="579" y="376"/>
                    <a:pt x="579" y="376"/>
                  </a:cubicBezTo>
                  <a:cubicBezTo>
                    <a:pt x="596" y="376"/>
                    <a:pt x="610" y="362"/>
                    <a:pt x="610" y="345"/>
                  </a:cubicBezTo>
                  <a:cubicBezTo>
                    <a:pt x="610" y="327"/>
                    <a:pt x="596" y="313"/>
                    <a:pt x="579" y="313"/>
                  </a:cubicBezTo>
                  <a:cubicBezTo>
                    <a:pt x="571" y="313"/>
                    <a:pt x="571" y="313"/>
                    <a:pt x="571" y="313"/>
                  </a:cubicBezTo>
                  <a:cubicBezTo>
                    <a:pt x="571" y="32"/>
                    <a:pt x="571" y="32"/>
                    <a:pt x="571" y="32"/>
                  </a:cubicBezTo>
                  <a:cubicBezTo>
                    <a:pt x="579" y="32"/>
                    <a:pt x="579" y="32"/>
                    <a:pt x="579" y="32"/>
                  </a:cubicBezTo>
                  <a:cubicBezTo>
                    <a:pt x="588" y="32"/>
                    <a:pt x="595" y="25"/>
                    <a:pt x="595" y="16"/>
                  </a:cubicBezTo>
                  <a:cubicBezTo>
                    <a:pt x="595" y="7"/>
                    <a:pt x="588" y="0"/>
                    <a:pt x="57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3" y="0"/>
                    <a:pt x="16" y="7"/>
                    <a:pt x="16" y="16"/>
                  </a:cubicBezTo>
                  <a:cubicBezTo>
                    <a:pt x="16" y="25"/>
                    <a:pt x="23" y="32"/>
                    <a:pt x="31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3"/>
                    <a:pt x="39" y="313"/>
                    <a:pt x="39" y="313"/>
                  </a:cubicBezTo>
                  <a:cubicBezTo>
                    <a:pt x="31" y="313"/>
                    <a:pt x="31" y="313"/>
                    <a:pt x="31" y="313"/>
                  </a:cubicBezTo>
                  <a:close/>
                  <a:moveTo>
                    <a:pt x="509" y="32"/>
                  </a:moveTo>
                  <a:cubicBezTo>
                    <a:pt x="509" y="313"/>
                    <a:pt x="509" y="313"/>
                    <a:pt x="509" y="313"/>
                  </a:cubicBezTo>
                  <a:cubicBezTo>
                    <a:pt x="415" y="313"/>
                    <a:pt x="415" y="313"/>
                    <a:pt x="415" y="313"/>
                  </a:cubicBezTo>
                  <a:cubicBezTo>
                    <a:pt x="415" y="32"/>
                    <a:pt x="415" y="32"/>
                    <a:pt x="415" y="32"/>
                  </a:cubicBezTo>
                  <a:lnTo>
                    <a:pt x="509" y="32"/>
                  </a:lnTo>
                  <a:close/>
                  <a:moveTo>
                    <a:pt x="352" y="32"/>
                  </a:moveTo>
                  <a:cubicBezTo>
                    <a:pt x="352" y="313"/>
                    <a:pt x="352" y="313"/>
                    <a:pt x="352" y="313"/>
                  </a:cubicBezTo>
                  <a:cubicBezTo>
                    <a:pt x="258" y="313"/>
                    <a:pt x="258" y="313"/>
                    <a:pt x="258" y="313"/>
                  </a:cubicBezTo>
                  <a:cubicBezTo>
                    <a:pt x="258" y="32"/>
                    <a:pt x="258" y="32"/>
                    <a:pt x="258" y="32"/>
                  </a:cubicBezTo>
                  <a:lnTo>
                    <a:pt x="352" y="32"/>
                  </a:lnTo>
                  <a:close/>
                  <a:moveTo>
                    <a:pt x="102" y="32"/>
                  </a:moveTo>
                  <a:cubicBezTo>
                    <a:pt x="196" y="32"/>
                    <a:pt x="196" y="32"/>
                    <a:pt x="196" y="32"/>
                  </a:cubicBezTo>
                  <a:cubicBezTo>
                    <a:pt x="196" y="313"/>
                    <a:pt x="196" y="313"/>
                    <a:pt x="196" y="313"/>
                  </a:cubicBezTo>
                  <a:cubicBezTo>
                    <a:pt x="102" y="313"/>
                    <a:pt x="102" y="313"/>
                    <a:pt x="102" y="313"/>
                  </a:cubicBezTo>
                  <a:lnTo>
                    <a:pt x="102" y="32"/>
                  </a:lnTo>
                  <a:close/>
                  <a:moveTo>
                    <a:pt x="102" y="32"/>
                  </a:moveTo>
                  <a:cubicBezTo>
                    <a:pt x="102" y="32"/>
                    <a:pt x="102" y="32"/>
                    <a:pt x="102" y="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658226" y="1389063"/>
              <a:ext cx="747713" cy="220663"/>
            </a:xfrm>
            <a:custGeom>
              <a:avLst/>
              <a:gdLst>
                <a:gd name="T0" fmla="*/ 33 w 691"/>
                <a:gd name="T1" fmla="*/ 204 h 204"/>
                <a:gd name="T2" fmla="*/ 659 w 691"/>
                <a:gd name="T3" fmla="*/ 204 h 204"/>
                <a:gd name="T4" fmla="*/ 660 w 691"/>
                <a:gd name="T5" fmla="*/ 204 h 204"/>
                <a:gd name="T6" fmla="*/ 691 w 691"/>
                <a:gd name="T7" fmla="*/ 173 h 204"/>
                <a:gd name="T8" fmla="*/ 670 w 691"/>
                <a:gd name="T9" fmla="*/ 143 h 204"/>
                <a:gd name="T10" fmla="*/ 359 w 691"/>
                <a:gd name="T11" fmla="*/ 4 h 204"/>
                <a:gd name="T12" fmla="*/ 333 w 691"/>
                <a:gd name="T13" fmla="*/ 4 h 204"/>
                <a:gd name="T14" fmla="*/ 21 w 691"/>
                <a:gd name="T15" fmla="*/ 144 h 204"/>
                <a:gd name="T16" fmla="*/ 3 w 691"/>
                <a:gd name="T17" fmla="*/ 179 h 204"/>
                <a:gd name="T18" fmla="*/ 33 w 691"/>
                <a:gd name="T19" fmla="*/ 204 h 204"/>
                <a:gd name="T20" fmla="*/ 33 w 691"/>
                <a:gd name="T21" fmla="*/ 204 h 204"/>
                <a:gd name="T22" fmla="*/ 33 w 691"/>
                <a:gd name="T2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1" h="204">
                  <a:moveTo>
                    <a:pt x="33" y="204"/>
                  </a:moveTo>
                  <a:cubicBezTo>
                    <a:pt x="659" y="204"/>
                    <a:pt x="659" y="204"/>
                    <a:pt x="659" y="204"/>
                  </a:cubicBezTo>
                  <a:cubicBezTo>
                    <a:pt x="659" y="204"/>
                    <a:pt x="660" y="204"/>
                    <a:pt x="660" y="204"/>
                  </a:cubicBezTo>
                  <a:cubicBezTo>
                    <a:pt x="677" y="204"/>
                    <a:pt x="691" y="190"/>
                    <a:pt x="691" y="173"/>
                  </a:cubicBezTo>
                  <a:cubicBezTo>
                    <a:pt x="691" y="159"/>
                    <a:pt x="682" y="148"/>
                    <a:pt x="670" y="143"/>
                  </a:cubicBezTo>
                  <a:cubicBezTo>
                    <a:pt x="359" y="4"/>
                    <a:pt x="359" y="4"/>
                    <a:pt x="359" y="4"/>
                  </a:cubicBezTo>
                  <a:cubicBezTo>
                    <a:pt x="351" y="0"/>
                    <a:pt x="342" y="0"/>
                    <a:pt x="333" y="4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7" y="150"/>
                    <a:pt x="0" y="165"/>
                    <a:pt x="3" y="179"/>
                  </a:cubicBezTo>
                  <a:cubicBezTo>
                    <a:pt x="6" y="194"/>
                    <a:pt x="19" y="204"/>
                    <a:pt x="33" y="204"/>
                  </a:cubicBezTo>
                  <a:close/>
                  <a:moveTo>
                    <a:pt x="33" y="204"/>
                  </a:moveTo>
                  <a:cubicBezTo>
                    <a:pt x="33" y="204"/>
                    <a:pt x="33" y="204"/>
                    <a:pt x="33" y="20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</p:grpSp>
      <p:sp>
        <p:nvSpPr>
          <p:cNvPr id="12" name="CuadroTexto 11"/>
          <p:cNvSpPr txBox="1">
            <a:spLocks noChangeArrowheads="1"/>
          </p:cNvSpPr>
          <p:nvPr/>
        </p:nvSpPr>
        <p:spPr bwMode="auto">
          <a:xfrm>
            <a:off x="400524" y="1674674"/>
            <a:ext cx="6671103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endParaRPr lang="es-MX" altLang="es-CO" sz="5400" dirty="0"/>
          </a:p>
        </p:txBody>
      </p:sp>
      <p:sp>
        <p:nvSpPr>
          <p:cNvPr id="13" name="CuadroTexto 5"/>
          <p:cNvSpPr txBox="1">
            <a:spLocks noChangeArrowheads="1"/>
          </p:cNvSpPr>
          <p:nvPr/>
        </p:nvSpPr>
        <p:spPr bwMode="auto">
          <a:xfrm>
            <a:off x="5101298" y="233138"/>
            <a:ext cx="6467982" cy="6124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CO" altLang="es-CO" sz="2800" dirty="0">
                <a:latin typeface="Oswald" panose="02000303000000000000" pitchFamily="2" charset="0"/>
              </a:rPr>
              <a:t>-El modelo de regresión fue el modelo mas constante en cuanto a la pruebas de entrenamiento y de test.</a:t>
            </a:r>
          </a:p>
          <a:p>
            <a:pPr eaLnBrk="1" hangingPunct="1"/>
            <a:endParaRPr lang="es-CO" altLang="es-CO" sz="2800" dirty="0">
              <a:latin typeface="Oswald" panose="02000303000000000000" pitchFamily="2" charset="0"/>
            </a:endParaRPr>
          </a:p>
          <a:p>
            <a:pPr eaLnBrk="1" hangingPunct="1"/>
            <a:r>
              <a:rPr lang="es-CO" altLang="es-CO" sz="2800" dirty="0">
                <a:latin typeface="Oswald" panose="02000303000000000000" pitchFamily="2" charset="0"/>
              </a:rPr>
              <a:t>-Los votos, la popularidad, el paso del tiempo son variables donde se puede notar cambios que afectan positiva o negativamente el sesgo del score.</a:t>
            </a:r>
          </a:p>
          <a:p>
            <a:pPr eaLnBrk="1" hangingPunct="1"/>
            <a:endParaRPr lang="es-CO" altLang="es-CO" sz="2800" dirty="0">
              <a:latin typeface="Oswald" panose="02000303000000000000" pitchFamily="2" charset="0"/>
            </a:endParaRPr>
          </a:p>
          <a:p>
            <a:pPr eaLnBrk="1" hangingPunct="1"/>
            <a:r>
              <a:rPr lang="es-CO" altLang="es-CO" sz="2800" dirty="0">
                <a:latin typeface="Oswald" panose="02000303000000000000" pitchFamily="2" charset="0"/>
              </a:rPr>
              <a:t>-Tener una cantidad mínima de votos para contar con una calificación ayudaría al modelo</a:t>
            </a:r>
          </a:p>
          <a:p>
            <a:pPr eaLnBrk="1" hangingPunct="1"/>
            <a:endParaRPr lang="es-CO" altLang="es-CO" sz="2800" dirty="0">
              <a:latin typeface="Oswald" panose="02000303000000000000" pitchFamily="2" charset="0"/>
            </a:endParaRPr>
          </a:p>
          <a:p>
            <a:pPr eaLnBrk="1" hangingPunct="1"/>
            <a:r>
              <a:rPr lang="es-CO" altLang="es-CO" sz="2800" dirty="0">
                <a:latin typeface="Oswald" panose="02000303000000000000" pitchFamily="2" charset="0"/>
              </a:rPr>
              <a:t>-Modelo de árbol aleatorio no se pudo desempeñar de la manera esperada.</a:t>
            </a:r>
          </a:p>
          <a:p>
            <a:pPr eaLnBrk="1" hangingPunct="1"/>
            <a:endParaRPr lang="es-CO" altLang="es-CO" sz="2800" dirty="0">
              <a:latin typeface="Oswald" panose="02000303000000000000" pitchFamily="2" charset="0"/>
            </a:endParaRPr>
          </a:p>
        </p:txBody>
      </p:sp>
      <p:pic>
        <p:nvPicPr>
          <p:cNvPr id="1026" name="Picture 2" descr="Qué es HBO Max y por qué te interesa incluso si ya estás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8" y="2538650"/>
            <a:ext cx="4548377" cy="303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789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74562"/>
              </a:gs>
              <a:gs pos="100000">
                <a:srgbClr val="2E394D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8" name="Forma libre 7"/>
          <p:cNvSpPr/>
          <p:nvPr/>
        </p:nvSpPr>
        <p:spPr>
          <a:xfrm>
            <a:off x="838200" y="768096"/>
            <a:ext cx="10515600" cy="5321808"/>
          </a:xfrm>
          <a:custGeom>
            <a:avLst/>
            <a:gdLst>
              <a:gd name="connsiteX0" fmla="*/ 256032 w 10515600"/>
              <a:gd name="connsiteY0" fmla="*/ 256032 h 5321808"/>
              <a:gd name="connsiteX1" fmla="*/ 256032 w 10515600"/>
              <a:gd name="connsiteY1" fmla="*/ 5084064 h 5321808"/>
              <a:gd name="connsiteX2" fmla="*/ 10262616 w 10515600"/>
              <a:gd name="connsiteY2" fmla="*/ 5084064 h 5321808"/>
              <a:gd name="connsiteX3" fmla="*/ 10262616 w 10515600"/>
              <a:gd name="connsiteY3" fmla="*/ 256032 h 5321808"/>
              <a:gd name="connsiteX4" fmla="*/ 0 w 10515600"/>
              <a:gd name="connsiteY4" fmla="*/ 0 h 5321808"/>
              <a:gd name="connsiteX5" fmla="*/ 10515600 w 10515600"/>
              <a:gd name="connsiteY5" fmla="*/ 0 h 5321808"/>
              <a:gd name="connsiteX6" fmla="*/ 10515600 w 10515600"/>
              <a:gd name="connsiteY6" fmla="*/ 5321808 h 5321808"/>
              <a:gd name="connsiteX7" fmla="*/ 0 w 10515600"/>
              <a:gd name="connsiteY7" fmla="*/ 5321808 h 53218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515600" h="5321808">
                <a:moveTo>
                  <a:pt x="256032" y="256032"/>
                </a:moveTo>
                <a:lnTo>
                  <a:pt x="256032" y="5084064"/>
                </a:lnTo>
                <a:lnTo>
                  <a:pt x="10262616" y="5084064"/>
                </a:lnTo>
                <a:lnTo>
                  <a:pt x="10262616" y="256032"/>
                </a:lnTo>
                <a:close/>
                <a:moveTo>
                  <a:pt x="0" y="0"/>
                </a:moveTo>
                <a:lnTo>
                  <a:pt x="10515600" y="0"/>
                </a:lnTo>
                <a:lnTo>
                  <a:pt x="10515600" y="5321808"/>
                </a:lnTo>
                <a:lnTo>
                  <a:pt x="0" y="5321808"/>
                </a:lnTo>
                <a:close/>
              </a:path>
            </a:pathLst>
          </a:custGeom>
          <a:gradFill>
            <a:gsLst>
              <a:gs pos="0">
                <a:srgbClr val="FC8563"/>
              </a:gs>
              <a:gs pos="100000">
                <a:srgbClr val="ED394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295446" y="2560903"/>
            <a:ext cx="960110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>
              <a:defRPr sz="2400" b="1">
                <a:solidFill>
                  <a:schemeClr val="bg1">
                    <a:lumMod val="50000"/>
                  </a:schemeClr>
                </a:solidFill>
                <a:latin typeface="Aileron Black" panose="00000A00000000000000" pitchFamily="50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ctr"/>
            <a:r>
              <a:rPr lang="es-CO" altLang="es-CO" sz="7200" b="0" dirty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rPr>
              <a:t>Gracias por su atención!!</a:t>
            </a:r>
          </a:p>
        </p:txBody>
      </p:sp>
      <p:sp>
        <p:nvSpPr>
          <p:cNvPr id="7" name="Rectángulo 6"/>
          <p:cNvSpPr/>
          <p:nvPr/>
        </p:nvSpPr>
        <p:spPr>
          <a:xfrm>
            <a:off x="5104867" y="4344126"/>
            <a:ext cx="1927309" cy="747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444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3567448" y="4407408"/>
            <a:ext cx="8624552" cy="2450592"/>
          </a:xfrm>
          <a:prstGeom prst="rect">
            <a:avLst/>
          </a:prstGeom>
          <a:gradFill>
            <a:gsLst>
              <a:gs pos="0">
                <a:srgbClr val="374562"/>
              </a:gs>
              <a:gs pos="100000">
                <a:srgbClr val="2E394D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5"/>
          <p:cNvSpPr txBox="1">
            <a:spLocks noChangeArrowheads="1"/>
          </p:cNvSpPr>
          <p:nvPr/>
        </p:nvSpPr>
        <p:spPr bwMode="auto">
          <a:xfrm>
            <a:off x="4137189" y="53604"/>
            <a:ext cx="3917621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r>
              <a:rPr lang="es-CO" altLang="es-CO" sz="5400" dirty="0"/>
              <a:t>Introducción</a:t>
            </a:r>
          </a:p>
        </p:txBody>
      </p:sp>
      <p:sp>
        <p:nvSpPr>
          <p:cNvPr id="10" name="CuadroTexto 5"/>
          <p:cNvSpPr txBox="1">
            <a:spLocks noChangeArrowheads="1"/>
          </p:cNvSpPr>
          <p:nvPr/>
        </p:nvSpPr>
        <p:spPr bwMode="auto">
          <a:xfrm>
            <a:off x="196530" y="822529"/>
            <a:ext cx="24034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s-CO" altLang="es-CO" sz="2000" b="1" dirty="0">
                <a:solidFill>
                  <a:schemeClr val="accent1">
                    <a:lumMod val="75000"/>
                  </a:schemeClr>
                </a:solidFill>
                <a:latin typeface="Oswald" panose="02000303000000000000" pitchFamily="2" charset="0"/>
              </a:rPr>
              <a:t>Contenido de la base de Datos</a:t>
            </a:r>
          </a:p>
        </p:txBody>
      </p:sp>
      <p:sp>
        <p:nvSpPr>
          <p:cNvPr id="11" name="Rectángulo 10"/>
          <p:cNvSpPr/>
          <p:nvPr/>
        </p:nvSpPr>
        <p:spPr>
          <a:xfrm>
            <a:off x="196530" y="1576168"/>
            <a:ext cx="3055087" cy="4961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s-CO" altLang="es-CO" sz="1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Id de la serie/película</a:t>
            </a:r>
          </a:p>
          <a:p>
            <a:pPr marL="285750" indent="-285750"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s-CO" altLang="es-CO" sz="1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Titulo de serie/película</a:t>
            </a:r>
          </a:p>
          <a:p>
            <a:pPr marL="285750" indent="-285750"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s-CO" altLang="es-CO" sz="1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Breve descripción</a:t>
            </a:r>
          </a:p>
          <a:p>
            <a:pPr marL="285750" indent="-285750"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s-CO" altLang="es-CO" sz="1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Duración</a:t>
            </a:r>
          </a:p>
          <a:p>
            <a:pPr marL="285750" indent="-285750"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s-CO" altLang="es-CO" sz="1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Lugar de producción</a:t>
            </a:r>
          </a:p>
          <a:p>
            <a:pPr marL="285750" indent="-285750"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s-CO" altLang="es-CO" sz="1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Año de estreno</a:t>
            </a:r>
          </a:p>
          <a:p>
            <a:pPr marL="285750" indent="-285750"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s-CO" altLang="es-CO" sz="1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Género</a:t>
            </a:r>
          </a:p>
          <a:p>
            <a:pPr marL="285750" indent="-285750"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s-CO" altLang="es-CO" sz="1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Clasificación de edad</a:t>
            </a:r>
          </a:p>
          <a:p>
            <a:pPr marL="285750" indent="-285750"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s-CO" altLang="es-CO" sz="1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Temporadas </a:t>
            </a:r>
          </a:p>
          <a:p>
            <a:pPr marL="285750" indent="-285750"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s-CO" altLang="es-CO" sz="1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Score y votos en IMDb(Internet Movie Data base)</a:t>
            </a:r>
          </a:p>
          <a:p>
            <a:pPr marL="285750" indent="-285750">
              <a:lnSpc>
                <a:spcPct val="8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/>
            </a:pPr>
            <a:r>
              <a:rPr lang="es-CO" altLang="es-CO" sz="1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Score y popularidad en TMDb(</a:t>
            </a:r>
            <a:r>
              <a:rPr lang="es-CO" altLang="es-CO" sz="1600" dirty="0" err="1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The</a:t>
            </a:r>
            <a:r>
              <a:rPr lang="es-CO" altLang="es-CO" sz="1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Movie Data base)</a:t>
            </a:r>
          </a:p>
        </p:txBody>
      </p:sp>
      <p:grpSp>
        <p:nvGrpSpPr>
          <p:cNvPr id="23" name="Grupo 22"/>
          <p:cNvGrpSpPr/>
          <p:nvPr/>
        </p:nvGrpSpPr>
        <p:grpSpPr>
          <a:xfrm>
            <a:off x="9736411" y="421347"/>
            <a:ext cx="755125" cy="755125"/>
            <a:chOff x="6059492" y="2871943"/>
            <a:chExt cx="1127760" cy="1127760"/>
          </a:xfrm>
        </p:grpSpPr>
        <p:sp>
          <p:nvSpPr>
            <p:cNvPr id="8" name="Elipse 7"/>
            <p:cNvSpPr/>
            <p:nvPr/>
          </p:nvSpPr>
          <p:spPr>
            <a:xfrm>
              <a:off x="6059492" y="2871943"/>
              <a:ext cx="1127760" cy="1127760"/>
            </a:xfrm>
            <a:prstGeom prst="ellipse">
              <a:avLst/>
            </a:prstGeom>
            <a:solidFill>
              <a:srgbClr val="37456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 dirty="0"/>
            </a:p>
          </p:txBody>
        </p:sp>
        <p:sp>
          <p:nvSpPr>
            <p:cNvPr id="16" name="Freeform 5"/>
            <p:cNvSpPr>
              <a:spLocks noEditPoints="1"/>
            </p:cNvSpPr>
            <p:nvPr/>
          </p:nvSpPr>
          <p:spPr bwMode="auto">
            <a:xfrm>
              <a:off x="6314811" y="3111450"/>
              <a:ext cx="636086" cy="637589"/>
            </a:xfrm>
            <a:custGeom>
              <a:avLst/>
              <a:gdLst>
                <a:gd name="T0" fmla="*/ 538 w 621"/>
                <a:gd name="T1" fmla="*/ 201 h 622"/>
                <a:gd name="T2" fmla="*/ 435 w 621"/>
                <a:gd name="T3" fmla="*/ 215 h 622"/>
                <a:gd name="T4" fmla="*/ 321 w 621"/>
                <a:gd name="T5" fmla="*/ 330 h 622"/>
                <a:gd name="T6" fmla="*/ 290 w 621"/>
                <a:gd name="T7" fmla="*/ 329 h 622"/>
                <a:gd name="T8" fmla="*/ 419 w 621"/>
                <a:gd name="T9" fmla="*/ 171 h 622"/>
                <a:gd name="T10" fmla="*/ 445 w 621"/>
                <a:gd name="T11" fmla="*/ 56 h 622"/>
                <a:gd name="T12" fmla="*/ 497 w 621"/>
                <a:gd name="T13" fmla="*/ 4 h 622"/>
                <a:gd name="T14" fmla="*/ 500 w 621"/>
                <a:gd name="T15" fmla="*/ 2 h 622"/>
                <a:gd name="T16" fmla="*/ 502 w 621"/>
                <a:gd name="T17" fmla="*/ 1 h 622"/>
                <a:gd name="T18" fmla="*/ 505 w 621"/>
                <a:gd name="T19" fmla="*/ 0 h 622"/>
                <a:gd name="T20" fmla="*/ 508 w 621"/>
                <a:gd name="T21" fmla="*/ 0 h 622"/>
                <a:gd name="T22" fmla="*/ 511 w 621"/>
                <a:gd name="T23" fmla="*/ 0 h 622"/>
                <a:gd name="T24" fmla="*/ 513 w 621"/>
                <a:gd name="T25" fmla="*/ 0 h 622"/>
                <a:gd name="T26" fmla="*/ 516 w 621"/>
                <a:gd name="T27" fmla="*/ 1 h 622"/>
                <a:gd name="T28" fmla="*/ 518 w 621"/>
                <a:gd name="T29" fmla="*/ 2 h 622"/>
                <a:gd name="T30" fmla="*/ 521 w 621"/>
                <a:gd name="T31" fmla="*/ 4 h 622"/>
                <a:gd name="T32" fmla="*/ 522 w 621"/>
                <a:gd name="T33" fmla="*/ 5 h 622"/>
                <a:gd name="T34" fmla="*/ 524 w 621"/>
                <a:gd name="T35" fmla="*/ 8 h 622"/>
                <a:gd name="T36" fmla="*/ 526 w 621"/>
                <a:gd name="T37" fmla="*/ 10 h 622"/>
                <a:gd name="T38" fmla="*/ 527 w 621"/>
                <a:gd name="T39" fmla="*/ 13 h 622"/>
                <a:gd name="T40" fmla="*/ 528 w 621"/>
                <a:gd name="T41" fmla="*/ 15 h 622"/>
                <a:gd name="T42" fmla="*/ 528 w 621"/>
                <a:gd name="T43" fmla="*/ 19 h 622"/>
                <a:gd name="T44" fmla="*/ 531 w 621"/>
                <a:gd name="T45" fmla="*/ 91 h 622"/>
                <a:gd name="T46" fmla="*/ 611 w 621"/>
                <a:gd name="T47" fmla="*/ 95 h 622"/>
                <a:gd name="T48" fmla="*/ 618 w 621"/>
                <a:gd name="T49" fmla="*/ 102 h 622"/>
                <a:gd name="T50" fmla="*/ 615 w 621"/>
                <a:gd name="T51" fmla="*/ 125 h 622"/>
                <a:gd name="T52" fmla="*/ 131 w 621"/>
                <a:gd name="T53" fmla="*/ 321 h 622"/>
                <a:gd name="T54" fmla="*/ 472 w 621"/>
                <a:gd name="T55" fmla="*/ 321 h 622"/>
                <a:gd name="T56" fmla="*/ 397 w 621"/>
                <a:gd name="T57" fmla="*/ 317 h 622"/>
                <a:gd name="T58" fmla="*/ 302 w 621"/>
                <a:gd name="T59" fmla="*/ 417 h 622"/>
                <a:gd name="T60" fmla="*/ 301 w 621"/>
                <a:gd name="T61" fmla="*/ 225 h 622"/>
                <a:gd name="T62" fmla="*/ 302 w 621"/>
                <a:gd name="T63" fmla="*/ 150 h 622"/>
                <a:gd name="T64" fmla="*/ 538 w 621"/>
                <a:gd name="T65" fmla="*/ 246 h 622"/>
                <a:gd name="T66" fmla="*/ 517 w 621"/>
                <a:gd name="T67" fmla="*/ 321 h 622"/>
                <a:gd name="T68" fmla="*/ 86 w 621"/>
                <a:gd name="T69" fmla="*/ 321 h 622"/>
                <a:gd name="T70" fmla="*/ 374 w 621"/>
                <a:gd name="T71" fmla="*/ 118 h 622"/>
                <a:gd name="T72" fmla="*/ 387 w 621"/>
                <a:gd name="T73" fmla="*/ 50 h 622"/>
                <a:gd name="T74" fmla="*/ 302 w 621"/>
                <a:gd name="T75" fmla="*/ 19 h 622"/>
                <a:gd name="T76" fmla="*/ 302 w 621"/>
                <a:gd name="T77" fmla="*/ 622 h 622"/>
                <a:gd name="T78" fmla="*/ 585 w 621"/>
                <a:gd name="T79" fmla="*/ 218 h 622"/>
                <a:gd name="T80" fmla="*/ 570 w 621"/>
                <a:gd name="T81" fmla="*/ 233 h 6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21" h="622">
                  <a:moveTo>
                    <a:pt x="615" y="125"/>
                  </a:moveTo>
                  <a:cubicBezTo>
                    <a:pt x="538" y="201"/>
                    <a:pt x="538" y="201"/>
                    <a:pt x="538" y="201"/>
                  </a:cubicBezTo>
                  <a:cubicBezTo>
                    <a:pt x="449" y="201"/>
                    <a:pt x="449" y="201"/>
                    <a:pt x="449" y="201"/>
                  </a:cubicBezTo>
                  <a:cubicBezTo>
                    <a:pt x="435" y="215"/>
                    <a:pt x="435" y="215"/>
                    <a:pt x="435" y="215"/>
                  </a:cubicBezTo>
                  <a:cubicBezTo>
                    <a:pt x="382" y="269"/>
                    <a:pt x="382" y="269"/>
                    <a:pt x="382" y="269"/>
                  </a:cubicBezTo>
                  <a:cubicBezTo>
                    <a:pt x="321" y="330"/>
                    <a:pt x="321" y="330"/>
                    <a:pt x="321" y="330"/>
                  </a:cubicBezTo>
                  <a:cubicBezTo>
                    <a:pt x="316" y="334"/>
                    <a:pt x="311" y="336"/>
                    <a:pt x="305" y="336"/>
                  </a:cubicBezTo>
                  <a:cubicBezTo>
                    <a:pt x="300" y="336"/>
                    <a:pt x="294" y="334"/>
                    <a:pt x="290" y="329"/>
                  </a:cubicBezTo>
                  <a:cubicBezTo>
                    <a:pt x="282" y="321"/>
                    <a:pt x="282" y="307"/>
                    <a:pt x="291" y="299"/>
                  </a:cubicBezTo>
                  <a:cubicBezTo>
                    <a:pt x="419" y="171"/>
                    <a:pt x="419" y="171"/>
                    <a:pt x="419" y="171"/>
                  </a:cubicBezTo>
                  <a:cubicBezTo>
                    <a:pt x="419" y="82"/>
                    <a:pt x="419" y="82"/>
                    <a:pt x="419" y="82"/>
                  </a:cubicBezTo>
                  <a:cubicBezTo>
                    <a:pt x="445" y="56"/>
                    <a:pt x="445" y="56"/>
                    <a:pt x="445" y="56"/>
                  </a:cubicBezTo>
                  <a:cubicBezTo>
                    <a:pt x="495" y="5"/>
                    <a:pt x="495" y="5"/>
                    <a:pt x="495" y="5"/>
                  </a:cubicBezTo>
                  <a:cubicBezTo>
                    <a:pt x="496" y="5"/>
                    <a:pt x="497" y="4"/>
                    <a:pt x="497" y="4"/>
                  </a:cubicBezTo>
                  <a:cubicBezTo>
                    <a:pt x="498" y="4"/>
                    <a:pt x="498" y="3"/>
                    <a:pt x="498" y="3"/>
                  </a:cubicBezTo>
                  <a:cubicBezTo>
                    <a:pt x="499" y="3"/>
                    <a:pt x="499" y="2"/>
                    <a:pt x="500" y="2"/>
                  </a:cubicBezTo>
                  <a:cubicBezTo>
                    <a:pt x="500" y="2"/>
                    <a:pt x="500" y="2"/>
                    <a:pt x="500" y="2"/>
                  </a:cubicBezTo>
                  <a:cubicBezTo>
                    <a:pt x="501" y="1"/>
                    <a:pt x="502" y="1"/>
                    <a:pt x="502" y="1"/>
                  </a:cubicBezTo>
                  <a:cubicBezTo>
                    <a:pt x="503" y="1"/>
                    <a:pt x="503" y="1"/>
                    <a:pt x="503" y="1"/>
                  </a:cubicBezTo>
                  <a:cubicBezTo>
                    <a:pt x="504" y="0"/>
                    <a:pt x="505" y="0"/>
                    <a:pt x="505" y="0"/>
                  </a:cubicBezTo>
                  <a:cubicBezTo>
                    <a:pt x="505" y="0"/>
                    <a:pt x="506" y="0"/>
                    <a:pt x="506" y="0"/>
                  </a:cubicBezTo>
                  <a:cubicBezTo>
                    <a:pt x="506" y="0"/>
                    <a:pt x="507" y="0"/>
                    <a:pt x="508" y="0"/>
                  </a:cubicBezTo>
                  <a:cubicBezTo>
                    <a:pt x="508" y="0"/>
                    <a:pt x="508" y="0"/>
                    <a:pt x="508" y="0"/>
                  </a:cubicBezTo>
                  <a:cubicBezTo>
                    <a:pt x="509" y="0"/>
                    <a:pt x="510" y="0"/>
                    <a:pt x="511" y="0"/>
                  </a:cubicBezTo>
                  <a:cubicBezTo>
                    <a:pt x="511" y="0"/>
                    <a:pt x="511" y="0"/>
                    <a:pt x="511" y="0"/>
                  </a:cubicBezTo>
                  <a:cubicBezTo>
                    <a:pt x="512" y="0"/>
                    <a:pt x="512" y="0"/>
                    <a:pt x="513" y="0"/>
                  </a:cubicBezTo>
                  <a:cubicBezTo>
                    <a:pt x="513" y="0"/>
                    <a:pt x="513" y="0"/>
                    <a:pt x="514" y="0"/>
                  </a:cubicBezTo>
                  <a:cubicBezTo>
                    <a:pt x="514" y="1"/>
                    <a:pt x="515" y="1"/>
                    <a:pt x="516" y="1"/>
                  </a:cubicBezTo>
                  <a:cubicBezTo>
                    <a:pt x="516" y="1"/>
                    <a:pt x="516" y="1"/>
                    <a:pt x="516" y="1"/>
                  </a:cubicBezTo>
                  <a:cubicBezTo>
                    <a:pt x="517" y="2"/>
                    <a:pt x="517" y="2"/>
                    <a:pt x="518" y="2"/>
                  </a:cubicBezTo>
                  <a:cubicBezTo>
                    <a:pt x="518" y="2"/>
                    <a:pt x="518" y="2"/>
                    <a:pt x="519" y="3"/>
                  </a:cubicBezTo>
                  <a:cubicBezTo>
                    <a:pt x="519" y="3"/>
                    <a:pt x="520" y="3"/>
                    <a:pt x="521" y="4"/>
                  </a:cubicBezTo>
                  <a:cubicBezTo>
                    <a:pt x="521" y="4"/>
                    <a:pt x="521" y="4"/>
                    <a:pt x="521" y="4"/>
                  </a:cubicBezTo>
                  <a:cubicBezTo>
                    <a:pt x="521" y="4"/>
                    <a:pt x="522" y="5"/>
                    <a:pt x="522" y="5"/>
                  </a:cubicBezTo>
                  <a:cubicBezTo>
                    <a:pt x="523" y="6"/>
                    <a:pt x="523" y="6"/>
                    <a:pt x="523" y="6"/>
                  </a:cubicBezTo>
                  <a:cubicBezTo>
                    <a:pt x="523" y="6"/>
                    <a:pt x="524" y="7"/>
                    <a:pt x="524" y="8"/>
                  </a:cubicBezTo>
                  <a:cubicBezTo>
                    <a:pt x="524" y="8"/>
                    <a:pt x="524" y="8"/>
                    <a:pt x="524" y="8"/>
                  </a:cubicBezTo>
                  <a:cubicBezTo>
                    <a:pt x="525" y="8"/>
                    <a:pt x="525" y="9"/>
                    <a:pt x="526" y="10"/>
                  </a:cubicBezTo>
                  <a:cubicBezTo>
                    <a:pt x="526" y="10"/>
                    <a:pt x="526" y="10"/>
                    <a:pt x="526" y="10"/>
                  </a:cubicBezTo>
                  <a:cubicBezTo>
                    <a:pt x="526" y="11"/>
                    <a:pt x="527" y="12"/>
                    <a:pt x="527" y="13"/>
                  </a:cubicBezTo>
                  <a:cubicBezTo>
                    <a:pt x="527" y="13"/>
                    <a:pt x="527" y="13"/>
                    <a:pt x="527" y="13"/>
                  </a:cubicBezTo>
                  <a:cubicBezTo>
                    <a:pt x="527" y="14"/>
                    <a:pt x="527" y="14"/>
                    <a:pt x="528" y="15"/>
                  </a:cubicBezTo>
                  <a:cubicBezTo>
                    <a:pt x="528" y="15"/>
                    <a:pt x="528" y="16"/>
                    <a:pt x="528" y="16"/>
                  </a:cubicBezTo>
                  <a:cubicBezTo>
                    <a:pt x="528" y="17"/>
                    <a:pt x="528" y="18"/>
                    <a:pt x="528" y="19"/>
                  </a:cubicBezTo>
                  <a:cubicBezTo>
                    <a:pt x="529" y="91"/>
                    <a:pt x="529" y="91"/>
                    <a:pt x="529" y="91"/>
                  </a:cubicBezTo>
                  <a:cubicBezTo>
                    <a:pt x="531" y="91"/>
                    <a:pt x="531" y="91"/>
                    <a:pt x="531" y="91"/>
                  </a:cubicBezTo>
                  <a:cubicBezTo>
                    <a:pt x="601" y="92"/>
                    <a:pt x="601" y="92"/>
                    <a:pt x="601" y="92"/>
                  </a:cubicBezTo>
                  <a:cubicBezTo>
                    <a:pt x="605" y="92"/>
                    <a:pt x="609" y="93"/>
                    <a:pt x="611" y="95"/>
                  </a:cubicBezTo>
                  <a:cubicBezTo>
                    <a:pt x="612" y="96"/>
                    <a:pt x="613" y="97"/>
                    <a:pt x="614" y="97"/>
                  </a:cubicBezTo>
                  <a:cubicBezTo>
                    <a:pt x="616" y="99"/>
                    <a:pt x="617" y="100"/>
                    <a:pt x="618" y="102"/>
                  </a:cubicBezTo>
                  <a:cubicBezTo>
                    <a:pt x="619" y="103"/>
                    <a:pt x="619" y="105"/>
                    <a:pt x="620" y="107"/>
                  </a:cubicBezTo>
                  <a:cubicBezTo>
                    <a:pt x="621" y="113"/>
                    <a:pt x="620" y="119"/>
                    <a:pt x="615" y="125"/>
                  </a:cubicBezTo>
                  <a:close/>
                  <a:moveTo>
                    <a:pt x="302" y="150"/>
                  </a:moveTo>
                  <a:cubicBezTo>
                    <a:pt x="208" y="150"/>
                    <a:pt x="131" y="227"/>
                    <a:pt x="131" y="321"/>
                  </a:cubicBezTo>
                  <a:cubicBezTo>
                    <a:pt x="131" y="415"/>
                    <a:pt x="208" y="491"/>
                    <a:pt x="302" y="491"/>
                  </a:cubicBezTo>
                  <a:cubicBezTo>
                    <a:pt x="395" y="491"/>
                    <a:pt x="472" y="415"/>
                    <a:pt x="472" y="321"/>
                  </a:cubicBezTo>
                  <a:cubicBezTo>
                    <a:pt x="472" y="298"/>
                    <a:pt x="467" y="276"/>
                    <a:pt x="459" y="255"/>
                  </a:cubicBezTo>
                  <a:cubicBezTo>
                    <a:pt x="397" y="317"/>
                    <a:pt x="397" y="317"/>
                    <a:pt x="397" y="317"/>
                  </a:cubicBezTo>
                  <a:cubicBezTo>
                    <a:pt x="397" y="318"/>
                    <a:pt x="397" y="319"/>
                    <a:pt x="397" y="321"/>
                  </a:cubicBezTo>
                  <a:cubicBezTo>
                    <a:pt x="397" y="374"/>
                    <a:pt x="354" y="417"/>
                    <a:pt x="302" y="417"/>
                  </a:cubicBezTo>
                  <a:cubicBezTo>
                    <a:pt x="249" y="417"/>
                    <a:pt x="206" y="374"/>
                    <a:pt x="206" y="321"/>
                  </a:cubicBezTo>
                  <a:cubicBezTo>
                    <a:pt x="206" y="268"/>
                    <a:pt x="248" y="225"/>
                    <a:pt x="301" y="225"/>
                  </a:cubicBezTo>
                  <a:cubicBezTo>
                    <a:pt x="364" y="162"/>
                    <a:pt x="364" y="162"/>
                    <a:pt x="364" y="162"/>
                  </a:cubicBezTo>
                  <a:cubicBezTo>
                    <a:pt x="344" y="155"/>
                    <a:pt x="323" y="150"/>
                    <a:pt x="302" y="150"/>
                  </a:cubicBezTo>
                  <a:close/>
                  <a:moveTo>
                    <a:pt x="570" y="233"/>
                  </a:moveTo>
                  <a:cubicBezTo>
                    <a:pt x="561" y="242"/>
                    <a:pt x="550" y="246"/>
                    <a:pt x="538" y="246"/>
                  </a:cubicBezTo>
                  <a:cubicBezTo>
                    <a:pt x="503" y="246"/>
                    <a:pt x="503" y="246"/>
                    <a:pt x="503" y="246"/>
                  </a:cubicBezTo>
                  <a:cubicBezTo>
                    <a:pt x="512" y="270"/>
                    <a:pt x="517" y="295"/>
                    <a:pt x="517" y="321"/>
                  </a:cubicBezTo>
                  <a:cubicBezTo>
                    <a:pt x="517" y="439"/>
                    <a:pt x="420" y="536"/>
                    <a:pt x="302" y="536"/>
                  </a:cubicBezTo>
                  <a:cubicBezTo>
                    <a:pt x="183" y="536"/>
                    <a:pt x="86" y="439"/>
                    <a:pt x="86" y="321"/>
                  </a:cubicBezTo>
                  <a:cubicBezTo>
                    <a:pt x="86" y="202"/>
                    <a:pt x="183" y="105"/>
                    <a:pt x="302" y="105"/>
                  </a:cubicBezTo>
                  <a:cubicBezTo>
                    <a:pt x="327" y="105"/>
                    <a:pt x="351" y="110"/>
                    <a:pt x="374" y="118"/>
                  </a:cubicBezTo>
                  <a:cubicBezTo>
                    <a:pt x="374" y="82"/>
                    <a:pt x="374" y="82"/>
                    <a:pt x="374" y="82"/>
                  </a:cubicBezTo>
                  <a:cubicBezTo>
                    <a:pt x="374" y="70"/>
                    <a:pt x="378" y="59"/>
                    <a:pt x="387" y="50"/>
                  </a:cubicBezTo>
                  <a:cubicBezTo>
                    <a:pt x="401" y="36"/>
                    <a:pt x="401" y="36"/>
                    <a:pt x="401" y="36"/>
                  </a:cubicBezTo>
                  <a:cubicBezTo>
                    <a:pt x="370" y="25"/>
                    <a:pt x="336" y="19"/>
                    <a:pt x="302" y="19"/>
                  </a:cubicBezTo>
                  <a:cubicBezTo>
                    <a:pt x="135" y="19"/>
                    <a:pt x="0" y="154"/>
                    <a:pt x="0" y="321"/>
                  </a:cubicBezTo>
                  <a:cubicBezTo>
                    <a:pt x="0" y="487"/>
                    <a:pt x="135" y="622"/>
                    <a:pt x="302" y="622"/>
                  </a:cubicBezTo>
                  <a:cubicBezTo>
                    <a:pt x="468" y="622"/>
                    <a:pt x="603" y="487"/>
                    <a:pt x="603" y="321"/>
                  </a:cubicBezTo>
                  <a:cubicBezTo>
                    <a:pt x="603" y="285"/>
                    <a:pt x="597" y="250"/>
                    <a:pt x="585" y="218"/>
                  </a:cubicBezTo>
                  <a:lnTo>
                    <a:pt x="570" y="233"/>
                  </a:lnTo>
                  <a:close/>
                  <a:moveTo>
                    <a:pt x="570" y="233"/>
                  </a:moveTo>
                  <a:cubicBezTo>
                    <a:pt x="570" y="233"/>
                    <a:pt x="570" y="233"/>
                    <a:pt x="570" y="23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</p:grpSp>
      <p:grpSp>
        <p:nvGrpSpPr>
          <p:cNvPr id="22" name="Grupo 21"/>
          <p:cNvGrpSpPr/>
          <p:nvPr/>
        </p:nvGrpSpPr>
        <p:grpSpPr>
          <a:xfrm>
            <a:off x="1027854" y="94403"/>
            <a:ext cx="740825" cy="740825"/>
            <a:chOff x="4515040" y="906900"/>
            <a:chExt cx="1127760" cy="1127760"/>
          </a:xfrm>
        </p:grpSpPr>
        <p:sp>
          <p:nvSpPr>
            <p:cNvPr id="9" name="Elipse 8"/>
            <p:cNvSpPr/>
            <p:nvPr/>
          </p:nvSpPr>
          <p:spPr>
            <a:xfrm>
              <a:off x="4515040" y="906900"/>
              <a:ext cx="1127760" cy="1127760"/>
            </a:xfrm>
            <a:prstGeom prst="ellipse">
              <a:avLst/>
            </a:prstGeom>
            <a:gradFill>
              <a:gsLst>
                <a:gs pos="0">
                  <a:srgbClr val="FC8563"/>
                </a:gs>
                <a:gs pos="100000">
                  <a:srgbClr val="ED394B"/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O"/>
            </a:p>
          </p:txBody>
        </p:sp>
        <p:sp>
          <p:nvSpPr>
            <p:cNvPr id="17" name="Freeform 6"/>
            <p:cNvSpPr>
              <a:spLocks noEditPoints="1"/>
            </p:cNvSpPr>
            <p:nvPr/>
          </p:nvSpPr>
          <p:spPr bwMode="auto">
            <a:xfrm>
              <a:off x="4852374" y="1092024"/>
              <a:ext cx="444114" cy="637984"/>
            </a:xfrm>
            <a:custGeom>
              <a:avLst/>
              <a:gdLst>
                <a:gd name="T0" fmla="*/ 137 w 473"/>
                <a:gd name="T1" fmla="*/ 105 h 680"/>
                <a:gd name="T2" fmla="*/ 326 w 473"/>
                <a:gd name="T3" fmla="*/ 96 h 680"/>
                <a:gd name="T4" fmla="*/ 336 w 473"/>
                <a:gd name="T5" fmla="*/ 134 h 680"/>
                <a:gd name="T6" fmla="*/ 146 w 473"/>
                <a:gd name="T7" fmla="*/ 144 h 680"/>
                <a:gd name="T8" fmla="*/ 292 w 473"/>
                <a:gd name="T9" fmla="*/ 51 h 680"/>
                <a:gd name="T10" fmla="*/ 181 w 473"/>
                <a:gd name="T11" fmla="*/ 51 h 680"/>
                <a:gd name="T12" fmla="*/ 473 w 473"/>
                <a:gd name="T13" fmla="*/ 166 h 680"/>
                <a:gd name="T14" fmla="*/ 413 w 473"/>
                <a:gd name="T15" fmla="*/ 680 h 680"/>
                <a:gd name="T16" fmla="*/ 0 w 473"/>
                <a:gd name="T17" fmla="*/ 620 h 680"/>
                <a:gd name="T18" fmla="*/ 60 w 473"/>
                <a:gd name="T19" fmla="*/ 105 h 680"/>
                <a:gd name="T20" fmla="*/ 92 w 473"/>
                <a:gd name="T21" fmla="*/ 105 h 680"/>
                <a:gd name="T22" fmla="*/ 146 w 473"/>
                <a:gd name="T23" fmla="*/ 189 h 680"/>
                <a:gd name="T24" fmla="*/ 381 w 473"/>
                <a:gd name="T25" fmla="*/ 134 h 680"/>
                <a:gd name="T26" fmla="*/ 381 w 473"/>
                <a:gd name="T27" fmla="*/ 105 h 680"/>
                <a:gd name="T28" fmla="*/ 473 w 473"/>
                <a:gd name="T29" fmla="*/ 166 h 680"/>
                <a:gd name="T30" fmla="*/ 130 w 473"/>
                <a:gd name="T31" fmla="*/ 437 h 680"/>
                <a:gd name="T32" fmla="*/ 97 w 473"/>
                <a:gd name="T33" fmla="*/ 463 h 680"/>
                <a:gd name="T34" fmla="*/ 70 w 473"/>
                <a:gd name="T35" fmla="*/ 498 h 680"/>
                <a:gd name="T36" fmla="*/ 114 w 473"/>
                <a:gd name="T37" fmla="*/ 528 h 680"/>
                <a:gd name="T38" fmla="*/ 133 w 473"/>
                <a:gd name="T39" fmla="*/ 517 h 680"/>
                <a:gd name="T40" fmla="*/ 161 w 473"/>
                <a:gd name="T41" fmla="*/ 430 h 680"/>
                <a:gd name="T42" fmla="*/ 130 w 473"/>
                <a:gd name="T43" fmla="*/ 275 h 680"/>
                <a:gd name="T44" fmla="*/ 97 w 473"/>
                <a:gd name="T45" fmla="*/ 301 h 680"/>
                <a:gd name="T46" fmla="*/ 70 w 473"/>
                <a:gd name="T47" fmla="*/ 336 h 680"/>
                <a:gd name="T48" fmla="*/ 114 w 473"/>
                <a:gd name="T49" fmla="*/ 366 h 680"/>
                <a:gd name="T50" fmla="*/ 133 w 473"/>
                <a:gd name="T51" fmla="*/ 355 h 680"/>
                <a:gd name="T52" fmla="*/ 161 w 473"/>
                <a:gd name="T53" fmla="*/ 268 h 680"/>
                <a:gd name="T54" fmla="*/ 371 w 473"/>
                <a:gd name="T55" fmla="*/ 483 h 680"/>
                <a:gd name="T56" fmla="*/ 202 w 473"/>
                <a:gd name="T57" fmla="*/ 505 h 680"/>
                <a:gd name="T58" fmla="*/ 371 w 473"/>
                <a:gd name="T59" fmla="*/ 528 h 680"/>
                <a:gd name="T60" fmla="*/ 394 w 473"/>
                <a:gd name="T61" fmla="*/ 343 h 680"/>
                <a:gd name="T62" fmla="*/ 224 w 473"/>
                <a:gd name="T63" fmla="*/ 321 h 680"/>
                <a:gd name="T64" fmla="*/ 224 w 473"/>
                <a:gd name="T65" fmla="*/ 366 h 680"/>
                <a:gd name="T66" fmla="*/ 394 w 473"/>
                <a:gd name="T67" fmla="*/ 343 h 680"/>
                <a:gd name="T68" fmla="*/ 394 w 473"/>
                <a:gd name="T69" fmla="*/ 343 h 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73" h="680">
                  <a:moveTo>
                    <a:pt x="137" y="134"/>
                  </a:moveTo>
                  <a:cubicBezTo>
                    <a:pt x="137" y="105"/>
                    <a:pt x="137" y="105"/>
                    <a:pt x="137" y="105"/>
                  </a:cubicBezTo>
                  <a:cubicBezTo>
                    <a:pt x="137" y="100"/>
                    <a:pt x="141" y="96"/>
                    <a:pt x="146" y="96"/>
                  </a:cubicBezTo>
                  <a:cubicBezTo>
                    <a:pt x="326" y="96"/>
                    <a:pt x="326" y="96"/>
                    <a:pt x="326" y="96"/>
                  </a:cubicBezTo>
                  <a:cubicBezTo>
                    <a:pt x="332" y="96"/>
                    <a:pt x="336" y="100"/>
                    <a:pt x="336" y="105"/>
                  </a:cubicBezTo>
                  <a:cubicBezTo>
                    <a:pt x="336" y="134"/>
                    <a:pt x="336" y="134"/>
                    <a:pt x="336" y="134"/>
                  </a:cubicBezTo>
                  <a:cubicBezTo>
                    <a:pt x="336" y="140"/>
                    <a:pt x="332" y="144"/>
                    <a:pt x="326" y="144"/>
                  </a:cubicBezTo>
                  <a:cubicBezTo>
                    <a:pt x="146" y="144"/>
                    <a:pt x="146" y="144"/>
                    <a:pt x="146" y="144"/>
                  </a:cubicBezTo>
                  <a:cubicBezTo>
                    <a:pt x="141" y="144"/>
                    <a:pt x="137" y="140"/>
                    <a:pt x="137" y="134"/>
                  </a:cubicBezTo>
                  <a:close/>
                  <a:moveTo>
                    <a:pt x="292" y="51"/>
                  </a:moveTo>
                  <a:cubicBezTo>
                    <a:pt x="289" y="22"/>
                    <a:pt x="265" y="0"/>
                    <a:pt x="236" y="0"/>
                  </a:cubicBezTo>
                  <a:cubicBezTo>
                    <a:pt x="207" y="0"/>
                    <a:pt x="183" y="22"/>
                    <a:pt x="181" y="51"/>
                  </a:cubicBezTo>
                  <a:lnTo>
                    <a:pt x="292" y="51"/>
                  </a:lnTo>
                  <a:close/>
                  <a:moveTo>
                    <a:pt x="473" y="166"/>
                  </a:moveTo>
                  <a:cubicBezTo>
                    <a:pt x="473" y="620"/>
                    <a:pt x="473" y="620"/>
                    <a:pt x="473" y="620"/>
                  </a:cubicBezTo>
                  <a:cubicBezTo>
                    <a:pt x="473" y="653"/>
                    <a:pt x="446" y="680"/>
                    <a:pt x="413" y="680"/>
                  </a:cubicBezTo>
                  <a:cubicBezTo>
                    <a:pt x="60" y="680"/>
                    <a:pt x="60" y="680"/>
                    <a:pt x="60" y="680"/>
                  </a:cubicBezTo>
                  <a:cubicBezTo>
                    <a:pt x="27" y="680"/>
                    <a:pt x="0" y="653"/>
                    <a:pt x="0" y="620"/>
                  </a:cubicBezTo>
                  <a:cubicBezTo>
                    <a:pt x="0" y="166"/>
                    <a:pt x="0" y="166"/>
                    <a:pt x="0" y="166"/>
                  </a:cubicBezTo>
                  <a:cubicBezTo>
                    <a:pt x="0" y="132"/>
                    <a:pt x="27" y="105"/>
                    <a:pt x="60" y="105"/>
                  </a:cubicBezTo>
                  <a:cubicBezTo>
                    <a:pt x="92" y="105"/>
                    <a:pt x="92" y="105"/>
                    <a:pt x="92" y="105"/>
                  </a:cubicBezTo>
                  <a:cubicBezTo>
                    <a:pt x="92" y="105"/>
                    <a:pt x="92" y="105"/>
                    <a:pt x="92" y="105"/>
                  </a:cubicBezTo>
                  <a:cubicBezTo>
                    <a:pt x="92" y="134"/>
                    <a:pt x="92" y="134"/>
                    <a:pt x="92" y="134"/>
                  </a:cubicBezTo>
                  <a:cubicBezTo>
                    <a:pt x="92" y="164"/>
                    <a:pt x="116" y="189"/>
                    <a:pt x="146" y="189"/>
                  </a:cubicBezTo>
                  <a:cubicBezTo>
                    <a:pt x="326" y="189"/>
                    <a:pt x="326" y="189"/>
                    <a:pt x="326" y="189"/>
                  </a:cubicBezTo>
                  <a:cubicBezTo>
                    <a:pt x="357" y="189"/>
                    <a:pt x="381" y="164"/>
                    <a:pt x="381" y="134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381" y="105"/>
                    <a:pt x="381" y="105"/>
                    <a:pt x="381" y="105"/>
                  </a:cubicBezTo>
                  <a:cubicBezTo>
                    <a:pt x="413" y="105"/>
                    <a:pt x="413" y="105"/>
                    <a:pt x="413" y="105"/>
                  </a:cubicBezTo>
                  <a:cubicBezTo>
                    <a:pt x="446" y="105"/>
                    <a:pt x="473" y="132"/>
                    <a:pt x="473" y="166"/>
                  </a:cubicBezTo>
                  <a:close/>
                  <a:moveTo>
                    <a:pt x="161" y="430"/>
                  </a:moveTo>
                  <a:cubicBezTo>
                    <a:pt x="150" y="423"/>
                    <a:pt x="136" y="427"/>
                    <a:pt x="130" y="437"/>
                  </a:cubicBezTo>
                  <a:cubicBezTo>
                    <a:pt x="108" y="472"/>
                    <a:pt x="108" y="472"/>
                    <a:pt x="108" y="472"/>
                  </a:cubicBezTo>
                  <a:cubicBezTo>
                    <a:pt x="97" y="463"/>
                    <a:pt x="97" y="463"/>
                    <a:pt x="97" y="463"/>
                  </a:cubicBezTo>
                  <a:cubicBezTo>
                    <a:pt x="88" y="455"/>
                    <a:pt x="74" y="457"/>
                    <a:pt x="66" y="467"/>
                  </a:cubicBezTo>
                  <a:cubicBezTo>
                    <a:pt x="58" y="477"/>
                    <a:pt x="60" y="491"/>
                    <a:pt x="70" y="498"/>
                  </a:cubicBezTo>
                  <a:cubicBezTo>
                    <a:pt x="100" y="523"/>
                    <a:pt x="100" y="523"/>
                    <a:pt x="100" y="523"/>
                  </a:cubicBezTo>
                  <a:cubicBezTo>
                    <a:pt x="104" y="526"/>
                    <a:pt x="109" y="528"/>
                    <a:pt x="114" y="528"/>
                  </a:cubicBezTo>
                  <a:cubicBezTo>
                    <a:pt x="116" y="528"/>
                    <a:pt x="117" y="527"/>
                    <a:pt x="118" y="527"/>
                  </a:cubicBezTo>
                  <a:cubicBezTo>
                    <a:pt x="125" y="526"/>
                    <a:pt x="130" y="522"/>
                    <a:pt x="133" y="517"/>
                  </a:cubicBezTo>
                  <a:cubicBezTo>
                    <a:pt x="168" y="461"/>
                    <a:pt x="168" y="461"/>
                    <a:pt x="168" y="461"/>
                  </a:cubicBezTo>
                  <a:cubicBezTo>
                    <a:pt x="175" y="450"/>
                    <a:pt x="171" y="436"/>
                    <a:pt x="161" y="430"/>
                  </a:cubicBezTo>
                  <a:close/>
                  <a:moveTo>
                    <a:pt x="161" y="268"/>
                  </a:moveTo>
                  <a:cubicBezTo>
                    <a:pt x="150" y="261"/>
                    <a:pt x="136" y="265"/>
                    <a:pt x="130" y="275"/>
                  </a:cubicBezTo>
                  <a:cubicBezTo>
                    <a:pt x="108" y="310"/>
                    <a:pt x="108" y="310"/>
                    <a:pt x="108" y="310"/>
                  </a:cubicBezTo>
                  <a:cubicBezTo>
                    <a:pt x="97" y="301"/>
                    <a:pt x="97" y="301"/>
                    <a:pt x="97" y="301"/>
                  </a:cubicBezTo>
                  <a:cubicBezTo>
                    <a:pt x="88" y="293"/>
                    <a:pt x="74" y="295"/>
                    <a:pt x="66" y="305"/>
                  </a:cubicBezTo>
                  <a:cubicBezTo>
                    <a:pt x="58" y="315"/>
                    <a:pt x="60" y="329"/>
                    <a:pt x="70" y="336"/>
                  </a:cubicBezTo>
                  <a:cubicBezTo>
                    <a:pt x="100" y="361"/>
                    <a:pt x="100" y="361"/>
                    <a:pt x="100" y="361"/>
                  </a:cubicBezTo>
                  <a:cubicBezTo>
                    <a:pt x="104" y="364"/>
                    <a:pt x="109" y="366"/>
                    <a:pt x="114" y="366"/>
                  </a:cubicBezTo>
                  <a:cubicBezTo>
                    <a:pt x="116" y="366"/>
                    <a:pt x="117" y="365"/>
                    <a:pt x="118" y="365"/>
                  </a:cubicBezTo>
                  <a:cubicBezTo>
                    <a:pt x="125" y="364"/>
                    <a:pt x="130" y="360"/>
                    <a:pt x="133" y="355"/>
                  </a:cubicBezTo>
                  <a:cubicBezTo>
                    <a:pt x="168" y="299"/>
                    <a:pt x="168" y="299"/>
                    <a:pt x="168" y="299"/>
                  </a:cubicBezTo>
                  <a:cubicBezTo>
                    <a:pt x="175" y="288"/>
                    <a:pt x="171" y="274"/>
                    <a:pt x="161" y="268"/>
                  </a:cubicBezTo>
                  <a:close/>
                  <a:moveTo>
                    <a:pt x="394" y="505"/>
                  </a:moveTo>
                  <a:cubicBezTo>
                    <a:pt x="394" y="493"/>
                    <a:pt x="384" y="483"/>
                    <a:pt x="371" y="483"/>
                  </a:cubicBezTo>
                  <a:cubicBezTo>
                    <a:pt x="224" y="483"/>
                    <a:pt x="224" y="483"/>
                    <a:pt x="224" y="483"/>
                  </a:cubicBezTo>
                  <a:cubicBezTo>
                    <a:pt x="212" y="483"/>
                    <a:pt x="202" y="493"/>
                    <a:pt x="202" y="505"/>
                  </a:cubicBezTo>
                  <a:cubicBezTo>
                    <a:pt x="202" y="517"/>
                    <a:pt x="212" y="528"/>
                    <a:pt x="224" y="528"/>
                  </a:cubicBezTo>
                  <a:cubicBezTo>
                    <a:pt x="371" y="528"/>
                    <a:pt x="371" y="528"/>
                    <a:pt x="371" y="528"/>
                  </a:cubicBezTo>
                  <a:cubicBezTo>
                    <a:pt x="384" y="528"/>
                    <a:pt x="394" y="517"/>
                    <a:pt x="394" y="505"/>
                  </a:cubicBezTo>
                  <a:close/>
                  <a:moveTo>
                    <a:pt x="394" y="343"/>
                  </a:moveTo>
                  <a:cubicBezTo>
                    <a:pt x="394" y="331"/>
                    <a:pt x="384" y="321"/>
                    <a:pt x="371" y="321"/>
                  </a:cubicBezTo>
                  <a:cubicBezTo>
                    <a:pt x="224" y="321"/>
                    <a:pt x="224" y="321"/>
                    <a:pt x="224" y="321"/>
                  </a:cubicBezTo>
                  <a:cubicBezTo>
                    <a:pt x="212" y="321"/>
                    <a:pt x="202" y="331"/>
                    <a:pt x="202" y="343"/>
                  </a:cubicBezTo>
                  <a:cubicBezTo>
                    <a:pt x="202" y="355"/>
                    <a:pt x="212" y="366"/>
                    <a:pt x="224" y="366"/>
                  </a:cubicBezTo>
                  <a:cubicBezTo>
                    <a:pt x="371" y="366"/>
                    <a:pt x="371" y="366"/>
                    <a:pt x="371" y="366"/>
                  </a:cubicBezTo>
                  <a:cubicBezTo>
                    <a:pt x="384" y="366"/>
                    <a:pt x="394" y="355"/>
                    <a:pt x="394" y="343"/>
                  </a:cubicBezTo>
                  <a:close/>
                  <a:moveTo>
                    <a:pt x="394" y="343"/>
                  </a:moveTo>
                  <a:cubicBezTo>
                    <a:pt x="394" y="343"/>
                    <a:pt x="394" y="343"/>
                    <a:pt x="394" y="343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</p:grpSp>
      <p:sp>
        <p:nvSpPr>
          <p:cNvPr id="25" name="CuadroTexto 5"/>
          <p:cNvSpPr txBox="1">
            <a:spLocks noChangeArrowheads="1"/>
          </p:cNvSpPr>
          <p:nvPr/>
        </p:nvSpPr>
        <p:spPr bwMode="auto">
          <a:xfrm>
            <a:off x="8912235" y="1330360"/>
            <a:ext cx="2403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s-CO" altLang="es-CO" sz="2000" b="1" dirty="0">
                <a:solidFill>
                  <a:schemeClr val="accent1">
                    <a:lumMod val="75000"/>
                  </a:schemeClr>
                </a:solidFill>
                <a:latin typeface="Oswald" panose="02000303000000000000" pitchFamily="2" charset="0"/>
              </a:rPr>
              <a:t>Inicio </a:t>
            </a:r>
          </a:p>
        </p:txBody>
      </p:sp>
      <p:sp>
        <p:nvSpPr>
          <p:cNvPr id="26" name="Rectángulo 25"/>
          <p:cNvSpPr/>
          <p:nvPr/>
        </p:nvSpPr>
        <p:spPr>
          <a:xfrm>
            <a:off x="8065370" y="2263643"/>
            <a:ext cx="3817669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ts val="1800"/>
              </a:spcBef>
              <a:defRPr/>
            </a:pPr>
            <a:r>
              <a:rPr lang="en-US" sz="3600" dirty="0" err="1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Buscamos</a:t>
            </a:r>
            <a:r>
              <a:rPr lang="en-US" sz="3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hacer</a:t>
            </a:r>
            <a:r>
              <a:rPr lang="en-US" sz="3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una</a:t>
            </a:r>
            <a:r>
              <a:rPr lang="en-US" sz="3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predicción</a:t>
            </a:r>
            <a:r>
              <a:rPr lang="en-US" sz="3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3600" dirty="0" err="1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sobre</a:t>
            </a:r>
            <a:r>
              <a:rPr lang="en-US" sz="3600" dirty="0">
                <a:latin typeface="Oswald" panose="02000303000000000000" pitchFamily="2" charset="0"/>
                <a:ea typeface="Open Sans" panose="020B0606030504020204" pitchFamily="34" charset="0"/>
                <a:cs typeface="Open Sans" panose="020B0606030504020204" pitchFamily="34" charset="0"/>
              </a:rPr>
              <a:t> el Score TMDB </a:t>
            </a:r>
          </a:p>
        </p:txBody>
      </p:sp>
      <p:sp>
        <p:nvSpPr>
          <p:cNvPr id="27" name="CuadroTexto 5"/>
          <p:cNvSpPr txBox="1">
            <a:spLocks noChangeArrowheads="1"/>
          </p:cNvSpPr>
          <p:nvPr/>
        </p:nvSpPr>
        <p:spPr bwMode="auto">
          <a:xfrm>
            <a:off x="8013215" y="5127270"/>
            <a:ext cx="24034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endParaRPr lang="es-CO" altLang="es-CO" sz="2000" b="1" dirty="0">
              <a:solidFill>
                <a:schemeClr val="bg1"/>
              </a:solidFill>
              <a:latin typeface="Oswald" panose="02000303000000000000" pitchFamily="2" charset="0"/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239" y="1939649"/>
            <a:ext cx="3686843" cy="2456359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985162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3"/>
          <p:cNvSpPr/>
          <p:nvPr/>
        </p:nvSpPr>
        <p:spPr>
          <a:xfrm>
            <a:off x="6096000" y="0"/>
            <a:ext cx="6096000" cy="6858000"/>
          </a:xfrm>
          <a:custGeom>
            <a:avLst/>
            <a:gdLst>
              <a:gd name="connsiteX0" fmla="*/ 1299596 w 7150517"/>
              <a:gd name="connsiteY0" fmla="*/ 0 h 6858000"/>
              <a:gd name="connsiteX1" fmla="*/ 7150517 w 7150517"/>
              <a:gd name="connsiteY1" fmla="*/ 0 h 6858000"/>
              <a:gd name="connsiteX2" fmla="*/ 7150517 w 7150517"/>
              <a:gd name="connsiteY2" fmla="*/ 6858000 h 6858000"/>
              <a:gd name="connsiteX3" fmla="*/ 1299596 w 7150517"/>
              <a:gd name="connsiteY3" fmla="*/ 6858000 h 6858000"/>
              <a:gd name="connsiteX4" fmla="*/ 1286423 w 7150517"/>
              <a:gd name="connsiteY4" fmla="*/ 6844190 h 6858000"/>
              <a:gd name="connsiteX5" fmla="*/ 0 w 7150517"/>
              <a:gd name="connsiteY5" fmla="*/ 3429000 h 6858000"/>
              <a:gd name="connsiteX6" fmla="*/ 1286423 w 7150517"/>
              <a:gd name="connsiteY6" fmla="*/ 138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50517" h="6858000">
                <a:moveTo>
                  <a:pt x="1299596" y="0"/>
                </a:moveTo>
                <a:lnTo>
                  <a:pt x="7150517" y="0"/>
                </a:lnTo>
                <a:lnTo>
                  <a:pt x="7150517" y="6858000"/>
                </a:lnTo>
                <a:lnTo>
                  <a:pt x="1299596" y="6858000"/>
                </a:lnTo>
                <a:lnTo>
                  <a:pt x="1286423" y="6844190"/>
                </a:lnTo>
                <a:cubicBezTo>
                  <a:pt x="491605" y="5970167"/>
                  <a:pt x="0" y="4762715"/>
                  <a:pt x="0" y="3429000"/>
                </a:cubicBezTo>
                <a:cubicBezTo>
                  <a:pt x="0" y="2095286"/>
                  <a:pt x="491605" y="887834"/>
                  <a:pt x="1286423" y="13811"/>
                </a:cubicBezTo>
                <a:close/>
              </a:path>
            </a:pathLst>
          </a:custGeom>
          <a:gradFill>
            <a:gsLst>
              <a:gs pos="0">
                <a:srgbClr val="374562"/>
              </a:gs>
              <a:gs pos="100000">
                <a:srgbClr val="2E394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orma libre 12"/>
          <p:cNvSpPr/>
          <p:nvPr/>
        </p:nvSpPr>
        <p:spPr>
          <a:xfrm rot="20033341">
            <a:off x="5573997" y="2269898"/>
            <a:ext cx="1867998" cy="2202794"/>
          </a:xfrm>
          <a:custGeom>
            <a:avLst/>
            <a:gdLst>
              <a:gd name="connsiteX0" fmla="*/ 1021930 w 1867998"/>
              <a:gd name="connsiteY0" fmla="*/ 0 h 2202794"/>
              <a:gd name="connsiteX1" fmla="*/ 1081865 w 1867998"/>
              <a:gd name="connsiteY1" fmla="*/ 15411 h 2202794"/>
              <a:gd name="connsiteX2" fmla="*/ 1867998 w 1867998"/>
              <a:gd name="connsiteY2" fmla="*/ 1083952 h 2202794"/>
              <a:gd name="connsiteX3" fmla="*/ 749156 w 1867998"/>
              <a:gd name="connsiteY3" fmla="*/ 2202794 h 2202794"/>
              <a:gd name="connsiteX4" fmla="*/ 37469 w 1867998"/>
              <a:gd name="connsiteY4" fmla="*/ 1947305 h 2202794"/>
              <a:gd name="connsiteX5" fmla="*/ 0 w 1867998"/>
              <a:gd name="connsiteY5" fmla="*/ 1913250 h 2202794"/>
              <a:gd name="connsiteX6" fmla="*/ 196172 w 1867998"/>
              <a:gd name="connsiteY6" fmla="*/ 1693101 h 2202794"/>
              <a:gd name="connsiteX7" fmla="*/ 287579 w 1867998"/>
              <a:gd name="connsiteY7" fmla="*/ 1768518 h 2202794"/>
              <a:gd name="connsiteX8" fmla="*/ 749156 w 1867998"/>
              <a:gd name="connsiteY8" fmla="*/ 1909510 h 2202794"/>
              <a:gd name="connsiteX9" fmla="*/ 1574714 w 1867998"/>
              <a:gd name="connsiteY9" fmla="*/ 1083952 h 2202794"/>
              <a:gd name="connsiteX10" fmla="*/ 994652 w 1867998"/>
              <a:gd name="connsiteY10" fmla="*/ 295510 h 2202794"/>
              <a:gd name="connsiteX11" fmla="*/ 951556 w 1867998"/>
              <a:gd name="connsiteY11" fmla="*/ 284429 h 220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67998" h="2202794">
                <a:moveTo>
                  <a:pt x="1021930" y="0"/>
                </a:moveTo>
                <a:lnTo>
                  <a:pt x="1081865" y="15411"/>
                </a:lnTo>
                <a:cubicBezTo>
                  <a:pt x="1537311" y="157069"/>
                  <a:pt x="1867998" y="581893"/>
                  <a:pt x="1867998" y="1083952"/>
                </a:cubicBezTo>
                <a:cubicBezTo>
                  <a:pt x="1867998" y="1701871"/>
                  <a:pt x="1367075" y="2202794"/>
                  <a:pt x="749156" y="2202794"/>
                </a:cubicBezTo>
                <a:cubicBezTo>
                  <a:pt x="478816" y="2202794"/>
                  <a:pt x="230871" y="2106914"/>
                  <a:pt x="37469" y="1947305"/>
                </a:cubicBezTo>
                <a:lnTo>
                  <a:pt x="0" y="1913250"/>
                </a:lnTo>
                <a:lnTo>
                  <a:pt x="196172" y="1693101"/>
                </a:lnTo>
                <a:lnTo>
                  <a:pt x="287579" y="1768518"/>
                </a:lnTo>
                <a:cubicBezTo>
                  <a:pt x="419339" y="1857533"/>
                  <a:pt x="578177" y="1909510"/>
                  <a:pt x="749156" y="1909510"/>
                </a:cubicBezTo>
                <a:cubicBezTo>
                  <a:pt x="1205099" y="1909510"/>
                  <a:pt x="1574714" y="1539895"/>
                  <a:pt x="1574714" y="1083952"/>
                </a:cubicBezTo>
                <a:cubicBezTo>
                  <a:pt x="1574714" y="713498"/>
                  <a:pt x="1330710" y="400035"/>
                  <a:pt x="994652" y="295510"/>
                </a:cubicBezTo>
                <a:lnTo>
                  <a:pt x="951556" y="284429"/>
                </a:lnTo>
                <a:close/>
              </a:path>
            </a:pathLst>
          </a:custGeom>
          <a:gradFill>
            <a:gsLst>
              <a:gs pos="0">
                <a:srgbClr val="FC8563"/>
              </a:gs>
              <a:gs pos="100000">
                <a:srgbClr val="ED394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5"/>
          <p:cNvSpPr txBox="1">
            <a:spLocks noChangeArrowheads="1"/>
          </p:cNvSpPr>
          <p:nvPr/>
        </p:nvSpPr>
        <p:spPr bwMode="auto">
          <a:xfrm>
            <a:off x="7831412" y="1651018"/>
            <a:ext cx="3296125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CO" altLang="es-CO" sz="2800" dirty="0">
                <a:solidFill>
                  <a:schemeClr val="bg1"/>
                </a:solidFill>
                <a:latin typeface="Oswald" panose="02000303000000000000" pitchFamily="2" charset="0"/>
              </a:rPr>
              <a:t>La grafica muestra los elementos </a:t>
            </a:r>
            <a:r>
              <a:rPr lang="es-CO" altLang="es-CO" sz="2800" dirty="0" err="1">
                <a:solidFill>
                  <a:schemeClr val="bg1"/>
                </a:solidFill>
                <a:latin typeface="Oswald" panose="02000303000000000000" pitchFamily="2" charset="0"/>
              </a:rPr>
              <a:t>nullos</a:t>
            </a:r>
            <a:r>
              <a:rPr lang="es-CO" altLang="es-CO" sz="2800" dirty="0">
                <a:solidFill>
                  <a:schemeClr val="bg1"/>
                </a:solidFill>
                <a:latin typeface="Oswald" panose="02000303000000000000" pitchFamily="2" charset="0"/>
              </a:rPr>
              <a:t> de la base de datos</a:t>
            </a:r>
          </a:p>
          <a:p>
            <a:pPr eaLnBrk="1" hangingPunct="1"/>
            <a:endParaRPr lang="es-CO" altLang="es-CO" sz="2800" dirty="0">
              <a:solidFill>
                <a:schemeClr val="bg1"/>
              </a:solidFill>
              <a:latin typeface="Oswald" panose="02000303000000000000" pitchFamily="2" charset="0"/>
            </a:endParaRPr>
          </a:p>
          <a:p>
            <a:pPr eaLnBrk="1" hangingPunct="1"/>
            <a:r>
              <a:rPr lang="es-CO" altLang="es-CO" sz="2800" dirty="0">
                <a:solidFill>
                  <a:schemeClr val="bg1"/>
                </a:solidFill>
                <a:latin typeface="Oswald" panose="02000303000000000000" pitchFamily="2" charset="0"/>
              </a:rPr>
              <a:t>Las temporadas tienes mas datos faltantes debido a que predominan las películas </a:t>
            </a:r>
          </a:p>
        </p:txBody>
      </p:sp>
      <p:sp>
        <p:nvSpPr>
          <p:cNvPr id="19" name="CuadroTexto 5"/>
          <p:cNvSpPr txBox="1">
            <a:spLocks noChangeArrowheads="1"/>
          </p:cNvSpPr>
          <p:nvPr/>
        </p:nvSpPr>
        <p:spPr bwMode="auto">
          <a:xfrm>
            <a:off x="7697812" y="14245"/>
            <a:ext cx="449418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r>
              <a:rPr lang="es-CO" altLang="es-CO" sz="5400" dirty="0"/>
              <a:t>Elementos nulos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03" y="588439"/>
            <a:ext cx="7442423" cy="5915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7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rma libre 3"/>
          <p:cNvSpPr/>
          <p:nvPr/>
        </p:nvSpPr>
        <p:spPr>
          <a:xfrm>
            <a:off x="6096000" y="0"/>
            <a:ext cx="6096000" cy="6858000"/>
          </a:xfrm>
          <a:custGeom>
            <a:avLst/>
            <a:gdLst>
              <a:gd name="connsiteX0" fmla="*/ 1299596 w 7150517"/>
              <a:gd name="connsiteY0" fmla="*/ 0 h 6858000"/>
              <a:gd name="connsiteX1" fmla="*/ 7150517 w 7150517"/>
              <a:gd name="connsiteY1" fmla="*/ 0 h 6858000"/>
              <a:gd name="connsiteX2" fmla="*/ 7150517 w 7150517"/>
              <a:gd name="connsiteY2" fmla="*/ 6858000 h 6858000"/>
              <a:gd name="connsiteX3" fmla="*/ 1299596 w 7150517"/>
              <a:gd name="connsiteY3" fmla="*/ 6858000 h 6858000"/>
              <a:gd name="connsiteX4" fmla="*/ 1286423 w 7150517"/>
              <a:gd name="connsiteY4" fmla="*/ 6844190 h 6858000"/>
              <a:gd name="connsiteX5" fmla="*/ 0 w 7150517"/>
              <a:gd name="connsiteY5" fmla="*/ 3429000 h 6858000"/>
              <a:gd name="connsiteX6" fmla="*/ 1286423 w 7150517"/>
              <a:gd name="connsiteY6" fmla="*/ 1381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50517" h="6858000">
                <a:moveTo>
                  <a:pt x="1299596" y="0"/>
                </a:moveTo>
                <a:lnTo>
                  <a:pt x="7150517" y="0"/>
                </a:lnTo>
                <a:lnTo>
                  <a:pt x="7150517" y="6858000"/>
                </a:lnTo>
                <a:lnTo>
                  <a:pt x="1299596" y="6858000"/>
                </a:lnTo>
                <a:lnTo>
                  <a:pt x="1286423" y="6844190"/>
                </a:lnTo>
                <a:cubicBezTo>
                  <a:pt x="491605" y="5970167"/>
                  <a:pt x="0" y="4762715"/>
                  <a:pt x="0" y="3429000"/>
                </a:cubicBezTo>
                <a:cubicBezTo>
                  <a:pt x="0" y="2095286"/>
                  <a:pt x="491605" y="887834"/>
                  <a:pt x="1286423" y="13811"/>
                </a:cubicBezTo>
                <a:close/>
              </a:path>
            </a:pathLst>
          </a:custGeom>
          <a:gradFill>
            <a:gsLst>
              <a:gs pos="0">
                <a:srgbClr val="374562"/>
              </a:gs>
              <a:gs pos="100000">
                <a:srgbClr val="2E394D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3" name="Forma libre 12"/>
          <p:cNvSpPr/>
          <p:nvPr/>
        </p:nvSpPr>
        <p:spPr>
          <a:xfrm rot="20033341">
            <a:off x="5573997" y="2269898"/>
            <a:ext cx="1867998" cy="2202794"/>
          </a:xfrm>
          <a:custGeom>
            <a:avLst/>
            <a:gdLst>
              <a:gd name="connsiteX0" fmla="*/ 1021930 w 1867998"/>
              <a:gd name="connsiteY0" fmla="*/ 0 h 2202794"/>
              <a:gd name="connsiteX1" fmla="*/ 1081865 w 1867998"/>
              <a:gd name="connsiteY1" fmla="*/ 15411 h 2202794"/>
              <a:gd name="connsiteX2" fmla="*/ 1867998 w 1867998"/>
              <a:gd name="connsiteY2" fmla="*/ 1083952 h 2202794"/>
              <a:gd name="connsiteX3" fmla="*/ 749156 w 1867998"/>
              <a:gd name="connsiteY3" fmla="*/ 2202794 h 2202794"/>
              <a:gd name="connsiteX4" fmla="*/ 37469 w 1867998"/>
              <a:gd name="connsiteY4" fmla="*/ 1947305 h 2202794"/>
              <a:gd name="connsiteX5" fmla="*/ 0 w 1867998"/>
              <a:gd name="connsiteY5" fmla="*/ 1913250 h 2202794"/>
              <a:gd name="connsiteX6" fmla="*/ 196172 w 1867998"/>
              <a:gd name="connsiteY6" fmla="*/ 1693101 h 2202794"/>
              <a:gd name="connsiteX7" fmla="*/ 287579 w 1867998"/>
              <a:gd name="connsiteY7" fmla="*/ 1768518 h 2202794"/>
              <a:gd name="connsiteX8" fmla="*/ 749156 w 1867998"/>
              <a:gd name="connsiteY8" fmla="*/ 1909510 h 2202794"/>
              <a:gd name="connsiteX9" fmla="*/ 1574714 w 1867998"/>
              <a:gd name="connsiteY9" fmla="*/ 1083952 h 2202794"/>
              <a:gd name="connsiteX10" fmla="*/ 994652 w 1867998"/>
              <a:gd name="connsiteY10" fmla="*/ 295510 h 2202794"/>
              <a:gd name="connsiteX11" fmla="*/ 951556 w 1867998"/>
              <a:gd name="connsiteY11" fmla="*/ 284429 h 2202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867998" h="2202794">
                <a:moveTo>
                  <a:pt x="1021930" y="0"/>
                </a:moveTo>
                <a:lnTo>
                  <a:pt x="1081865" y="15411"/>
                </a:lnTo>
                <a:cubicBezTo>
                  <a:pt x="1537311" y="157069"/>
                  <a:pt x="1867998" y="581893"/>
                  <a:pt x="1867998" y="1083952"/>
                </a:cubicBezTo>
                <a:cubicBezTo>
                  <a:pt x="1867998" y="1701871"/>
                  <a:pt x="1367075" y="2202794"/>
                  <a:pt x="749156" y="2202794"/>
                </a:cubicBezTo>
                <a:cubicBezTo>
                  <a:pt x="478816" y="2202794"/>
                  <a:pt x="230871" y="2106914"/>
                  <a:pt x="37469" y="1947305"/>
                </a:cubicBezTo>
                <a:lnTo>
                  <a:pt x="0" y="1913250"/>
                </a:lnTo>
                <a:lnTo>
                  <a:pt x="196172" y="1693101"/>
                </a:lnTo>
                <a:lnTo>
                  <a:pt x="287579" y="1768518"/>
                </a:lnTo>
                <a:cubicBezTo>
                  <a:pt x="419339" y="1857533"/>
                  <a:pt x="578177" y="1909510"/>
                  <a:pt x="749156" y="1909510"/>
                </a:cubicBezTo>
                <a:cubicBezTo>
                  <a:pt x="1205099" y="1909510"/>
                  <a:pt x="1574714" y="1539895"/>
                  <a:pt x="1574714" y="1083952"/>
                </a:cubicBezTo>
                <a:cubicBezTo>
                  <a:pt x="1574714" y="713498"/>
                  <a:pt x="1330710" y="400035"/>
                  <a:pt x="994652" y="295510"/>
                </a:cubicBezTo>
                <a:lnTo>
                  <a:pt x="951556" y="284429"/>
                </a:lnTo>
                <a:close/>
              </a:path>
            </a:pathLst>
          </a:custGeom>
          <a:gradFill>
            <a:gsLst>
              <a:gs pos="0">
                <a:srgbClr val="FC8563"/>
              </a:gs>
              <a:gs pos="100000">
                <a:srgbClr val="ED394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8" name="CuadroTexto 5"/>
          <p:cNvSpPr txBox="1">
            <a:spLocks noChangeArrowheads="1"/>
          </p:cNvSpPr>
          <p:nvPr/>
        </p:nvSpPr>
        <p:spPr bwMode="auto">
          <a:xfrm>
            <a:off x="7890347" y="2801092"/>
            <a:ext cx="3296125" cy="35394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CO" altLang="es-CO" sz="2800" dirty="0" err="1">
                <a:solidFill>
                  <a:schemeClr val="bg1"/>
                </a:solidFill>
                <a:latin typeface="Oswald" panose="02000303000000000000" pitchFamily="2" charset="0"/>
              </a:rPr>
              <a:t>Vemoss</a:t>
            </a:r>
            <a:r>
              <a:rPr lang="es-CO" altLang="es-CO" sz="2800" dirty="0">
                <a:solidFill>
                  <a:schemeClr val="bg1"/>
                </a:solidFill>
                <a:latin typeface="Oswald" panose="02000303000000000000" pitchFamily="2" charset="0"/>
              </a:rPr>
              <a:t> que existe relación entres los votos emitidos y el score </a:t>
            </a:r>
          </a:p>
          <a:p>
            <a:endParaRPr lang="es-CO" altLang="es-CO" sz="2800" dirty="0">
              <a:solidFill>
                <a:schemeClr val="bg1"/>
              </a:solidFill>
              <a:latin typeface="Oswald" panose="02000303000000000000" pitchFamily="2" charset="0"/>
            </a:endParaRPr>
          </a:p>
          <a:p>
            <a:r>
              <a:rPr lang="es-CO" altLang="es-CO" sz="2800" dirty="0">
                <a:solidFill>
                  <a:schemeClr val="bg1"/>
                </a:solidFill>
                <a:latin typeface="Oswald" panose="02000303000000000000" pitchFamily="2" charset="0"/>
              </a:rPr>
              <a:t>La cantidad promedio de votos registrados es de </a:t>
            </a:r>
            <a:r>
              <a:rPr lang="es-MX" sz="2800" dirty="0"/>
              <a:t>95472.836</a:t>
            </a:r>
            <a:endParaRPr lang="es-CO" altLang="es-CO" sz="2800" dirty="0">
              <a:solidFill>
                <a:schemeClr val="bg1"/>
              </a:solidFill>
              <a:latin typeface="Oswald" panose="02000303000000000000" pitchFamily="2" charset="0"/>
            </a:endParaRPr>
          </a:p>
        </p:txBody>
      </p:sp>
      <p:sp>
        <p:nvSpPr>
          <p:cNvPr id="19" name="CuadroTexto 5"/>
          <p:cNvSpPr txBox="1">
            <a:spLocks noChangeArrowheads="1"/>
          </p:cNvSpPr>
          <p:nvPr/>
        </p:nvSpPr>
        <p:spPr bwMode="auto">
          <a:xfrm>
            <a:off x="7697812" y="14245"/>
            <a:ext cx="4494188" cy="25853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r>
              <a:rPr lang="es-CO" altLang="es-CO" sz="5400" dirty="0"/>
              <a:t>¿Cómo es el Score en base a los votos?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35185"/>
            <a:ext cx="7482625" cy="600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334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8966579" cy="6871647"/>
          </a:xfrm>
          <a:custGeom>
            <a:avLst/>
            <a:gdLst>
              <a:gd name="connsiteX0" fmla="*/ 0 w 8966579"/>
              <a:gd name="connsiteY0" fmla="*/ 0 h 6858000"/>
              <a:gd name="connsiteX1" fmla="*/ 8966579 w 8966579"/>
              <a:gd name="connsiteY1" fmla="*/ 0 h 6858000"/>
              <a:gd name="connsiteX2" fmla="*/ 8966579 w 8966579"/>
              <a:gd name="connsiteY2" fmla="*/ 6858000 h 6858000"/>
              <a:gd name="connsiteX3" fmla="*/ 0 w 8966579"/>
              <a:gd name="connsiteY3" fmla="*/ 6858000 h 6858000"/>
              <a:gd name="connsiteX4" fmla="*/ 0 w 8966579"/>
              <a:gd name="connsiteY4" fmla="*/ 0 h 6858000"/>
              <a:gd name="connsiteX0" fmla="*/ 0 w 8966579"/>
              <a:gd name="connsiteY0" fmla="*/ 0 h 6871647"/>
              <a:gd name="connsiteX1" fmla="*/ 8966579 w 8966579"/>
              <a:gd name="connsiteY1" fmla="*/ 0 h 6871647"/>
              <a:gd name="connsiteX2" fmla="*/ 4299045 w 8966579"/>
              <a:gd name="connsiteY2" fmla="*/ 6871647 h 6871647"/>
              <a:gd name="connsiteX3" fmla="*/ 0 w 8966579"/>
              <a:gd name="connsiteY3" fmla="*/ 6858000 h 6871647"/>
              <a:gd name="connsiteX4" fmla="*/ 0 w 8966579"/>
              <a:gd name="connsiteY4" fmla="*/ 0 h 687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66579" h="6871647">
                <a:moveTo>
                  <a:pt x="0" y="0"/>
                </a:moveTo>
                <a:lnTo>
                  <a:pt x="8966579" y="0"/>
                </a:lnTo>
                <a:lnTo>
                  <a:pt x="4299045" y="687164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74562"/>
              </a:gs>
              <a:gs pos="100000">
                <a:srgbClr val="2E394D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" name="Rectángulo 2"/>
          <p:cNvSpPr/>
          <p:nvPr/>
        </p:nvSpPr>
        <p:spPr>
          <a:xfrm>
            <a:off x="1211589" y="3300924"/>
            <a:ext cx="42508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es-CO" altLang="es-CO" sz="2000" dirty="0">
              <a:solidFill>
                <a:schemeClr val="bg1"/>
              </a:solidFill>
              <a:latin typeface="Oswald" panose="02000303000000000000" pitchFamily="2" charset="0"/>
              <a:ea typeface="Open Sans Light" panose="020B0306030504020204" pitchFamily="34" charset="0"/>
              <a:cs typeface="Open Sans Light" panose="020B0306030504020204" pitchFamily="34" charset="0"/>
            </a:endParaRPr>
          </a:p>
        </p:txBody>
      </p:sp>
      <p:sp>
        <p:nvSpPr>
          <p:cNvPr id="4" name="CuadroTexto 5"/>
          <p:cNvSpPr txBox="1">
            <a:spLocks noChangeArrowheads="1"/>
          </p:cNvSpPr>
          <p:nvPr/>
        </p:nvSpPr>
        <p:spPr bwMode="auto">
          <a:xfrm>
            <a:off x="128393" y="1915929"/>
            <a:ext cx="4113845" cy="3108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s-CO" altLang="es-CO" sz="2800" dirty="0">
                <a:solidFill>
                  <a:schemeClr val="bg1"/>
                </a:solidFill>
                <a:latin typeface="Oswald" panose="02000303000000000000" pitchFamily="2" charset="0"/>
              </a:rPr>
              <a:t>Vemos el score emitido por distintas clasificaciones de edad.</a:t>
            </a:r>
          </a:p>
          <a:p>
            <a:endParaRPr lang="es-CO" altLang="es-CO" sz="2800" dirty="0">
              <a:solidFill>
                <a:schemeClr val="bg1"/>
              </a:solidFill>
              <a:latin typeface="Oswald" panose="02000303000000000000" pitchFamily="2" charset="0"/>
            </a:endParaRPr>
          </a:p>
          <a:p>
            <a:r>
              <a:rPr lang="es-CO" altLang="es-CO" sz="2800" dirty="0">
                <a:solidFill>
                  <a:schemeClr val="bg1"/>
                </a:solidFill>
                <a:latin typeface="Oswald" panose="02000303000000000000" pitchFamily="2" charset="0"/>
              </a:rPr>
              <a:t>Las clasificaciones de edad parecida, califican de manera similar las películas y series  </a:t>
            </a:r>
          </a:p>
        </p:txBody>
      </p:sp>
      <p:sp>
        <p:nvSpPr>
          <p:cNvPr id="5" name="CuadroTexto 5"/>
          <p:cNvSpPr txBox="1">
            <a:spLocks noChangeArrowheads="1"/>
          </p:cNvSpPr>
          <p:nvPr/>
        </p:nvSpPr>
        <p:spPr bwMode="auto">
          <a:xfrm>
            <a:off x="343613" y="130311"/>
            <a:ext cx="3683407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r>
              <a:rPr lang="es-CO" altLang="es-CO" sz="5400" dirty="0"/>
              <a:t>Tipo de público</a:t>
            </a:r>
          </a:p>
        </p:txBody>
      </p:sp>
      <p:sp>
        <p:nvSpPr>
          <p:cNvPr id="7" name="Elipse 6"/>
          <p:cNvSpPr/>
          <p:nvPr/>
        </p:nvSpPr>
        <p:spPr>
          <a:xfrm>
            <a:off x="7591697" y="658302"/>
            <a:ext cx="1127760" cy="1127760"/>
          </a:xfrm>
          <a:prstGeom prst="ellipse">
            <a:avLst/>
          </a:prstGeom>
          <a:gradFill>
            <a:gsLst>
              <a:gs pos="0">
                <a:srgbClr val="FC8563"/>
              </a:gs>
              <a:gs pos="100000">
                <a:srgbClr val="ED394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23" name="Elipse 22"/>
          <p:cNvSpPr/>
          <p:nvPr/>
        </p:nvSpPr>
        <p:spPr>
          <a:xfrm>
            <a:off x="4650321" y="5214925"/>
            <a:ext cx="1127760" cy="1127760"/>
          </a:xfrm>
          <a:prstGeom prst="ellipse">
            <a:avLst/>
          </a:prstGeom>
          <a:gradFill>
            <a:gsLst>
              <a:gs pos="0">
                <a:srgbClr val="FC8563"/>
              </a:gs>
              <a:gs pos="100000">
                <a:srgbClr val="ED394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4" name="Imagen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0631" y="464549"/>
            <a:ext cx="7683994" cy="6221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303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 rot="10800000">
            <a:off x="4114799" y="-2"/>
            <a:ext cx="8077199" cy="6871647"/>
          </a:xfrm>
          <a:custGeom>
            <a:avLst/>
            <a:gdLst>
              <a:gd name="connsiteX0" fmla="*/ 0 w 8966579"/>
              <a:gd name="connsiteY0" fmla="*/ 0 h 6858000"/>
              <a:gd name="connsiteX1" fmla="*/ 8966579 w 8966579"/>
              <a:gd name="connsiteY1" fmla="*/ 0 h 6858000"/>
              <a:gd name="connsiteX2" fmla="*/ 8966579 w 8966579"/>
              <a:gd name="connsiteY2" fmla="*/ 6858000 h 6858000"/>
              <a:gd name="connsiteX3" fmla="*/ 0 w 8966579"/>
              <a:gd name="connsiteY3" fmla="*/ 6858000 h 6858000"/>
              <a:gd name="connsiteX4" fmla="*/ 0 w 8966579"/>
              <a:gd name="connsiteY4" fmla="*/ 0 h 6858000"/>
              <a:gd name="connsiteX0" fmla="*/ 0 w 8966579"/>
              <a:gd name="connsiteY0" fmla="*/ 0 h 6871647"/>
              <a:gd name="connsiteX1" fmla="*/ 8966579 w 8966579"/>
              <a:gd name="connsiteY1" fmla="*/ 0 h 6871647"/>
              <a:gd name="connsiteX2" fmla="*/ 4299045 w 8966579"/>
              <a:gd name="connsiteY2" fmla="*/ 6871647 h 6871647"/>
              <a:gd name="connsiteX3" fmla="*/ 0 w 8966579"/>
              <a:gd name="connsiteY3" fmla="*/ 6858000 h 6871647"/>
              <a:gd name="connsiteX4" fmla="*/ 0 w 8966579"/>
              <a:gd name="connsiteY4" fmla="*/ 0 h 687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966579" h="6871647">
                <a:moveTo>
                  <a:pt x="0" y="0"/>
                </a:moveTo>
                <a:lnTo>
                  <a:pt x="8966579" y="0"/>
                </a:lnTo>
                <a:lnTo>
                  <a:pt x="4299045" y="687164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374562"/>
              </a:gs>
              <a:gs pos="100000">
                <a:srgbClr val="2E394D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>
            <a:spLocks noChangeArrowheads="1"/>
          </p:cNvSpPr>
          <p:nvPr/>
        </p:nvSpPr>
        <p:spPr bwMode="auto">
          <a:xfrm>
            <a:off x="0" y="-15244"/>
            <a:ext cx="5578272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r>
              <a:rPr lang="es-CO" altLang="es-CO" sz="5400" dirty="0"/>
              <a:t>Producciones por año</a:t>
            </a:r>
          </a:p>
        </p:txBody>
      </p:sp>
      <p:sp>
        <p:nvSpPr>
          <p:cNvPr id="8" name="Rectángulo 7"/>
          <p:cNvSpPr/>
          <p:nvPr/>
        </p:nvSpPr>
        <p:spPr>
          <a:xfrm>
            <a:off x="225878" y="3647254"/>
            <a:ext cx="2392680" cy="304800"/>
          </a:xfrm>
          <a:prstGeom prst="rect">
            <a:avLst/>
          </a:prstGeom>
          <a:gradFill>
            <a:gsLst>
              <a:gs pos="0">
                <a:srgbClr val="FC8563"/>
              </a:gs>
              <a:gs pos="100000">
                <a:srgbClr val="ED394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Rectángulo 8"/>
          <p:cNvSpPr/>
          <p:nvPr/>
        </p:nvSpPr>
        <p:spPr>
          <a:xfrm>
            <a:off x="225878" y="4144146"/>
            <a:ext cx="1354084" cy="320040"/>
          </a:xfrm>
          <a:prstGeom prst="rect">
            <a:avLst/>
          </a:prstGeom>
          <a:gradFill>
            <a:gsLst>
              <a:gs pos="0">
                <a:srgbClr val="FC8563"/>
              </a:gs>
              <a:gs pos="100000">
                <a:srgbClr val="ED394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" name="Rectángulo 9"/>
          <p:cNvSpPr/>
          <p:nvPr/>
        </p:nvSpPr>
        <p:spPr>
          <a:xfrm>
            <a:off x="232360" y="4659119"/>
            <a:ext cx="664078" cy="292747"/>
          </a:xfrm>
          <a:prstGeom prst="rect">
            <a:avLst/>
          </a:prstGeom>
          <a:gradFill>
            <a:gsLst>
              <a:gs pos="0">
                <a:srgbClr val="FC8563"/>
              </a:gs>
              <a:gs pos="100000">
                <a:srgbClr val="ED394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5" name="CuadroTexto 5"/>
          <p:cNvSpPr txBox="1">
            <a:spLocks noChangeArrowheads="1"/>
          </p:cNvSpPr>
          <p:nvPr/>
        </p:nvSpPr>
        <p:spPr bwMode="auto">
          <a:xfrm>
            <a:off x="0" y="908086"/>
            <a:ext cx="530377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CO" alt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303000000000000" pitchFamily="2" charset="0"/>
              </a:rPr>
              <a:t>Sabemos que la demanda por las series a aumentado a comparación de antes que las películas dominaban ampliamente el mercado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7310" y="1298464"/>
            <a:ext cx="6866943" cy="555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641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agen 2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307"/>
          <a:stretch/>
        </p:blipFill>
        <p:spPr>
          <a:xfrm>
            <a:off x="4693921" y="0"/>
            <a:ext cx="7485888" cy="6865274"/>
          </a:xfrm>
          <a:prstGeom prst="rect">
            <a:avLst/>
          </a:prstGeom>
        </p:spPr>
      </p:pic>
      <p:sp>
        <p:nvSpPr>
          <p:cNvPr id="2" name="Rectángulo 1"/>
          <p:cNvSpPr/>
          <p:nvPr/>
        </p:nvSpPr>
        <p:spPr>
          <a:xfrm>
            <a:off x="4693920" y="0"/>
            <a:ext cx="7498080" cy="6858000"/>
          </a:xfrm>
          <a:prstGeom prst="rect">
            <a:avLst/>
          </a:prstGeom>
          <a:gradFill>
            <a:gsLst>
              <a:gs pos="0">
                <a:srgbClr val="374562">
                  <a:alpha val="89000"/>
                </a:srgbClr>
              </a:gs>
              <a:gs pos="100000">
                <a:srgbClr val="2E394D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6" name="CuadroTexto 5"/>
          <p:cNvSpPr txBox="1">
            <a:spLocks noChangeArrowheads="1"/>
          </p:cNvSpPr>
          <p:nvPr/>
        </p:nvSpPr>
        <p:spPr bwMode="auto">
          <a:xfrm>
            <a:off x="141668" y="157942"/>
            <a:ext cx="1144931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r>
              <a:rPr lang="es-CO" altLang="es-CO" sz="5400" dirty="0"/>
              <a:t>El cambio de valoración a través del tiempo</a:t>
            </a:r>
          </a:p>
        </p:txBody>
      </p:sp>
      <p:sp>
        <p:nvSpPr>
          <p:cNvPr id="7" name="Rectángulo 6"/>
          <p:cNvSpPr/>
          <p:nvPr/>
        </p:nvSpPr>
        <p:spPr>
          <a:xfrm>
            <a:off x="6614025" y="3307984"/>
            <a:ext cx="418039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>
              <a:solidFill>
                <a:schemeClr val="bg1"/>
              </a:solidFill>
            </a:endParaRPr>
          </a:p>
        </p:txBody>
      </p:sp>
      <p:sp>
        <p:nvSpPr>
          <p:cNvPr id="17" name="Elipse 16"/>
          <p:cNvSpPr/>
          <p:nvPr/>
        </p:nvSpPr>
        <p:spPr>
          <a:xfrm>
            <a:off x="4166927" y="2951647"/>
            <a:ext cx="1127760" cy="1127760"/>
          </a:xfrm>
          <a:prstGeom prst="ellipse">
            <a:avLst/>
          </a:prstGeom>
          <a:gradFill>
            <a:gsLst>
              <a:gs pos="0">
                <a:srgbClr val="FC8563"/>
              </a:gs>
              <a:gs pos="100000">
                <a:srgbClr val="ED394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pSp>
        <p:nvGrpSpPr>
          <p:cNvPr id="18" name="Grupo 17"/>
          <p:cNvGrpSpPr/>
          <p:nvPr/>
        </p:nvGrpSpPr>
        <p:grpSpPr>
          <a:xfrm>
            <a:off x="4461107" y="3257898"/>
            <a:ext cx="517456" cy="515258"/>
            <a:chOff x="8658226" y="1389063"/>
            <a:chExt cx="747713" cy="744537"/>
          </a:xfrm>
        </p:grpSpPr>
        <p:sp>
          <p:nvSpPr>
            <p:cNvPr id="19" name="Freeform 7"/>
            <p:cNvSpPr>
              <a:spLocks noEditPoints="1"/>
            </p:cNvSpPr>
            <p:nvPr/>
          </p:nvSpPr>
          <p:spPr bwMode="auto">
            <a:xfrm>
              <a:off x="8661401" y="2066925"/>
              <a:ext cx="744538" cy="66675"/>
            </a:xfrm>
            <a:custGeom>
              <a:avLst/>
              <a:gdLst>
                <a:gd name="T0" fmla="*/ 657 w 689"/>
                <a:gd name="T1" fmla="*/ 0 h 62"/>
                <a:gd name="T2" fmla="*/ 31 w 689"/>
                <a:gd name="T3" fmla="*/ 0 h 62"/>
                <a:gd name="T4" fmla="*/ 0 w 689"/>
                <a:gd name="T5" fmla="*/ 31 h 62"/>
                <a:gd name="T6" fmla="*/ 31 w 689"/>
                <a:gd name="T7" fmla="*/ 62 h 62"/>
                <a:gd name="T8" fmla="*/ 657 w 689"/>
                <a:gd name="T9" fmla="*/ 62 h 62"/>
                <a:gd name="T10" fmla="*/ 689 w 689"/>
                <a:gd name="T11" fmla="*/ 31 h 62"/>
                <a:gd name="T12" fmla="*/ 657 w 689"/>
                <a:gd name="T13" fmla="*/ 0 h 62"/>
                <a:gd name="T14" fmla="*/ 657 w 689"/>
                <a:gd name="T15" fmla="*/ 0 h 62"/>
                <a:gd name="T16" fmla="*/ 657 w 689"/>
                <a:gd name="T17" fmla="*/ 0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9" h="62">
                  <a:moveTo>
                    <a:pt x="657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48"/>
                    <a:pt x="14" y="62"/>
                    <a:pt x="31" y="62"/>
                  </a:cubicBezTo>
                  <a:cubicBezTo>
                    <a:pt x="657" y="62"/>
                    <a:pt x="657" y="62"/>
                    <a:pt x="657" y="62"/>
                  </a:cubicBezTo>
                  <a:cubicBezTo>
                    <a:pt x="675" y="62"/>
                    <a:pt x="689" y="48"/>
                    <a:pt x="689" y="31"/>
                  </a:cubicBezTo>
                  <a:cubicBezTo>
                    <a:pt x="689" y="14"/>
                    <a:pt x="675" y="0"/>
                    <a:pt x="657" y="0"/>
                  </a:cubicBezTo>
                  <a:close/>
                  <a:moveTo>
                    <a:pt x="657" y="0"/>
                  </a:moveTo>
                  <a:cubicBezTo>
                    <a:pt x="657" y="0"/>
                    <a:pt x="657" y="0"/>
                    <a:pt x="657" y="0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0" name="Freeform 8"/>
            <p:cNvSpPr>
              <a:spLocks noEditPoints="1"/>
            </p:cNvSpPr>
            <p:nvPr/>
          </p:nvSpPr>
          <p:spPr bwMode="auto">
            <a:xfrm>
              <a:off x="8702676" y="1639888"/>
              <a:ext cx="660400" cy="406400"/>
            </a:xfrm>
            <a:custGeom>
              <a:avLst/>
              <a:gdLst>
                <a:gd name="T0" fmla="*/ 31 w 610"/>
                <a:gd name="T1" fmla="*/ 313 h 376"/>
                <a:gd name="T2" fmla="*/ 0 w 610"/>
                <a:gd name="T3" fmla="*/ 345 h 376"/>
                <a:gd name="T4" fmla="*/ 31 w 610"/>
                <a:gd name="T5" fmla="*/ 376 h 376"/>
                <a:gd name="T6" fmla="*/ 579 w 610"/>
                <a:gd name="T7" fmla="*/ 376 h 376"/>
                <a:gd name="T8" fmla="*/ 610 w 610"/>
                <a:gd name="T9" fmla="*/ 345 h 376"/>
                <a:gd name="T10" fmla="*/ 579 w 610"/>
                <a:gd name="T11" fmla="*/ 313 h 376"/>
                <a:gd name="T12" fmla="*/ 571 w 610"/>
                <a:gd name="T13" fmla="*/ 313 h 376"/>
                <a:gd name="T14" fmla="*/ 571 w 610"/>
                <a:gd name="T15" fmla="*/ 32 h 376"/>
                <a:gd name="T16" fmla="*/ 579 w 610"/>
                <a:gd name="T17" fmla="*/ 32 h 376"/>
                <a:gd name="T18" fmla="*/ 595 w 610"/>
                <a:gd name="T19" fmla="*/ 16 h 376"/>
                <a:gd name="T20" fmla="*/ 579 w 610"/>
                <a:gd name="T21" fmla="*/ 0 h 376"/>
                <a:gd name="T22" fmla="*/ 31 w 610"/>
                <a:gd name="T23" fmla="*/ 0 h 376"/>
                <a:gd name="T24" fmla="*/ 16 w 610"/>
                <a:gd name="T25" fmla="*/ 16 h 376"/>
                <a:gd name="T26" fmla="*/ 31 w 610"/>
                <a:gd name="T27" fmla="*/ 32 h 376"/>
                <a:gd name="T28" fmla="*/ 39 w 610"/>
                <a:gd name="T29" fmla="*/ 32 h 376"/>
                <a:gd name="T30" fmla="*/ 39 w 610"/>
                <a:gd name="T31" fmla="*/ 313 h 376"/>
                <a:gd name="T32" fmla="*/ 31 w 610"/>
                <a:gd name="T33" fmla="*/ 313 h 376"/>
                <a:gd name="T34" fmla="*/ 509 w 610"/>
                <a:gd name="T35" fmla="*/ 32 h 376"/>
                <a:gd name="T36" fmla="*/ 509 w 610"/>
                <a:gd name="T37" fmla="*/ 313 h 376"/>
                <a:gd name="T38" fmla="*/ 415 w 610"/>
                <a:gd name="T39" fmla="*/ 313 h 376"/>
                <a:gd name="T40" fmla="*/ 415 w 610"/>
                <a:gd name="T41" fmla="*/ 32 h 376"/>
                <a:gd name="T42" fmla="*/ 509 w 610"/>
                <a:gd name="T43" fmla="*/ 32 h 376"/>
                <a:gd name="T44" fmla="*/ 352 w 610"/>
                <a:gd name="T45" fmla="*/ 32 h 376"/>
                <a:gd name="T46" fmla="*/ 352 w 610"/>
                <a:gd name="T47" fmla="*/ 313 h 376"/>
                <a:gd name="T48" fmla="*/ 258 w 610"/>
                <a:gd name="T49" fmla="*/ 313 h 376"/>
                <a:gd name="T50" fmla="*/ 258 w 610"/>
                <a:gd name="T51" fmla="*/ 32 h 376"/>
                <a:gd name="T52" fmla="*/ 352 w 610"/>
                <a:gd name="T53" fmla="*/ 32 h 376"/>
                <a:gd name="T54" fmla="*/ 102 w 610"/>
                <a:gd name="T55" fmla="*/ 32 h 376"/>
                <a:gd name="T56" fmla="*/ 196 w 610"/>
                <a:gd name="T57" fmla="*/ 32 h 376"/>
                <a:gd name="T58" fmla="*/ 196 w 610"/>
                <a:gd name="T59" fmla="*/ 313 h 376"/>
                <a:gd name="T60" fmla="*/ 102 w 610"/>
                <a:gd name="T61" fmla="*/ 313 h 376"/>
                <a:gd name="T62" fmla="*/ 102 w 610"/>
                <a:gd name="T63" fmla="*/ 32 h 376"/>
                <a:gd name="T64" fmla="*/ 102 w 610"/>
                <a:gd name="T65" fmla="*/ 32 h 376"/>
                <a:gd name="T66" fmla="*/ 102 w 610"/>
                <a:gd name="T67" fmla="*/ 32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610" h="376">
                  <a:moveTo>
                    <a:pt x="31" y="313"/>
                  </a:moveTo>
                  <a:cubicBezTo>
                    <a:pt x="14" y="313"/>
                    <a:pt x="0" y="327"/>
                    <a:pt x="0" y="345"/>
                  </a:cubicBezTo>
                  <a:cubicBezTo>
                    <a:pt x="0" y="362"/>
                    <a:pt x="14" y="376"/>
                    <a:pt x="31" y="376"/>
                  </a:cubicBezTo>
                  <a:cubicBezTo>
                    <a:pt x="579" y="376"/>
                    <a:pt x="579" y="376"/>
                    <a:pt x="579" y="376"/>
                  </a:cubicBezTo>
                  <a:cubicBezTo>
                    <a:pt x="596" y="376"/>
                    <a:pt x="610" y="362"/>
                    <a:pt x="610" y="345"/>
                  </a:cubicBezTo>
                  <a:cubicBezTo>
                    <a:pt x="610" y="327"/>
                    <a:pt x="596" y="313"/>
                    <a:pt x="579" y="313"/>
                  </a:cubicBezTo>
                  <a:cubicBezTo>
                    <a:pt x="571" y="313"/>
                    <a:pt x="571" y="313"/>
                    <a:pt x="571" y="313"/>
                  </a:cubicBezTo>
                  <a:cubicBezTo>
                    <a:pt x="571" y="32"/>
                    <a:pt x="571" y="32"/>
                    <a:pt x="571" y="32"/>
                  </a:cubicBezTo>
                  <a:cubicBezTo>
                    <a:pt x="579" y="32"/>
                    <a:pt x="579" y="32"/>
                    <a:pt x="579" y="32"/>
                  </a:cubicBezTo>
                  <a:cubicBezTo>
                    <a:pt x="588" y="32"/>
                    <a:pt x="595" y="25"/>
                    <a:pt x="595" y="16"/>
                  </a:cubicBezTo>
                  <a:cubicBezTo>
                    <a:pt x="595" y="7"/>
                    <a:pt x="588" y="0"/>
                    <a:pt x="579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23" y="0"/>
                    <a:pt x="16" y="7"/>
                    <a:pt x="16" y="16"/>
                  </a:cubicBezTo>
                  <a:cubicBezTo>
                    <a:pt x="16" y="25"/>
                    <a:pt x="23" y="32"/>
                    <a:pt x="31" y="32"/>
                  </a:cubicBezTo>
                  <a:cubicBezTo>
                    <a:pt x="39" y="32"/>
                    <a:pt x="39" y="32"/>
                    <a:pt x="39" y="32"/>
                  </a:cubicBezTo>
                  <a:cubicBezTo>
                    <a:pt x="39" y="313"/>
                    <a:pt x="39" y="313"/>
                    <a:pt x="39" y="313"/>
                  </a:cubicBezTo>
                  <a:cubicBezTo>
                    <a:pt x="31" y="313"/>
                    <a:pt x="31" y="313"/>
                    <a:pt x="31" y="313"/>
                  </a:cubicBezTo>
                  <a:close/>
                  <a:moveTo>
                    <a:pt x="509" y="32"/>
                  </a:moveTo>
                  <a:cubicBezTo>
                    <a:pt x="509" y="313"/>
                    <a:pt x="509" y="313"/>
                    <a:pt x="509" y="313"/>
                  </a:cubicBezTo>
                  <a:cubicBezTo>
                    <a:pt x="415" y="313"/>
                    <a:pt x="415" y="313"/>
                    <a:pt x="415" y="313"/>
                  </a:cubicBezTo>
                  <a:cubicBezTo>
                    <a:pt x="415" y="32"/>
                    <a:pt x="415" y="32"/>
                    <a:pt x="415" y="32"/>
                  </a:cubicBezTo>
                  <a:lnTo>
                    <a:pt x="509" y="32"/>
                  </a:lnTo>
                  <a:close/>
                  <a:moveTo>
                    <a:pt x="352" y="32"/>
                  </a:moveTo>
                  <a:cubicBezTo>
                    <a:pt x="352" y="313"/>
                    <a:pt x="352" y="313"/>
                    <a:pt x="352" y="313"/>
                  </a:cubicBezTo>
                  <a:cubicBezTo>
                    <a:pt x="258" y="313"/>
                    <a:pt x="258" y="313"/>
                    <a:pt x="258" y="313"/>
                  </a:cubicBezTo>
                  <a:cubicBezTo>
                    <a:pt x="258" y="32"/>
                    <a:pt x="258" y="32"/>
                    <a:pt x="258" y="32"/>
                  </a:cubicBezTo>
                  <a:lnTo>
                    <a:pt x="352" y="32"/>
                  </a:lnTo>
                  <a:close/>
                  <a:moveTo>
                    <a:pt x="102" y="32"/>
                  </a:moveTo>
                  <a:cubicBezTo>
                    <a:pt x="196" y="32"/>
                    <a:pt x="196" y="32"/>
                    <a:pt x="196" y="32"/>
                  </a:cubicBezTo>
                  <a:cubicBezTo>
                    <a:pt x="196" y="313"/>
                    <a:pt x="196" y="313"/>
                    <a:pt x="196" y="313"/>
                  </a:cubicBezTo>
                  <a:cubicBezTo>
                    <a:pt x="102" y="313"/>
                    <a:pt x="102" y="313"/>
                    <a:pt x="102" y="313"/>
                  </a:cubicBezTo>
                  <a:lnTo>
                    <a:pt x="102" y="32"/>
                  </a:lnTo>
                  <a:close/>
                  <a:moveTo>
                    <a:pt x="102" y="32"/>
                  </a:moveTo>
                  <a:cubicBezTo>
                    <a:pt x="102" y="32"/>
                    <a:pt x="102" y="32"/>
                    <a:pt x="102" y="32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  <p:sp>
          <p:nvSpPr>
            <p:cNvPr id="21" name="Freeform 9"/>
            <p:cNvSpPr>
              <a:spLocks noEditPoints="1"/>
            </p:cNvSpPr>
            <p:nvPr/>
          </p:nvSpPr>
          <p:spPr bwMode="auto">
            <a:xfrm>
              <a:off x="8658226" y="1389063"/>
              <a:ext cx="747713" cy="220663"/>
            </a:xfrm>
            <a:custGeom>
              <a:avLst/>
              <a:gdLst>
                <a:gd name="T0" fmla="*/ 33 w 691"/>
                <a:gd name="T1" fmla="*/ 204 h 204"/>
                <a:gd name="T2" fmla="*/ 659 w 691"/>
                <a:gd name="T3" fmla="*/ 204 h 204"/>
                <a:gd name="T4" fmla="*/ 660 w 691"/>
                <a:gd name="T5" fmla="*/ 204 h 204"/>
                <a:gd name="T6" fmla="*/ 691 w 691"/>
                <a:gd name="T7" fmla="*/ 173 h 204"/>
                <a:gd name="T8" fmla="*/ 670 w 691"/>
                <a:gd name="T9" fmla="*/ 143 h 204"/>
                <a:gd name="T10" fmla="*/ 359 w 691"/>
                <a:gd name="T11" fmla="*/ 4 h 204"/>
                <a:gd name="T12" fmla="*/ 333 w 691"/>
                <a:gd name="T13" fmla="*/ 4 h 204"/>
                <a:gd name="T14" fmla="*/ 21 w 691"/>
                <a:gd name="T15" fmla="*/ 144 h 204"/>
                <a:gd name="T16" fmla="*/ 3 w 691"/>
                <a:gd name="T17" fmla="*/ 179 h 204"/>
                <a:gd name="T18" fmla="*/ 33 w 691"/>
                <a:gd name="T19" fmla="*/ 204 h 204"/>
                <a:gd name="T20" fmla="*/ 33 w 691"/>
                <a:gd name="T21" fmla="*/ 204 h 204"/>
                <a:gd name="T22" fmla="*/ 33 w 691"/>
                <a:gd name="T2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91" h="204">
                  <a:moveTo>
                    <a:pt x="33" y="204"/>
                  </a:moveTo>
                  <a:cubicBezTo>
                    <a:pt x="659" y="204"/>
                    <a:pt x="659" y="204"/>
                    <a:pt x="659" y="204"/>
                  </a:cubicBezTo>
                  <a:cubicBezTo>
                    <a:pt x="659" y="204"/>
                    <a:pt x="660" y="204"/>
                    <a:pt x="660" y="204"/>
                  </a:cubicBezTo>
                  <a:cubicBezTo>
                    <a:pt x="677" y="204"/>
                    <a:pt x="691" y="190"/>
                    <a:pt x="691" y="173"/>
                  </a:cubicBezTo>
                  <a:cubicBezTo>
                    <a:pt x="691" y="159"/>
                    <a:pt x="682" y="148"/>
                    <a:pt x="670" y="143"/>
                  </a:cubicBezTo>
                  <a:cubicBezTo>
                    <a:pt x="359" y="4"/>
                    <a:pt x="359" y="4"/>
                    <a:pt x="359" y="4"/>
                  </a:cubicBezTo>
                  <a:cubicBezTo>
                    <a:pt x="351" y="0"/>
                    <a:pt x="342" y="0"/>
                    <a:pt x="333" y="4"/>
                  </a:cubicBezTo>
                  <a:cubicBezTo>
                    <a:pt x="21" y="144"/>
                    <a:pt x="21" y="144"/>
                    <a:pt x="21" y="144"/>
                  </a:cubicBezTo>
                  <a:cubicBezTo>
                    <a:pt x="7" y="150"/>
                    <a:pt x="0" y="165"/>
                    <a:pt x="3" y="179"/>
                  </a:cubicBezTo>
                  <a:cubicBezTo>
                    <a:pt x="6" y="194"/>
                    <a:pt x="19" y="204"/>
                    <a:pt x="33" y="204"/>
                  </a:cubicBezTo>
                  <a:close/>
                  <a:moveTo>
                    <a:pt x="33" y="204"/>
                  </a:moveTo>
                  <a:cubicBezTo>
                    <a:pt x="33" y="204"/>
                    <a:pt x="33" y="204"/>
                    <a:pt x="33" y="204"/>
                  </a:cubicBez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s-CO"/>
            </a:p>
          </p:txBody>
        </p:sp>
      </p:grpSp>
      <p:pic>
        <p:nvPicPr>
          <p:cNvPr id="4" name="Imagen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477" y="985934"/>
            <a:ext cx="5449840" cy="4503688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952" y="1018497"/>
            <a:ext cx="5486400" cy="4533900"/>
          </a:xfrm>
          <a:prstGeom prst="rect">
            <a:avLst/>
          </a:prstGeom>
        </p:spPr>
      </p:pic>
      <p:sp>
        <p:nvSpPr>
          <p:cNvPr id="3" name="CuadroTexto 5">
            <a:extLst>
              <a:ext uri="{FF2B5EF4-FFF2-40B4-BE49-F238E27FC236}">
                <a16:creationId xmlns:a16="http://schemas.microsoft.com/office/drawing/2014/main" id="{452BB89E-40B0-F443-2ED9-A0BA9F32D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1" y="5464697"/>
            <a:ext cx="4966372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CO" altLang="es-CO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303000000000000" pitchFamily="2" charset="0"/>
              </a:rPr>
              <a:t>El promedio y la mediana del score no </a:t>
            </a:r>
            <a:r>
              <a:rPr lang="es-CO" altLang="es-CO" sz="2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303000000000000" pitchFamily="2" charset="0"/>
              </a:rPr>
              <a:t>varian</a:t>
            </a:r>
            <a:r>
              <a:rPr lang="es-CO" altLang="es-CO" sz="24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303000000000000" pitchFamily="2" charset="0"/>
              </a:rPr>
              <a:t> demasiado hasta finales del año 2020, donde podría haber cierto sesgo</a:t>
            </a:r>
          </a:p>
        </p:txBody>
      </p:sp>
    </p:spTree>
    <p:extLst>
      <p:ext uri="{BB962C8B-B14F-4D97-AF65-F5344CB8AC3E}">
        <p14:creationId xmlns:p14="http://schemas.microsoft.com/office/powerpoint/2010/main" val="2769488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74562"/>
              </a:gs>
              <a:gs pos="100000">
                <a:srgbClr val="2E394D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orma libre 8"/>
          <p:cNvSpPr/>
          <p:nvPr/>
        </p:nvSpPr>
        <p:spPr>
          <a:xfrm>
            <a:off x="487680" y="676656"/>
            <a:ext cx="5514306" cy="5449824"/>
          </a:xfrm>
          <a:custGeom>
            <a:avLst/>
            <a:gdLst>
              <a:gd name="connsiteX0" fmla="*/ 214564 w 4678680"/>
              <a:gd name="connsiteY0" fmla="*/ 0 h 6019800"/>
              <a:gd name="connsiteX1" fmla="*/ 4366260 w 4678680"/>
              <a:gd name="connsiteY1" fmla="*/ 0 h 6019800"/>
              <a:gd name="connsiteX2" fmla="*/ 4670476 w 4678680"/>
              <a:gd name="connsiteY2" fmla="*/ 373260 h 6019800"/>
              <a:gd name="connsiteX3" fmla="*/ 4678680 w 4678680"/>
              <a:gd name="connsiteY3" fmla="*/ 374087 h 6019800"/>
              <a:gd name="connsiteX4" fmla="*/ 4678680 w 4678680"/>
              <a:gd name="connsiteY4" fmla="*/ 5645714 h 6019800"/>
              <a:gd name="connsiteX5" fmla="*/ 4670476 w 4678680"/>
              <a:gd name="connsiteY5" fmla="*/ 5646541 h 6019800"/>
              <a:gd name="connsiteX6" fmla="*/ 4366260 w 4678680"/>
              <a:gd name="connsiteY6" fmla="*/ 6019800 h 6019800"/>
              <a:gd name="connsiteX7" fmla="*/ 214564 w 4678680"/>
              <a:gd name="connsiteY7" fmla="*/ 6019800 h 6019800"/>
              <a:gd name="connsiteX8" fmla="*/ 0 w 4678680"/>
              <a:gd name="connsiteY8" fmla="*/ 5805236 h 6019800"/>
              <a:gd name="connsiteX9" fmla="*/ 0 w 4678680"/>
              <a:gd name="connsiteY9" fmla="*/ 214564 h 6019800"/>
              <a:gd name="connsiteX10" fmla="*/ 214564 w 4678680"/>
              <a:gd name="connsiteY10" fmla="*/ 0 h 601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8680" h="6019800">
                <a:moveTo>
                  <a:pt x="214564" y="0"/>
                </a:moveTo>
                <a:lnTo>
                  <a:pt x="4366260" y="0"/>
                </a:lnTo>
                <a:cubicBezTo>
                  <a:pt x="4366260" y="184118"/>
                  <a:pt x="4496861" y="337733"/>
                  <a:pt x="4670476" y="373260"/>
                </a:cubicBezTo>
                <a:lnTo>
                  <a:pt x="4678680" y="374087"/>
                </a:lnTo>
                <a:lnTo>
                  <a:pt x="4678680" y="5645714"/>
                </a:lnTo>
                <a:lnTo>
                  <a:pt x="4670476" y="5646541"/>
                </a:lnTo>
                <a:cubicBezTo>
                  <a:pt x="4496861" y="5682068"/>
                  <a:pt x="4366260" y="5835683"/>
                  <a:pt x="4366260" y="6019800"/>
                </a:cubicBezTo>
                <a:lnTo>
                  <a:pt x="214564" y="6019800"/>
                </a:lnTo>
                <a:cubicBezTo>
                  <a:pt x="96064" y="6019800"/>
                  <a:pt x="0" y="5923736"/>
                  <a:pt x="0" y="5805236"/>
                </a:cubicBezTo>
                <a:lnTo>
                  <a:pt x="0" y="214564"/>
                </a:lnTo>
                <a:cubicBezTo>
                  <a:pt x="0" y="96064"/>
                  <a:pt x="96064" y="0"/>
                  <a:pt x="214564" y="0"/>
                </a:cubicBezTo>
                <a:close/>
              </a:path>
            </a:pathLst>
          </a:custGeom>
          <a:gradFill>
            <a:gsLst>
              <a:gs pos="0">
                <a:srgbClr val="FC8563"/>
              </a:gs>
              <a:gs pos="100000">
                <a:srgbClr val="ED394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orma libre 11"/>
          <p:cNvSpPr/>
          <p:nvPr/>
        </p:nvSpPr>
        <p:spPr>
          <a:xfrm flipH="1">
            <a:off x="6016797" y="704088"/>
            <a:ext cx="5759483" cy="5449824"/>
          </a:xfrm>
          <a:custGeom>
            <a:avLst/>
            <a:gdLst>
              <a:gd name="connsiteX0" fmla="*/ 6137910 w 6450330"/>
              <a:gd name="connsiteY0" fmla="*/ 0 h 6019800"/>
              <a:gd name="connsiteX1" fmla="*/ 4366260 w 6450330"/>
              <a:gd name="connsiteY1" fmla="*/ 0 h 6019800"/>
              <a:gd name="connsiteX2" fmla="*/ 1986214 w 6450330"/>
              <a:gd name="connsiteY2" fmla="*/ 0 h 6019800"/>
              <a:gd name="connsiteX3" fmla="*/ 214564 w 6450330"/>
              <a:gd name="connsiteY3" fmla="*/ 0 h 6019800"/>
              <a:gd name="connsiteX4" fmla="*/ 0 w 6450330"/>
              <a:gd name="connsiteY4" fmla="*/ 214564 h 6019800"/>
              <a:gd name="connsiteX5" fmla="*/ 0 w 6450330"/>
              <a:gd name="connsiteY5" fmla="*/ 5805236 h 6019800"/>
              <a:gd name="connsiteX6" fmla="*/ 214564 w 6450330"/>
              <a:gd name="connsiteY6" fmla="*/ 6019800 h 6019800"/>
              <a:gd name="connsiteX7" fmla="*/ 1986214 w 6450330"/>
              <a:gd name="connsiteY7" fmla="*/ 6019800 h 6019800"/>
              <a:gd name="connsiteX8" fmla="*/ 4366260 w 6450330"/>
              <a:gd name="connsiteY8" fmla="*/ 6019800 h 6019800"/>
              <a:gd name="connsiteX9" fmla="*/ 6137910 w 6450330"/>
              <a:gd name="connsiteY9" fmla="*/ 6019800 h 6019800"/>
              <a:gd name="connsiteX10" fmla="*/ 6442126 w 6450330"/>
              <a:gd name="connsiteY10" fmla="*/ 5646541 h 6019800"/>
              <a:gd name="connsiteX11" fmla="*/ 6450330 w 6450330"/>
              <a:gd name="connsiteY11" fmla="*/ 5645714 h 6019800"/>
              <a:gd name="connsiteX12" fmla="*/ 6450330 w 6450330"/>
              <a:gd name="connsiteY12" fmla="*/ 374087 h 6019800"/>
              <a:gd name="connsiteX13" fmla="*/ 6442126 w 6450330"/>
              <a:gd name="connsiteY13" fmla="*/ 373260 h 6019800"/>
              <a:gd name="connsiteX14" fmla="*/ 6137910 w 6450330"/>
              <a:gd name="connsiteY14" fmla="*/ 0 h 601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50330" h="6019800">
                <a:moveTo>
                  <a:pt x="6137910" y="0"/>
                </a:moveTo>
                <a:lnTo>
                  <a:pt x="4366260" y="0"/>
                </a:lnTo>
                <a:lnTo>
                  <a:pt x="1986214" y="0"/>
                </a:lnTo>
                <a:lnTo>
                  <a:pt x="214564" y="0"/>
                </a:lnTo>
                <a:cubicBezTo>
                  <a:pt x="96064" y="0"/>
                  <a:pt x="0" y="96064"/>
                  <a:pt x="0" y="214564"/>
                </a:cubicBezTo>
                <a:lnTo>
                  <a:pt x="0" y="5805236"/>
                </a:lnTo>
                <a:cubicBezTo>
                  <a:pt x="0" y="5923736"/>
                  <a:pt x="96064" y="6019800"/>
                  <a:pt x="214564" y="6019800"/>
                </a:cubicBezTo>
                <a:lnTo>
                  <a:pt x="1986214" y="6019800"/>
                </a:lnTo>
                <a:lnTo>
                  <a:pt x="4366260" y="6019800"/>
                </a:lnTo>
                <a:lnTo>
                  <a:pt x="6137910" y="6019800"/>
                </a:lnTo>
                <a:cubicBezTo>
                  <a:pt x="6137910" y="5835683"/>
                  <a:pt x="6268511" y="5682068"/>
                  <a:pt x="6442126" y="5646541"/>
                </a:cubicBezTo>
                <a:lnTo>
                  <a:pt x="6450330" y="5645714"/>
                </a:lnTo>
                <a:lnTo>
                  <a:pt x="6450330" y="374087"/>
                </a:lnTo>
                <a:lnTo>
                  <a:pt x="6442126" y="373260"/>
                </a:lnTo>
                <a:cubicBezTo>
                  <a:pt x="6268511" y="337733"/>
                  <a:pt x="6137910" y="184118"/>
                  <a:pt x="61379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5"/>
          <p:cNvSpPr txBox="1">
            <a:spLocks noChangeArrowheads="1"/>
          </p:cNvSpPr>
          <p:nvPr/>
        </p:nvSpPr>
        <p:spPr bwMode="auto">
          <a:xfrm>
            <a:off x="502491" y="-106325"/>
            <a:ext cx="8049081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r>
              <a:rPr lang="es-CO" altLang="es-CO" sz="5400" dirty="0" err="1">
                <a:solidFill>
                  <a:schemeClr val="bg1"/>
                </a:solidFill>
              </a:rPr>
              <a:t>Ditribución</a:t>
            </a:r>
            <a:r>
              <a:rPr lang="es-CO" altLang="es-CO" sz="5400" dirty="0">
                <a:solidFill>
                  <a:schemeClr val="bg1"/>
                </a:solidFill>
              </a:rPr>
              <a:t> de variable </a:t>
            </a:r>
            <a:r>
              <a:rPr lang="es-CO" altLang="es-CO" sz="5400" dirty="0" err="1">
                <a:solidFill>
                  <a:schemeClr val="bg1"/>
                </a:solidFill>
              </a:rPr>
              <a:t>TMDb</a:t>
            </a:r>
            <a:r>
              <a:rPr lang="es-CO" altLang="es-CO" sz="5400" dirty="0">
                <a:solidFill>
                  <a:schemeClr val="bg1"/>
                </a:solidFill>
              </a:rPr>
              <a:t> Score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33" y="1712890"/>
            <a:ext cx="8984634" cy="5012681"/>
          </a:xfrm>
          <a:prstGeom prst="rect">
            <a:avLst/>
          </a:prstGeom>
        </p:spPr>
      </p:pic>
      <p:sp>
        <p:nvSpPr>
          <p:cNvPr id="10" name="CuadroTexto 5"/>
          <p:cNvSpPr txBox="1">
            <a:spLocks noChangeArrowheads="1"/>
          </p:cNvSpPr>
          <p:nvPr/>
        </p:nvSpPr>
        <p:spPr bwMode="auto">
          <a:xfrm>
            <a:off x="6439696" y="817005"/>
            <a:ext cx="5303774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CO" alt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303000000000000" pitchFamily="2" charset="0"/>
              </a:rPr>
              <a:t>La distribución de la variable </a:t>
            </a:r>
            <a:r>
              <a:rPr lang="es-CO" altLang="es-CO" sz="28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303000000000000" pitchFamily="2" charset="0"/>
              </a:rPr>
              <a:t>TMDb</a:t>
            </a:r>
            <a:r>
              <a:rPr lang="es-CO" alt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303000000000000" pitchFamily="2" charset="0"/>
              </a:rPr>
              <a:t> score es simétrica </a:t>
            </a:r>
          </a:p>
          <a:p>
            <a:pPr eaLnBrk="1" hangingPunct="1"/>
            <a:r>
              <a:rPr lang="es-CO" alt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303000000000000" pitchFamily="2" charset="0"/>
              </a:rPr>
              <a:t>Notamos que los valores se concentran entre 6 y 8 </a:t>
            </a:r>
          </a:p>
        </p:txBody>
      </p:sp>
    </p:spTree>
    <p:extLst>
      <p:ext uri="{BB962C8B-B14F-4D97-AF65-F5344CB8AC3E}">
        <p14:creationId xmlns:p14="http://schemas.microsoft.com/office/powerpoint/2010/main" val="423272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rgbClr val="374562"/>
              </a:gs>
              <a:gs pos="100000">
                <a:srgbClr val="2E394D"/>
              </a:gs>
            </a:gsLst>
            <a:lin ang="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9" name="Forma libre 8"/>
          <p:cNvSpPr/>
          <p:nvPr/>
        </p:nvSpPr>
        <p:spPr>
          <a:xfrm>
            <a:off x="487680" y="676656"/>
            <a:ext cx="5514306" cy="5449824"/>
          </a:xfrm>
          <a:custGeom>
            <a:avLst/>
            <a:gdLst>
              <a:gd name="connsiteX0" fmla="*/ 214564 w 4678680"/>
              <a:gd name="connsiteY0" fmla="*/ 0 h 6019800"/>
              <a:gd name="connsiteX1" fmla="*/ 4366260 w 4678680"/>
              <a:gd name="connsiteY1" fmla="*/ 0 h 6019800"/>
              <a:gd name="connsiteX2" fmla="*/ 4670476 w 4678680"/>
              <a:gd name="connsiteY2" fmla="*/ 373260 h 6019800"/>
              <a:gd name="connsiteX3" fmla="*/ 4678680 w 4678680"/>
              <a:gd name="connsiteY3" fmla="*/ 374087 h 6019800"/>
              <a:gd name="connsiteX4" fmla="*/ 4678680 w 4678680"/>
              <a:gd name="connsiteY4" fmla="*/ 5645714 h 6019800"/>
              <a:gd name="connsiteX5" fmla="*/ 4670476 w 4678680"/>
              <a:gd name="connsiteY5" fmla="*/ 5646541 h 6019800"/>
              <a:gd name="connsiteX6" fmla="*/ 4366260 w 4678680"/>
              <a:gd name="connsiteY6" fmla="*/ 6019800 h 6019800"/>
              <a:gd name="connsiteX7" fmla="*/ 214564 w 4678680"/>
              <a:gd name="connsiteY7" fmla="*/ 6019800 h 6019800"/>
              <a:gd name="connsiteX8" fmla="*/ 0 w 4678680"/>
              <a:gd name="connsiteY8" fmla="*/ 5805236 h 6019800"/>
              <a:gd name="connsiteX9" fmla="*/ 0 w 4678680"/>
              <a:gd name="connsiteY9" fmla="*/ 214564 h 6019800"/>
              <a:gd name="connsiteX10" fmla="*/ 214564 w 4678680"/>
              <a:gd name="connsiteY10" fmla="*/ 0 h 601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678680" h="6019800">
                <a:moveTo>
                  <a:pt x="214564" y="0"/>
                </a:moveTo>
                <a:lnTo>
                  <a:pt x="4366260" y="0"/>
                </a:lnTo>
                <a:cubicBezTo>
                  <a:pt x="4366260" y="184118"/>
                  <a:pt x="4496861" y="337733"/>
                  <a:pt x="4670476" y="373260"/>
                </a:cubicBezTo>
                <a:lnTo>
                  <a:pt x="4678680" y="374087"/>
                </a:lnTo>
                <a:lnTo>
                  <a:pt x="4678680" y="5645714"/>
                </a:lnTo>
                <a:lnTo>
                  <a:pt x="4670476" y="5646541"/>
                </a:lnTo>
                <a:cubicBezTo>
                  <a:pt x="4496861" y="5682068"/>
                  <a:pt x="4366260" y="5835683"/>
                  <a:pt x="4366260" y="6019800"/>
                </a:cubicBezTo>
                <a:lnTo>
                  <a:pt x="214564" y="6019800"/>
                </a:lnTo>
                <a:cubicBezTo>
                  <a:pt x="96064" y="6019800"/>
                  <a:pt x="0" y="5923736"/>
                  <a:pt x="0" y="5805236"/>
                </a:cubicBezTo>
                <a:lnTo>
                  <a:pt x="0" y="214564"/>
                </a:lnTo>
                <a:cubicBezTo>
                  <a:pt x="0" y="96064"/>
                  <a:pt x="96064" y="0"/>
                  <a:pt x="214564" y="0"/>
                </a:cubicBezTo>
                <a:close/>
              </a:path>
            </a:pathLst>
          </a:custGeom>
          <a:gradFill>
            <a:gsLst>
              <a:gs pos="0">
                <a:srgbClr val="FC8563"/>
              </a:gs>
              <a:gs pos="100000">
                <a:srgbClr val="ED394B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2" name="Forma libre 11"/>
          <p:cNvSpPr/>
          <p:nvPr/>
        </p:nvSpPr>
        <p:spPr>
          <a:xfrm flipH="1">
            <a:off x="6001986" y="676656"/>
            <a:ext cx="5759483" cy="5449824"/>
          </a:xfrm>
          <a:custGeom>
            <a:avLst/>
            <a:gdLst>
              <a:gd name="connsiteX0" fmla="*/ 6137910 w 6450330"/>
              <a:gd name="connsiteY0" fmla="*/ 0 h 6019800"/>
              <a:gd name="connsiteX1" fmla="*/ 4366260 w 6450330"/>
              <a:gd name="connsiteY1" fmla="*/ 0 h 6019800"/>
              <a:gd name="connsiteX2" fmla="*/ 1986214 w 6450330"/>
              <a:gd name="connsiteY2" fmla="*/ 0 h 6019800"/>
              <a:gd name="connsiteX3" fmla="*/ 214564 w 6450330"/>
              <a:gd name="connsiteY3" fmla="*/ 0 h 6019800"/>
              <a:gd name="connsiteX4" fmla="*/ 0 w 6450330"/>
              <a:gd name="connsiteY4" fmla="*/ 214564 h 6019800"/>
              <a:gd name="connsiteX5" fmla="*/ 0 w 6450330"/>
              <a:gd name="connsiteY5" fmla="*/ 5805236 h 6019800"/>
              <a:gd name="connsiteX6" fmla="*/ 214564 w 6450330"/>
              <a:gd name="connsiteY6" fmla="*/ 6019800 h 6019800"/>
              <a:gd name="connsiteX7" fmla="*/ 1986214 w 6450330"/>
              <a:gd name="connsiteY7" fmla="*/ 6019800 h 6019800"/>
              <a:gd name="connsiteX8" fmla="*/ 4366260 w 6450330"/>
              <a:gd name="connsiteY8" fmla="*/ 6019800 h 6019800"/>
              <a:gd name="connsiteX9" fmla="*/ 6137910 w 6450330"/>
              <a:gd name="connsiteY9" fmla="*/ 6019800 h 6019800"/>
              <a:gd name="connsiteX10" fmla="*/ 6442126 w 6450330"/>
              <a:gd name="connsiteY10" fmla="*/ 5646541 h 6019800"/>
              <a:gd name="connsiteX11" fmla="*/ 6450330 w 6450330"/>
              <a:gd name="connsiteY11" fmla="*/ 5645714 h 6019800"/>
              <a:gd name="connsiteX12" fmla="*/ 6450330 w 6450330"/>
              <a:gd name="connsiteY12" fmla="*/ 374087 h 6019800"/>
              <a:gd name="connsiteX13" fmla="*/ 6442126 w 6450330"/>
              <a:gd name="connsiteY13" fmla="*/ 373260 h 6019800"/>
              <a:gd name="connsiteX14" fmla="*/ 6137910 w 6450330"/>
              <a:gd name="connsiteY14" fmla="*/ 0 h 601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450330" h="6019800">
                <a:moveTo>
                  <a:pt x="6137910" y="0"/>
                </a:moveTo>
                <a:lnTo>
                  <a:pt x="4366260" y="0"/>
                </a:lnTo>
                <a:lnTo>
                  <a:pt x="1986214" y="0"/>
                </a:lnTo>
                <a:lnTo>
                  <a:pt x="214564" y="0"/>
                </a:lnTo>
                <a:cubicBezTo>
                  <a:pt x="96064" y="0"/>
                  <a:pt x="0" y="96064"/>
                  <a:pt x="0" y="214564"/>
                </a:cubicBezTo>
                <a:lnTo>
                  <a:pt x="0" y="5805236"/>
                </a:lnTo>
                <a:cubicBezTo>
                  <a:pt x="0" y="5923736"/>
                  <a:pt x="96064" y="6019800"/>
                  <a:pt x="214564" y="6019800"/>
                </a:cubicBezTo>
                <a:lnTo>
                  <a:pt x="1986214" y="6019800"/>
                </a:lnTo>
                <a:lnTo>
                  <a:pt x="4366260" y="6019800"/>
                </a:lnTo>
                <a:lnTo>
                  <a:pt x="6137910" y="6019800"/>
                </a:lnTo>
                <a:cubicBezTo>
                  <a:pt x="6137910" y="5835683"/>
                  <a:pt x="6268511" y="5682068"/>
                  <a:pt x="6442126" y="5646541"/>
                </a:cubicBezTo>
                <a:lnTo>
                  <a:pt x="6450330" y="5645714"/>
                </a:lnTo>
                <a:lnTo>
                  <a:pt x="6450330" y="374087"/>
                </a:lnTo>
                <a:lnTo>
                  <a:pt x="6442126" y="373260"/>
                </a:lnTo>
                <a:cubicBezTo>
                  <a:pt x="6268511" y="337733"/>
                  <a:pt x="6137910" y="184118"/>
                  <a:pt x="613791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5" name="CuadroTexto 5"/>
          <p:cNvSpPr txBox="1">
            <a:spLocks noChangeArrowheads="1"/>
          </p:cNvSpPr>
          <p:nvPr/>
        </p:nvSpPr>
        <p:spPr bwMode="auto">
          <a:xfrm>
            <a:off x="502491" y="-106325"/>
            <a:ext cx="726347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s-CO"/>
            </a:defPPr>
            <a:lvl1pPr algn="ctr">
              <a:defRPr sz="7200" b="0">
                <a:gradFill>
                  <a:gsLst>
                    <a:gs pos="0">
                      <a:srgbClr val="FC8563"/>
                    </a:gs>
                    <a:gs pos="100000">
                      <a:srgbClr val="ED394B"/>
                    </a:gs>
                  </a:gsLst>
                  <a:lin ang="0" scaled="1"/>
                </a:gradFill>
                <a:latin typeface="Oswald" panose="02000303000000000000" pitchFamily="2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pPr algn="l"/>
            <a:r>
              <a:rPr lang="es-CO" altLang="es-CO" sz="5400" dirty="0" err="1">
                <a:solidFill>
                  <a:schemeClr val="bg1"/>
                </a:solidFill>
              </a:rPr>
              <a:t>Boxplot</a:t>
            </a:r>
            <a:r>
              <a:rPr lang="es-CO" altLang="es-CO" sz="5400" dirty="0">
                <a:solidFill>
                  <a:schemeClr val="bg1"/>
                </a:solidFill>
              </a:rPr>
              <a:t> de la variable </a:t>
            </a:r>
            <a:r>
              <a:rPr lang="es-CO" altLang="es-CO" sz="5400" dirty="0" err="1">
                <a:solidFill>
                  <a:schemeClr val="bg1"/>
                </a:solidFill>
              </a:rPr>
              <a:t>TMBd</a:t>
            </a:r>
            <a:r>
              <a:rPr lang="es-CO" altLang="es-CO" sz="5400" dirty="0">
                <a:solidFill>
                  <a:schemeClr val="bg1"/>
                </a:solidFill>
              </a:rPr>
              <a:t> Score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 rotWithShape="1">
          <a:blip r:embed="rId2"/>
          <a:srcRect l="30862" t="26312" r="899" b="13189"/>
          <a:stretch/>
        </p:blipFill>
        <p:spPr>
          <a:xfrm>
            <a:off x="118579" y="2285826"/>
            <a:ext cx="9062677" cy="4517310"/>
          </a:xfrm>
          <a:prstGeom prst="rect">
            <a:avLst/>
          </a:prstGeom>
        </p:spPr>
      </p:pic>
      <p:sp>
        <p:nvSpPr>
          <p:cNvPr id="3" name="CuadroTexto 5">
            <a:extLst>
              <a:ext uri="{FF2B5EF4-FFF2-40B4-BE49-F238E27FC236}">
                <a16:creationId xmlns:a16="http://schemas.microsoft.com/office/drawing/2014/main" id="{DE19A479-1A7A-DF1E-E421-BE79B1FB8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9806" y="635884"/>
            <a:ext cx="530377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s-CO" altLang="es-CO" sz="2800" dirty="0">
                <a:solidFill>
                  <a:schemeClr val="tx1">
                    <a:lumMod val="50000"/>
                    <a:lumOff val="50000"/>
                  </a:schemeClr>
                </a:solidFill>
                <a:latin typeface="Oswald" panose="02000303000000000000" pitchFamily="2" charset="0"/>
              </a:rPr>
              <a:t>En este grafico observamos los datos atípicos que existen y que podrían sesgar nuestro modelo.</a:t>
            </a:r>
          </a:p>
        </p:txBody>
      </p:sp>
    </p:spTree>
    <p:extLst>
      <p:ext uri="{BB962C8B-B14F-4D97-AF65-F5344CB8AC3E}">
        <p14:creationId xmlns:p14="http://schemas.microsoft.com/office/powerpoint/2010/main" val="1158618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12841</TotalTime>
  <Words>419</Words>
  <Application>Microsoft Office PowerPoint</Application>
  <PresentationFormat>Panorámica</PresentationFormat>
  <Paragraphs>67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9" baseType="lpstr">
      <vt:lpstr>Calibri Light</vt:lpstr>
      <vt:lpstr>Arial</vt:lpstr>
      <vt:lpstr>Calibri</vt:lpstr>
      <vt:lpstr>Oswald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windows 7</dc:creator>
  <cp:lastModifiedBy>Edson</cp:lastModifiedBy>
  <cp:revision>63</cp:revision>
  <dcterms:created xsi:type="dcterms:W3CDTF">2019-04-11T18:06:54Z</dcterms:created>
  <dcterms:modified xsi:type="dcterms:W3CDTF">2024-05-21T02:08:49Z</dcterms:modified>
</cp:coreProperties>
</file>