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62" r:id="rId4"/>
    <p:sldId id="264" r:id="rId5"/>
    <p:sldId id="265" r:id="rId6"/>
    <p:sldId id="258" r:id="rId7"/>
    <p:sldId id="278" r:id="rId8"/>
    <p:sldId id="276" r:id="rId9"/>
    <p:sldId id="259" r:id="rId10"/>
    <p:sldId id="266" r:id="rId11"/>
    <p:sldId id="275" r:id="rId12"/>
    <p:sldId id="269" r:id="rId13"/>
    <p:sldId id="274" r:id="rId14"/>
    <p:sldId id="268" r:id="rId15"/>
    <p:sldId id="270" r:id="rId16"/>
    <p:sldId id="271" r:id="rId17"/>
    <p:sldId id="273" r:id="rId18"/>
    <p:sldId id="272" r:id="rId19"/>
    <p:sldId id="260" r:id="rId20"/>
    <p:sldId id="261"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5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DE0AE-126B-48AA-A343-AF46AD17786A}" type="datetimeFigureOut">
              <a:rPr lang="en-US" smtClean="0"/>
              <a:t>5/14/2020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7B34F9-902C-47EA-9898-310A153B57CE}" type="slidenum">
              <a:rPr lang="en-US" smtClean="0"/>
              <a:t>‹#›</a:t>
            </a:fld>
            <a:endParaRPr lang="en-US"/>
          </a:p>
        </p:txBody>
      </p:sp>
    </p:spTree>
    <p:extLst>
      <p:ext uri="{BB962C8B-B14F-4D97-AF65-F5344CB8AC3E}">
        <p14:creationId xmlns:p14="http://schemas.microsoft.com/office/powerpoint/2010/main" val="295855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smtClean="0"/>
              <a:t>If I were to continue this I would want to work with SG++ team</a:t>
            </a:r>
            <a:r>
              <a:rPr lang="en-US" baseline="0" dirty="0" smtClean="0"/>
              <a:t> to improve documentation and improve functionality of </a:t>
            </a:r>
            <a:r>
              <a:rPr lang="en-US" baseline="0" dirty="0" err="1" smtClean="0"/>
              <a:t>Clenshaw</a:t>
            </a:r>
            <a:r>
              <a:rPr lang="en-US" baseline="0" dirty="0" smtClean="0"/>
              <a:t>-Curtis SG construction.</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smtClean="0"/>
              <a:t>** Create a sparse grid, and then run grid points through simulation, use results as the interpolating values.</a:t>
            </a:r>
            <a:endParaRPr lang="en-US" dirty="0" smtClean="0"/>
          </a:p>
          <a:p>
            <a:endParaRPr lang="en-US" dirty="0"/>
          </a:p>
        </p:txBody>
      </p:sp>
      <p:sp>
        <p:nvSpPr>
          <p:cNvPr id="4" name="Slide Number Placeholder 3"/>
          <p:cNvSpPr>
            <a:spLocks noGrp="1"/>
          </p:cNvSpPr>
          <p:nvPr>
            <p:ph type="sldNum" sz="quarter" idx="10"/>
          </p:nvPr>
        </p:nvSpPr>
        <p:spPr/>
        <p:txBody>
          <a:bodyPr/>
          <a:lstStyle/>
          <a:p>
            <a:fld id="{517B34F9-902C-47EA-9898-310A153B57CE}" type="slidenum">
              <a:rPr lang="en-US" smtClean="0"/>
              <a:t>10</a:t>
            </a:fld>
            <a:endParaRPr lang="en-US"/>
          </a:p>
        </p:txBody>
      </p:sp>
    </p:spTree>
    <p:extLst>
      <p:ext uri="{BB962C8B-B14F-4D97-AF65-F5344CB8AC3E}">
        <p14:creationId xmlns:p14="http://schemas.microsoft.com/office/powerpoint/2010/main" val="822768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8CF82FF-6FFA-4B93-A34F-E323B3BBB73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4867-F6D0-4C71-A0C1-6ED91F59612E}"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F82FF-6FFA-4B93-A34F-E323B3BBB73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F82FF-6FFA-4B93-A34F-E323B3BBB736}" type="datetimeFigureOut">
              <a:rPr lang="en-US" smtClean="0"/>
              <a:t>5/14/2020</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F82FF-6FFA-4B93-A34F-E323B3BBB73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CF82FF-6FFA-4B93-A34F-E323B3BBB736}" type="datetimeFigureOut">
              <a:rPr lang="en-US" smtClean="0"/>
              <a:t>5/14/2020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14867-F6D0-4C71-A0C1-6ED91F59612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8CF82FF-6FFA-4B93-A34F-E323B3BBB73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8CF82FF-6FFA-4B93-A34F-E323B3BBB736}" type="datetimeFigureOut">
              <a:rPr lang="en-US" smtClean="0"/>
              <a:t>5/14/2020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8CF82FF-6FFA-4B93-A34F-E323B3BBB736}" type="datetimeFigureOut">
              <a:rPr lang="en-US" smtClean="0"/>
              <a:t>5/14/2020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F82FF-6FFA-4B93-A34F-E323B3BBB736}" type="datetimeFigureOut">
              <a:rPr lang="en-US" smtClean="0"/>
              <a:t>5/14/2020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14867-F6D0-4C71-A0C1-6ED91F59612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CF82FF-6FFA-4B93-A34F-E323B3BBB736}" type="datetimeFigureOut">
              <a:rPr lang="en-US" smtClean="0"/>
              <a:t>5/14/2020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14867-F6D0-4C71-A0C1-6ED91F59612E}"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CF82FF-6FFA-4B93-A34F-E323B3BBB736}" type="datetimeFigureOut">
              <a:rPr lang="en-US" smtClean="0"/>
              <a:t>5/14/2020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3F14867-F6D0-4C71-A0C1-6ED91F59612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8CF82FF-6FFA-4B93-A34F-E323B3BBB736}" type="datetimeFigureOut">
              <a:rPr lang="en-US" smtClean="0"/>
              <a:t>5/14/2020</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3F14867-F6D0-4C71-A0C1-6ED91F59612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gpp.sparsegrid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90600"/>
            <a:ext cx="8077200" cy="1673352"/>
          </a:xfrm>
        </p:spPr>
        <p:txBody>
          <a:bodyPr>
            <a:normAutofit fontScale="90000"/>
          </a:bodyPr>
          <a:lstStyle/>
          <a:p>
            <a:r>
              <a:rPr lang="en-US" dirty="0" smtClean="0"/>
              <a:t>Performing Uncertainty Quantification in Kinetic Plasma Physics Models Using Sparse Grid Surrogates – Update 5/14/2020</a:t>
            </a:r>
            <a:br>
              <a:rPr lang="en-US" dirty="0" smtClean="0"/>
            </a:br>
            <a:endParaRPr lang="en-US" dirty="0"/>
          </a:p>
        </p:txBody>
      </p:sp>
      <p:sp>
        <p:nvSpPr>
          <p:cNvPr id="3" name="Subtitle 2"/>
          <p:cNvSpPr>
            <a:spLocks noGrp="1"/>
          </p:cNvSpPr>
          <p:nvPr>
            <p:ph type="subTitle" idx="1"/>
          </p:nvPr>
        </p:nvSpPr>
        <p:spPr/>
        <p:txBody>
          <a:bodyPr/>
          <a:lstStyle/>
          <a:p>
            <a:r>
              <a:rPr lang="en-US" dirty="0" smtClean="0"/>
              <a:t>P</a:t>
            </a:r>
            <a:endParaRPr lang="en-US" dirty="0"/>
          </a:p>
        </p:txBody>
      </p:sp>
      <p:sp>
        <p:nvSpPr>
          <p:cNvPr id="4" name="TextBox 3"/>
          <p:cNvSpPr txBox="1"/>
          <p:nvPr/>
        </p:nvSpPr>
        <p:spPr>
          <a:xfrm>
            <a:off x="685800" y="3810000"/>
            <a:ext cx="6245877" cy="1200329"/>
          </a:xfrm>
          <a:prstGeom prst="rect">
            <a:avLst/>
          </a:prstGeom>
          <a:noFill/>
        </p:spPr>
        <p:txBody>
          <a:bodyPr wrap="none" rtlCol="0">
            <a:spAutoFit/>
          </a:bodyPr>
          <a:lstStyle/>
          <a:p>
            <a:r>
              <a:rPr lang="en-US" dirty="0" smtClean="0"/>
              <a:t>Presenter: Evan Shapiro</a:t>
            </a:r>
          </a:p>
          <a:p>
            <a:r>
              <a:rPr lang="en-US" dirty="0" smtClean="0"/>
              <a:t>Advisor: Dr. </a:t>
            </a:r>
            <a:r>
              <a:rPr lang="en-US" dirty="0" err="1" smtClean="0"/>
              <a:t>Varis</a:t>
            </a:r>
            <a:r>
              <a:rPr lang="en-US" dirty="0" smtClean="0"/>
              <a:t> Carey</a:t>
            </a:r>
          </a:p>
          <a:p>
            <a:r>
              <a:rPr lang="en-US" dirty="0" smtClean="0"/>
              <a:t>Committee: Dr. </a:t>
            </a:r>
            <a:r>
              <a:rPr lang="en-US" dirty="0" err="1" smtClean="0"/>
              <a:t>Varis</a:t>
            </a:r>
            <a:r>
              <a:rPr lang="en-US" dirty="0" smtClean="0"/>
              <a:t> Carey, Dr. Mark </a:t>
            </a:r>
            <a:r>
              <a:rPr lang="en-US" dirty="0" err="1" smtClean="0"/>
              <a:t>Golkowsi</a:t>
            </a:r>
            <a:r>
              <a:rPr lang="en-US" dirty="0" smtClean="0"/>
              <a:t>, Dr. Amy Roberts</a:t>
            </a:r>
          </a:p>
          <a:p>
            <a:r>
              <a:rPr lang="en-US" dirty="0" smtClean="0"/>
              <a:t>Department: Department of Integrated Sciences at CU Denver</a:t>
            </a:r>
            <a:endParaRPr lang="en-US" dirty="0"/>
          </a:p>
        </p:txBody>
      </p:sp>
    </p:spTree>
    <p:extLst>
      <p:ext uri="{BB962C8B-B14F-4D97-AF65-F5344CB8AC3E}">
        <p14:creationId xmlns:p14="http://schemas.microsoft.com/office/powerpoint/2010/main" val="367134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 Sparse Grid Construction</a:t>
            </a:r>
            <a:endParaRPr lang="en-US" dirty="0"/>
          </a:p>
        </p:txBody>
      </p:sp>
      <p:sp>
        <p:nvSpPr>
          <p:cNvPr id="3" name="Content Placeholder 2"/>
          <p:cNvSpPr>
            <a:spLocks noGrp="1"/>
          </p:cNvSpPr>
          <p:nvPr>
            <p:ph idx="1"/>
          </p:nvPr>
        </p:nvSpPr>
        <p:spPr/>
        <p:txBody>
          <a:bodyPr/>
          <a:lstStyle/>
          <a:p>
            <a:r>
              <a:rPr lang="en-US" dirty="0" smtClean="0"/>
              <a:t>Used Sparse Grid ++ </a:t>
            </a:r>
            <a:r>
              <a:rPr lang="en-US" dirty="0" err="1" smtClean="0"/>
              <a:t>Matlab</a:t>
            </a:r>
            <a:r>
              <a:rPr lang="en-US" dirty="0" smtClean="0"/>
              <a:t> Code –(Note: Buggy, Poor Documentation.*) </a:t>
            </a:r>
          </a:p>
          <a:p>
            <a:r>
              <a:rPr lang="en-US" dirty="0" smtClean="0"/>
              <a:t>Created 2-D, Levels 1-7 sparse grid surrogates, with 5</a:t>
            </a:r>
            <a:r>
              <a:rPr lang="en-US" baseline="30000" dirty="0" smtClean="0"/>
              <a:t>th</a:t>
            </a:r>
            <a:r>
              <a:rPr lang="en-US" dirty="0" smtClean="0"/>
              <a:t> degree polynomial interpolating functions.**</a:t>
            </a:r>
          </a:p>
          <a:p>
            <a:r>
              <a:rPr lang="en-US" dirty="0" smtClean="0"/>
              <a:t>Evaluated QOI vector on each surrogate model. (Prediction </a:t>
            </a:r>
            <a:r>
              <a:rPr lang="en-US" dirty="0" err="1" smtClean="0"/>
              <a:t>evalution</a:t>
            </a:r>
            <a:r>
              <a:rPr lang="en-US" dirty="0" smtClean="0"/>
              <a:t>)</a:t>
            </a:r>
          </a:p>
          <a:p>
            <a:r>
              <a:rPr lang="en-US" dirty="0" smtClean="0"/>
              <a:t>Reminder, Increasing SG Level Increase Number of Grid Points.</a:t>
            </a:r>
          </a:p>
          <a:p>
            <a:pPr marL="118872" indent="0">
              <a:buNone/>
            </a:pPr>
            <a:endParaRPr lang="en-US" dirty="0" smtClean="0"/>
          </a:p>
          <a:p>
            <a:endParaRPr lang="en-US" dirty="0"/>
          </a:p>
        </p:txBody>
      </p:sp>
    </p:spTree>
    <p:extLst>
      <p:ext uri="{BB962C8B-B14F-4D97-AF65-F5344CB8AC3E}">
        <p14:creationId xmlns:p14="http://schemas.microsoft.com/office/powerpoint/2010/main" val="2589036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 - Analysis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10000"/>
              </a:bodyPr>
              <a:lstStyle/>
              <a:p>
                <a:r>
                  <a:rPr lang="en-US" sz="2800" dirty="0" smtClean="0"/>
                  <a:t>Mean Squared Error Analysis (MSE) for Levels 1-7</a:t>
                </a:r>
              </a:p>
              <a:p>
                <a:r>
                  <a:rPr lang="en-US" sz="2800" dirty="0" smtClean="0"/>
                  <a:t>Perform Kernel Density Estimation (KDE) Using DNS:  </a:t>
                </a:r>
                <a14:m>
                  <m:oMath xmlns:m="http://schemas.openxmlformats.org/officeDocument/2006/math">
                    <m:r>
                      <a:rPr lang="en-US" sz="2800" b="0" i="1" smtClean="0">
                        <a:latin typeface="Cambria Math"/>
                      </a:rPr>
                      <m:t>𝑓</m:t>
                    </m:r>
                    <m:d>
                      <m:dPr>
                        <m:ctrlPr>
                          <a:rPr lang="en-US" sz="2800" b="0" i="1" smtClean="0">
                            <a:latin typeface="Cambria Math"/>
                          </a:rPr>
                        </m:ctrlPr>
                      </m:dPr>
                      <m:e>
                        <m:r>
                          <a:rPr lang="en-US" sz="2800" b="0" i="1" smtClean="0">
                            <a:latin typeface="Cambria Math"/>
                          </a:rPr>
                          <m:t>𝑥</m:t>
                        </m:r>
                      </m:e>
                    </m:d>
                    <m:r>
                      <a:rPr lang="en-US" sz="2800" b="0" i="1" smtClean="0">
                        <a:latin typeface="Cambria Math"/>
                      </a:rPr>
                      <m:t>= </m:t>
                    </m:r>
                    <m:f>
                      <m:fPr>
                        <m:ctrlPr>
                          <a:rPr lang="en-US" sz="2800" b="0" i="1" smtClean="0">
                            <a:latin typeface="Cambria Math"/>
                          </a:rPr>
                        </m:ctrlPr>
                      </m:fPr>
                      <m:num>
                        <m:r>
                          <a:rPr lang="en-US" sz="2800" b="0" i="1" smtClean="0">
                            <a:latin typeface="Cambria Math"/>
                          </a:rPr>
                          <m:t>1</m:t>
                        </m:r>
                      </m:num>
                      <m:den>
                        <m:r>
                          <a:rPr lang="en-US" sz="2800" b="0" i="1" smtClean="0">
                            <a:latin typeface="Cambria Math"/>
                          </a:rPr>
                          <m:t>h𝑛</m:t>
                        </m:r>
                      </m:den>
                    </m:f>
                    <m:nary>
                      <m:naryPr>
                        <m:chr m:val="∑"/>
                        <m:ctrlPr>
                          <a:rPr lang="en-US" sz="2800" b="0" i="1" smtClean="0">
                            <a:latin typeface="Cambria Math"/>
                          </a:rPr>
                        </m:ctrlPr>
                      </m:naryPr>
                      <m:sub>
                        <m:r>
                          <m:rPr>
                            <m:brk m:alnAt="23"/>
                          </m:rPr>
                          <a:rPr lang="en-US" sz="2800" b="0" i="1" smtClean="0">
                            <a:latin typeface="Cambria Math"/>
                          </a:rPr>
                          <m:t>𝑖</m:t>
                        </m:r>
                        <m:r>
                          <a:rPr lang="en-US" sz="2800" b="0" i="1" smtClean="0">
                            <a:latin typeface="Cambria Math"/>
                          </a:rPr>
                          <m:t>=1</m:t>
                        </m:r>
                      </m:sub>
                      <m:sup>
                        <m:r>
                          <a:rPr lang="en-US" sz="2800" b="0" i="1" smtClean="0">
                            <a:latin typeface="Cambria Math"/>
                          </a:rPr>
                          <m:t>𝑛</m:t>
                        </m:r>
                      </m:sup>
                      <m:e>
                        <m:r>
                          <a:rPr lang="en-US" sz="2800" b="0" i="1" smtClean="0">
                            <a:latin typeface="Cambria Math"/>
                          </a:rPr>
                          <m:t>𝐾</m:t>
                        </m:r>
                        <m:r>
                          <a:rPr lang="en-US" sz="2800" b="0" i="1" smtClean="0">
                            <a:latin typeface="Cambria Math"/>
                          </a:rPr>
                          <m:t>(</m:t>
                        </m:r>
                        <m:f>
                          <m:fPr>
                            <m:ctrlPr>
                              <a:rPr lang="en-US" sz="2800" b="0" i="1" smtClean="0">
                                <a:latin typeface="Cambria Math"/>
                              </a:rPr>
                            </m:ctrlPr>
                          </m:fPr>
                          <m:num>
                            <m:r>
                              <a:rPr lang="en-US" sz="2800" b="0" i="1" smtClean="0">
                                <a:latin typeface="Cambria Math"/>
                              </a:rPr>
                              <m:t>𝑥</m:t>
                            </m:r>
                            <m:r>
                              <a:rPr lang="en-US" sz="2800" b="0" i="1" smtClean="0">
                                <a:latin typeface="Cambria Math"/>
                              </a:rPr>
                              <m:t>−</m:t>
                            </m:r>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𝑖</m:t>
                                </m:r>
                              </m:sub>
                            </m:sSub>
                          </m:num>
                          <m:den>
                            <m:r>
                              <a:rPr lang="en-US" sz="2800" b="0" i="1" smtClean="0">
                                <a:latin typeface="Cambria Math"/>
                              </a:rPr>
                              <m:t>h</m:t>
                            </m:r>
                          </m:den>
                        </m:f>
                        <m:r>
                          <a:rPr lang="en-US" sz="2800" b="0" i="1" smtClean="0">
                            <a:latin typeface="Cambria Math"/>
                          </a:rPr>
                          <m:t>)</m:t>
                        </m:r>
                      </m:e>
                    </m:nary>
                  </m:oMath>
                </a14:m>
                <a:endParaRPr lang="en-US" sz="2800" dirty="0" smtClean="0"/>
              </a:p>
              <a:p>
                <a:r>
                  <a:rPr lang="en-US" sz="2800" dirty="0" smtClean="0"/>
                  <a:t>K(x) = Smoothing Kernel Function (Similar to Heat Kernels)</a:t>
                </a:r>
              </a:p>
              <a:p>
                <a14:m>
                  <m:oMath xmlns:m="http://schemas.openxmlformats.org/officeDocument/2006/math">
                    <m:sSub>
                      <m:sSubPr>
                        <m:ctrlPr>
                          <a:rPr lang="en-US" sz="2800" b="0" i="1" smtClean="0">
                            <a:latin typeface="Cambria Math"/>
                          </a:rPr>
                        </m:ctrlPr>
                      </m:sSubPr>
                      <m:e>
                        <m:r>
                          <a:rPr lang="en-US" sz="2800" b="0" i="1" smtClean="0">
                            <a:latin typeface="Cambria Math"/>
                          </a:rPr>
                          <m:t>𝑥</m:t>
                        </m:r>
                      </m:e>
                      <m:sub>
                        <m:r>
                          <a:rPr lang="en-US" sz="2800" b="0" i="1" smtClean="0">
                            <a:latin typeface="Cambria Math"/>
                          </a:rPr>
                          <m:t>𝑖</m:t>
                        </m:r>
                      </m:sub>
                    </m:sSub>
                    <m:r>
                      <a:rPr lang="en-US" sz="2800" b="0" i="1" smtClean="0">
                        <a:latin typeface="Cambria Math"/>
                      </a:rPr>
                      <m:t>=</m:t>
                    </m:r>
                    <m:r>
                      <a:rPr lang="en-US" sz="2800" b="0" i="1" smtClean="0">
                        <a:latin typeface="Cambria Math"/>
                      </a:rPr>
                      <m:t>𝑑𝑎𝑡𝑎</m:t>
                    </m:r>
                    <m:r>
                      <a:rPr lang="en-US" sz="2800" b="0" i="1" smtClean="0">
                        <a:latin typeface="Cambria Math"/>
                      </a:rPr>
                      <m:t> </m:t>
                    </m:r>
                    <m:r>
                      <a:rPr lang="en-US" sz="2800" b="0" i="1" smtClean="0">
                        <a:latin typeface="Cambria Math"/>
                      </a:rPr>
                      <m:t>𝑝𝑜𝑖𝑛𝑡𝑠</m:t>
                    </m:r>
                  </m:oMath>
                </a14:m>
                <a:endParaRPr lang="en-US" sz="2800" dirty="0" smtClean="0"/>
              </a:p>
              <a:p>
                <a:r>
                  <a:rPr lang="en-US" sz="2800" dirty="0" smtClean="0"/>
                  <a:t>Use KDEs to Calculate K-L Divergence:  </a:t>
                </a:r>
                <a14:m>
                  <m:oMath xmlns:m="http://schemas.openxmlformats.org/officeDocument/2006/math">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𝑘𝑙</m:t>
                        </m:r>
                      </m:sub>
                    </m:sSub>
                    <m:r>
                      <a:rPr lang="en-US" sz="2800" b="0" i="1" smtClean="0">
                        <a:latin typeface="Cambria Math"/>
                      </a:rPr>
                      <m:t>(</m:t>
                    </m:r>
                    <m:r>
                      <a:rPr lang="en-US" sz="2800" b="0" i="1" smtClean="0">
                        <a:latin typeface="Cambria Math"/>
                      </a:rPr>
                      <m:t>𝑃</m:t>
                    </m:r>
                    <m:r>
                      <a:rPr lang="en-US" sz="2800" b="0" i="1" smtClean="0">
                        <a:latin typeface="Cambria Math"/>
                      </a:rPr>
                      <m:t>|</m:t>
                    </m:r>
                    <m:d>
                      <m:dPr>
                        <m:begChr m:val="|"/>
                        <m:ctrlPr>
                          <a:rPr lang="en-US" sz="2800" b="0" i="1" smtClean="0">
                            <a:latin typeface="Cambria Math"/>
                          </a:rPr>
                        </m:ctrlPr>
                      </m:dPr>
                      <m:e>
                        <m:r>
                          <a:rPr lang="en-US" sz="2800" b="0" i="1" smtClean="0">
                            <a:latin typeface="Cambria Math"/>
                          </a:rPr>
                          <m:t>𝑄</m:t>
                        </m:r>
                      </m:e>
                    </m:d>
                    <m:r>
                      <a:rPr lang="en-US" sz="2800" b="0" i="1" smtClean="0">
                        <a:latin typeface="Cambria Math"/>
                      </a:rPr>
                      <m:t>=</m:t>
                    </m:r>
                    <m:nary>
                      <m:naryPr>
                        <m:supHide m:val="on"/>
                        <m:ctrlPr>
                          <a:rPr lang="en-US" sz="2800" b="0" i="1" smtClean="0">
                            <a:latin typeface="Cambria Math"/>
                          </a:rPr>
                        </m:ctrlPr>
                      </m:naryPr>
                      <m:sub>
                        <m:r>
                          <a:rPr lang="en-US" sz="2800" b="0" i="1" smtClean="0">
                            <a:latin typeface="Cambria Math"/>
                          </a:rPr>
                          <m:t>𝑅</m:t>
                        </m:r>
                      </m:sub>
                      <m:sup/>
                      <m:e>
                        <m:r>
                          <a:rPr lang="en-US" sz="2800" b="0" i="1" smtClean="0">
                            <a:latin typeface="Cambria Math"/>
                          </a:rPr>
                          <m:t>𝑝</m:t>
                        </m:r>
                        <m:d>
                          <m:dPr>
                            <m:ctrlPr>
                              <a:rPr lang="en-US" sz="2800" b="0" i="1" smtClean="0">
                                <a:latin typeface="Cambria Math"/>
                              </a:rPr>
                            </m:ctrlPr>
                          </m:dPr>
                          <m:e>
                            <m:r>
                              <a:rPr lang="en-US" sz="2800" b="0" i="1" smtClean="0">
                                <a:latin typeface="Cambria Math"/>
                              </a:rPr>
                              <m:t>𝑥</m:t>
                            </m:r>
                          </m:e>
                        </m:d>
                        <m:func>
                          <m:funcPr>
                            <m:ctrlPr>
                              <a:rPr lang="en-US" sz="2800" b="0" i="1" smtClean="0">
                                <a:latin typeface="Cambria Math"/>
                              </a:rPr>
                            </m:ctrlPr>
                          </m:funcPr>
                          <m:fName>
                            <m:r>
                              <m:rPr>
                                <m:sty m:val="p"/>
                              </m:rPr>
                              <a:rPr lang="en-US" sz="2800" b="0" i="0" smtClean="0">
                                <a:latin typeface="Cambria Math"/>
                              </a:rPr>
                              <m:t>log</m:t>
                            </m:r>
                          </m:fName>
                          <m:e>
                            <m:d>
                              <m:dPr>
                                <m:ctrlPr>
                                  <a:rPr lang="en-US" sz="2800" b="0" i="1" smtClean="0">
                                    <a:latin typeface="Cambria Math"/>
                                  </a:rPr>
                                </m:ctrlPr>
                              </m:dPr>
                              <m:e>
                                <m:f>
                                  <m:fPr>
                                    <m:ctrlPr>
                                      <a:rPr lang="en-US" sz="2800" b="0" i="1" smtClean="0">
                                        <a:latin typeface="Cambria Math"/>
                                      </a:rPr>
                                    </m:ctrlPr>
                                  </m:fPr>
                                  <m:num>
                                    <m:r>
                                      <a:rPr lang="en-US" sz="2800" b="0" i="1" smtClean="0">
                                        <a:latin typeface="Cambria Math"/>
                                      </a:rPr>
                                      <m:t>𝑝</m:t>
                                    </m:r>
                                    <m:d>
                                      <m:dPr>
                                        <m:ctrlPr>
                                          <a:rPr lang="en-US" sz="2800" b="0" i="1" smtClean="0">
                                            <a:latin typeface="Cambria Math"/>
                                          </a:rPr>
                                        </m:ctrlPr>
                                      </m:dPr>
                                      <m:e>
                                        <m:r>
                                          <a:rPr lang="en-US" sz="2800" b="0" i="1" smtClean="0">
                                            <a:latin typeface="Cambria Math"/>
                                          </a:rPr>
                                          <m:t>𝑥</m:t>
                                        </m:r>
                                      </m:e>
                                    </m:d>
                                  </m:num>
                                  <m:den>
                                    <m:r>
                                      <a:rPr lang="en-US" sz="2800" b="0" i="1" smtClean="0">
                                        <a:latin typeface="Cambria Math"/>
                                      </a:rPr>
                                      <m:t>𝑞</m:t>
                                    </m:r>
                                    <m:d>
                                      <m:dPr>
                                        <m:ctrlPr>
                                          <a:rPr lang="en-US" sz="2800" b="0" i="1" smtClean="0">
                                            <a:latin typeface="Cambria Math"/>
                                          </a:rPr>
                                        </m:ctrlPr>
                                      </m:dPr>
                                      <m:e>
                                        <m:r>
                                          <a:rPr lang="en-US" sz="2800" b="0" i="1" smtClean="0">
                                            <a:latin typeface="Cambria Math"/>
                                          </a:rPr>
                                          <m:t>𝑥</m:t>
                                        </m:r>
                                      </m:e>
                                    </m:d>
                                  </m:den>
                                </m:f>
                              </m:e>
                            </m:d>
                          </m:e>
                        </m:func>
                        <m:r>
                          <a:rPr lang="en-US" sz="2800" b="0" i="1" smtClean="0">
                            <a:latin typeface="Cambria Math"/>
                          </a:rPr>
                          <m:t>𝑑𝑥</m:t>
                        </m:r>
                      </m:e>
                    </m:nary>
                  </m:oMath>
                </a14:m>
                <a:endParaRPr lang="en-US" sz="2800" dirty="0" smtClean="0"/>
              </a:p>
              <a:p>
                <a:r>
                  <a:rPr lang="en-US" sz="2800" dirty="0" smtClean="0"/>
                  <a:t>P = True (MC) Distribution</a:t>
                </a:r>
              </a:p>
              <a:p>
                <a:r>
                  <a:rPr lang="en-US" sz="2800" dirty="0" smtClean="0"/>
                  <a:t>Q = Approximating (SG) Distribution</a:t>
                </a:r>
              </a:p>
              <a:p>
                <a:r>
                  <a:rPr lang="en-US" sz="2800" dirty="0" smtClean="0"/>
                  <a:t>R = Mutual Support</a:t>
                </a: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922"/>
                </a:stretch>
              </a:blipFill>
            </p:spPr>
            <p:txBody>
              <a:bodyPr/>
              <a:lstStyle/>
              <a:p>
                <a:r>
                  <a:rPr lang="en-US">
                    <a:noFill/>
                  </a:rPr>
                  <a:t> </a:t>
                </a:r>
              </a:p>
            </p:txBody>
          </p:sp>
        </mc:Fallback>
      </mc:AlternateContent>
    </p:spTree>
    <p:extLst>
      <p:ext uri="{BB962C8B-B14F-4D97-AF65-F5344CB8AC3E}">
        <p14:creationId xmlns:p14="http://schemas.microsoft.com/office/powerpoint/2010/main" val="157732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Response Surface – Level 7 SG, 5</a:t>
            </a:r>
            <a:r>
              <a:rPr lang="en-US" sz="3200" baseline="30000" dirty="0" smtClean="0"/>
              <a:t>th</a:t>
            </a:r>
            <a:r>
              <a:rPr lang="en-US" sz="3200" dirty="0" smtClean="0"/>
              <a:t> Degree Polynomial Interpolating Function</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Tree>
    <p:extLst>
      <p:ext uri="{BB962C8B-B14F-4D97-AF65-F5344CB8AC3E}">
        <p14:creationId xmlns:p14="http://schemas.microsoft.com/office/powerpoint/2010/main" val="213896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Log-MSE Convergence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
        <p:nvSpPr>
          <p:cNvPr id="5" name="TextBox 4"/>
          <p:cNvSpPr txBox="1"/>
          <p:nvPr/>
        </p:nvSpPr>
        <p:spPr>
          <a:xfrm>
            <a:off x="1143000" y="6113502"/>
            <a:ext cx="7009419" cy="646331"/>
          </a:xfrm>
          <a:prstGeom prst="rect">
            <a:avLst/>
          </a:prstGeom>
          <a:noFill/>
        </p:spPr>
        <p:txBody>
          <a:bodyPr wrap="none" rtlCol="0">
            <a:spAutoFit/>
          </a:bodyPr>
          <a:lstStyle/>
          <a:p>
            <a:r>
              <a:rPr lang="en-US" dirty="0" smtClean="0"/>
              <a:t>Log-MSE Convergence Comparison Plot – Theoretical Vs Experimental</a:t>
            </a:r>
          </a:p>
          <a:p>
            <a:pPr algn="ctr"/>
            <a:r>
              <a:rPr lang="en-US" dirty="0" smtClean="0"/>
              <a:t>Convergence Rate is Much Less than Expected Slop ~ -0.2 rather than -2.</a:t>
            </a:r>
            <a:endParaRPr lang="en-US" dirty="0"/>
          </a:p>
        </p:txBody>
      </p:sp>
    </p:spTree>
    <p:extLst>
      <p:ext uri="{BB962C8B-B14F-4D97-AF65-F5344CB8AC3E}">
        <p14:creationId xmlns:p14="http://schemas.microsoft.com/office/powerpoint/2010/main" val="158002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Kernel Density Estimation &amp; K-L Divergence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
        <p:nvSpPr>
          <p:cNvPr id="7" name="TextBox 6"/>
          <p:cNvSpPr txBox="1"/>
          <p:nvPr/>
        </p:nvSpPr>
        <p:spPr>
          <a:xfrm>
            <a:off x="1905000" y="6019800"/>
            <a:ext cx="5935279" cy="646331"/>
          </a:xfrm>
          <a:prstGeom prst="rect">
            <a:avLst/>
          </a:prstGeom>
          <a:noFill/>
        </p:spPr>
        <p:txBody>
          <a:bodyPr wrap="none" rtlCol="0">
            <a:spAutoFit/>
          </a:bodyPr>
          <a:lstStyle/>
          <a:p>
            <a:r>
              <a:rPr lang="en-US" dirty="0" smtClean="0"/>
              <a:t>MC &amp; Level 7 SG KDE Comparison With 10,000 Sample Points</a:t>
            </a:r>
          </a:p>
          <a:p>
            <a:r>
              <a:rPr lang="en-US" dirty="0"/>
              <a:t>	</a:t>
            </a:r>
            <a:r>
              <a:rPr lang="en-US" dirty="0" smtClean="0"/>
              <a:t>K-L Divergence = 0.0091 </a:t>
            </a:r>
            <a:endParaRPr lang="en-US" dirty="0"/>
          </a:p>
        </p:txBody>
      </p:sp>
    </p:spTree>
    <p:extLst>
      <p:ext uri="{BB962C8B-B14F-4D97-AF65-F5344CB8AC3E}">
        <p14:creationId xmlns:p14="http://schemas.microsoft.com/office/powerpoint/2010/main" val="1128074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 KDE Convergence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
        <p:nvSpPr>
          <p:cNvPr id="6" name="Rectangle 5"/>
          <p:cNvSpPr/>
          <p:nvPr/>
        </p:nvSpPr>
        <p:spPr>
          <a:xfrm>
            <a:off x="2590800" y="5934670"/>
            <a:ext cx="4572000" cy="646331"/>
          </a:xfrm>
          <a:prstGeom prst="rect">
            <a:avLst/>
          </a:prstGeom>
        </p:spPr>
        <p:txBody>
          <a:bodyPr>
            <a:spAutoFit/>
          </a:bodyPr>
          <a:lstStyle/>
          <a:p>
            <a:r>
              <a:rPr lang="en-US" dirty="0"/>
              <a:t>MC &amp; </a:t>
            </a:r>
            <a:r>
              <a:rPr lang="en-US" dirty="0" smtClean="0"/>
              <a:t>Levels 1-7 </a:t>
            </a:r>
            <a:r>
              <a:rPr lang="en-US" dirty="0"/>
              <a:t>SG KDE Comparison With </a:t>
            </a:r>
            <a:r>
              <a:rPr lang="en-US" dirty="0" smtClean="0"/>
              <a:t>	10,000 </a:t>
            </a:r>
            <a:r>
              <a:rPr lang="en-US" dirty="0"/>
              <a:t>Sample </a:t>
            </a:r>
            <a:r>
              <a:rPr lang="en-US" dirty="0" smtClean="0"/>
              <a:t>Points</a:t>
            </a:r>
            <a:endParaRPr lang="en-US" dirty="0"/>
          </a:p>
        </p:txBody>
      </p:sp>
    </p:spTree>
    <p:extLst>
      <p:ext uri="{BB962C8B-B14F-4D97-AF65-F5344CB8AC3E}">
        <p14:creationId xmlns:p14="http://schemas.microsoft.com/office/powerpoint/2010/main" val="193466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K-L Divergence Convergence – Grid Level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Tree>
    <p:extLst>
      <p:ext uri="{BB962C8B-B14F-4D97-AF65-F5344CB8AC3E}">
        <p14:creationId xmlns:p14="http://schemas.microsoft.com/office/powerpoint/2010/main" val="374735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Analysis-K-L Divergence Convergence</a:t>
            </a:r>
            <a:br>
              <a:rPr lang="en-US" sz="3600" dirty="0" smtClean="0"/>
            </a:br>
            <a:r>
              <a:rPr lang="en-US" sz="3600" dirty="0" smtClean="0"/>
              <a:t>Grid Size</a:t>
            </a:r>
            <a:endParaRPr lang="en-US" sz="3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
        <p:nvSpPr>
          <p:cNvPr id="5" name="TextBox 4"/>
          <p:cNvSpPr txBox="1"/>
          <p:nvPr/>
        </p:nvSpPr>
        <p:spPr>
          <a:xfrm>
            <a:off x="648041" y="6085998"/>
            <a:ext cx="8115683" cy="646331"/>
          </a:xfrm>
          <a:prstGeom prst="rect">
            <a:avLst/>
          </a:prstGeom>
          <a:noFill/>
        </p:spPr>
        <p:txBody>
          <a:bodyPr wrap="none" rtlCol="0">
            <a:spAutoFit/>
          </a:bodyPr>
          <a:lstStyle/>
          <a:p>
            <a:pPr algn="ctr"/>
            <a:r>
              <a:rPr lang="en-US" dirty="0" smtClean="0"/>
              <a:t>K-L Divergence Vs Grid Size</a:t>
            </a:r>
          </a:p>
          <a:p>
            <a:pPr algn="ctr"/>
            <a:r>
              <a:rPr lang="en-US" dirty="0" smtClean="0"/>
              <a:t>K-L Divergence Decreases Exponentially W Grid Size (except for 2</a:t>
            </a:r>
            <a:r>
              <a:rPr lang="en-US" baseline="30000" dirty="0" smtClean="0"/>
              <a:t>nd</a:t>
            </a:r>
            <a:r>
              <a:rPr lang="en-US" dirty="0" smtClean="0"/>
              <a:t> level sparse grid)</a:t>
            </a:r>
            <a:endParaRPr lang="en-US" dirty="0"/>
          </a:p>
        </p:txBody>
      </p:sp>
    </p:spTree>
    <p:extLst>
      <p:ext uri="{BB962C8B-B14F-4D97-AF65-F5344CB8AC3E}">
        <p14:creationId xmlns:p14="http://schemas.microsoft.com/office/powerpoint/2010/main" val="189322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 KDE Comparison Redux (Fewer Points)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
        <p:nvSpPr>
          <p:cNvPr id="6" name="TextBox 5"/>
          <p:cNvSpPr txBox="1"/>
          <p:nvPr/>
        </p:nvSpPr>
        <p:spPr>
          <a:xfrm>
            <a:off x="1905000" y="6019800"/>
            <a:ext cx="5679055" cy="646331"/>
          </a:xfrm>
          <a:prstGeom prst="rect">
            <a:avLst/>
          </a:prstGeom>
          <a:noFill/>
        </p:spPr>
        <p:txBody>
          <a:bodyPr wrap="none" rtlCol="0">
            <a:spAutoFit/>
          </a:bodyPr>
          <a:lstStyle/>
          <a:p>
            <a:r>
              <a:rPr lang="en-US" dirty="0" smtClean="0"/>
              <a:t>MC &amp; Level 7 SG KDE Comparison With 769 Sample Points</a:t>
            </a:r>
          </a:p>
          <a:p>
            <a:r>
              <a:rPr lang="en-US" dirty="0"/>
              <a:t>	</a:t>
            </a:r>
            <a:r>
              <a:rPr lang="en-US" dirty="0" smtClean="0"/>
              <a:t>K-L Divergence = 0.0094</a:t>
            </a:r>
            <a:endParaRPr lang="en-US" dirty="0"/>
          </a:p>
        </p:txBody>
      </p:sp>
    </p:spTree>
    <p:extLst>
      <p:ext uri="{BB962C8B-B14F-4D97-AF65-F5344CB8AC3E}">
        <p14:creationId xmlns:p14="http://schemas.microsoft.com/office/powerpoint/2010/main" val="1573735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 KDE Comparison Redux (Fewer Points)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2087562"/>
            <a:ext cx="5334000" cy="4000500"/>
          </a:xfrm>
        </p:spPr>
      </p:pic>
    </p:spTree>
    <p:extLst>
      <p:ext uri="{BB962C8B-B14F-4D97-AF65-F5344CB8AC3E}">
        <p14:creationId xmlns:p14="http://schemas.microsoft.com/office/powerpoint/2010/main" val="43786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smtClean="0"/>
              <a:t>In order to predict the power confinement properties and net fusion particle transport of future scale tokamak fusion reactors in working scenarios, first principle kinetic plasma simulations have been developed.</a:t>
            </a:r>
          </a:p>
          <a:p>
            <a:r>
              <a:rPr lang="en-US" sz="2000" dirty="0" smtClean="0"/>
              <a:t>The inputs to these simulations are experimentally derived, and thus have associate uncertainty.</a:t>
            </a:r>
          </a:p>
          <a:p>
            <a:r>
              <a:rPr lang="en-US" sz="2000" dirty="0" smtClean="0"/>
              <a:t>The simulations are too computationally expensive to run enough simulations to characterize an output QOI well i.e.  Sample Mean Kinetic Energy,  mean particle flux at a fixed radial distance, and at a fixed time point, within the tokamak.</a:t>
            </a:r>
          </a:p>
          <a:p>
            <a:r>
              <a:rPr lang="en-US" sz="2000" dirty="0" smtClean="0"/>
              <a:t>Sparse grid surrogate models constructed with interpolating basis functions may provide a computationally feasible alternative to the high fidelity simulation</a:t>
            </a:r>
            <a:r>
              <a:rPr lang="en-US" sz="2000" dirty="0" smtClean="0"/>
              <a:t>. Once constructed can potentially replace full fidelity simulation entirely.</a:t>
            </a:r>
            <a:endParaRPr lang="en-US" sz="2000" dirty="0" smtClean="0"/>
          </a:p>
          <a:p>
            <a:r>
              <a:rPr lang="en-US" sz="2000" dirty="0" smtClean="0"/>
              <a:t>To familiarize myself with the forward UQ workflow  and sparse grid construction, and to test the feasibility of this idea before working blindly on a computationally expensive data-set, I incorporated a Landau damping simulation in a 2-D  phase space into a UQ workflow algorithm.</a:t>
            </a:r>
          </a:p>
          <a:p>
            <a:endParaRPr lang="en-US" sz="2000" dirty="0" smtClean="0"/>
          </a:p>
          <a:p>
            <a:endParaRPr lang="en-US" sz="2000" dirty="0"/>
          </a:p>
        </p:txBody>
      </p:sp>
    </p:spTree>
    <p:extLst>
      <p:ext uri="{BB962C8B-B14F-4D97-AF65-F5344CB8AC3E}">
        <p14:creationId xmlns:p14="http://schemas.microsoft.com/office/powerpoint/2010/main" val="3924124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Results &amp; Conclusions </a:t>
            </a:r>
            <a:r>
              <a:rPr lang="en-US" dirty="0" smtClean="0"/>
              <a:t>and Next Steps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We have demonstrated that </a:t>
            </a:r>
            <a:r>
              <a:rPr lang="en-US" sz="2400" dirty="0" smtClean="0"/>
              <a:t>we can construct a </a:t>
            </a:r>
            <a:r>
              <a:rPr lang="en-US" sz="2400" dirty="0" smtClean="0"/>
              <a:t>surrogate model to the Landau damping model using sparse grid interpolation.</a:t>
            </a:r>
          </a:p>
          <a:p>
            <a:r>
              <a:rPr lang="en-US" sz="2400" dirty="0"/>
              <a:t>W</a:t>
            </a:r>
            <a:r>
              <a:rPr lang="en-US" sz="2400" dirty="0" smtClean="0"/>
              <a:t>ith high enough sparse grid level, KDEs (enough grid points) converge to DNS KDE.</a:t>
            </a:r>
          </a:p>
          <a:p>
            <a:r>
              <a:rPr lang="en-US" sz="2400" dirty="0" smtClean="0"/>
              <a:t>Pointwise predictions also converge, slowly. Need to determine cause of slow convergence.</a:t>
            </a:r>
            <a:endParaRPr lang="en-US" sz="2400" dirty="0" smtClean="0"/>
          </a:p>
          <a:p>
            <a:r>
              <a:rPr lang="en-US" sz="2400" dirty="0" smtClean="0"/>
              <a:t>We can potentially use sparse grid surrogate models to replace computationally expensive components of high fidelity transport simulations, with a well defined accuracy now, and pointwise error estimation. </a:t>
            </a:r>
          </a:p>
          <a:p>
            <a:r>
              <a:rPr lang="en-US" sz="2400" dirty="0" smtClean="0"/>
              <a:t>Work with XGC1 results to construct a sparse grid surrogate model.</a:t>
            </a:r>
          </a:p>
          <a:p>
            <a:r>
              <a:rPr lang="en-US" sz="2400" dirty="0" smtClean="0"/>
              <a:t>Work with SG++ team to fix inconsistencies in software and lack of documentation.</a:t>
            </a:r>
          </a:p>
          <a:p>
            <a:r>
              <a:rPr lang="en-US" sz="2400" dirty="0" smtClean="0"/>
              <a:t>Port to Python, turn into easy to use software package.</a:t>
            </a:r>
          </a:p>
          <a:p>
            <a:endParaRPr lang="en-US" sz="2400" dirty="0"/>
          </a:p>
        </p:txBody>
      </p:sp>
    </p:spTree>
    <p:extLst>
      <p:ext uri="{BB962C8B-B14F-4D97-AF65-F5344CB8AC3E}">
        <p14:creationId xmlns:p14="http://schemas.microsoft.com/office/powerpoint/2010/main" val="339906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Jacob </a:t>
            </a:r>
            <a:r>
              <a:rPr lang="en-US" dirty="0" err="1" smtClean="0"/>
              <a:t>Ameres</a:t>
            </a:r>
            <a:r>
              <a:rPr lang="en-US" dirty="0" smtClean="0"/>
              <a:t>: Stochastic and Spectral Particle Methods for Plasma Physics</a:t>
            </a:r>
          </a:p>
          <a:p>
            <a:r>
              <a:rPr lang="en-US" dirty="0" smtClean="0"/>
              <a:t>Sparse Grids ++:</a:t>
            </a:r>
            <a:r>
              <a:rPr lang="en-US" dirty="0">
                <a:hlinkClick r:id="rId2"/>
              </a:rPr>
              <a:t>https://sgpp.sparsegrids.org</a:t>
            </a:r>
            <a:r>
              <a:rPr lang="en-US" dirty="0" smtClean="0">
                <a:hlinkClick r:id="rId2"/>
              </a:rPr>
              <a:t>/</a:t>
            </a:r>
            <a:endParaRPr lang="en-US" dirty="0" smtClean="0"/>
          </a:p>
          <a:p>
            <a:r>
              <a:rPr lang="en-US" dirty="0" smtClean="0"/>
              <a:t>Francis F. Chen: Introduction to Plasma Physics and Controlled Fusion</a:t>
            </a:r>
          </a:p>
          <a:p>
            <a:r>
              <a:rPr lang="en-US" dirty="0" smtClean="0"/>
              <a:t>Ralph Smith – Uncertainty Quantification</a:t>
            </a:r>
          </a:p>
          <a:p>
            <a:endParaRPr lang="en-US" dirty="0"/>
          </a:p>
        </p:txBody>
      </p:sp>
    </p:spTree>
    <p:extLst>
      <p:ext uri="{BB962C8B-B14F-4D97-AF65-F5344CB8AC3E}">
        <p14:creationId xmlns:p14="http://schemas.microsoft.com/office/powerpoint/2010/main" val="178911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smtClean="0"/>
                  <a:t>A 2-D grid is setup, with each point representing a particle in a 2-D position and velocity space. (</a:t>
                </a:r>
                <a:r>
                  <a:rPr lang="en-US" dirty="0" smtClean="0"/>
                  <a:t>32</a:t>
                </a:r>
                <a:r>
                  <a:rPr lang="en-US" dirty="0" smtClean="0"/>
                  <a:t>x32 </a:t>
                </a:r>
                <a:r>
                  <a:rPr lang="en-US" dirty="0" smtClean="0"/>
                  <a:t>Grid)</a:t>
                </a:r>
              </a:p>
              <a:p>
                <a:r>
                  <a:rPr lang="en-US" dirty="0" smtClean="0"/>
                  <a:t> Each grid point is mapped to an initial distribution function:</a:t>
                </a:r>
              </a:p>
              <a:p>
                <a14:m>
                  <m:oMath xmlns:m="http://schemas.openxmlformats.org/officeDocument/2006/math">
                    <m:sSub>
                      <m:sSubPr>
                        <m:ctrlPr>
                          <a:rPr lang="en-US" i="1">
                            <a:latin typeface="Cambria Math"/>
                          </a:rPr>
                        </m:ctrlPr>
                      </m:sSubPr>
                      <m:e>
                        <m:r>
                          <a:rPr lang="en-US" i="1">
                            <a:latin typeface="Cambria Math"/>
                          </a:rPr>
                          <m:t>𝑓</m:t>
                        </m:r>
                      </m:e>
                      <m:sub>
                        <m:r>
                          <a:rPr lang="en-US" i="1">
                            <a:latin typeface="Cambria Math"/>
                          </a:rPr>
                          <m:t>0</m:t>
                        </m:r>
                      </m:sub>
                    </m:sSub>
                    <m:d>
                      <m:dPr>
                        <m:ctrlPr>
                          <a:rPr lang="en-US" i="1">
                            <a:latin typeface="Cambria Math"/>
                          </a:rPr>
                        </m:ctrlPr>
                      </m:dPr>
                      <m:e>
                        <m:r>
                          <a:rPr lang="en-US" i="1">
                            <a:latin typeface="Cambria Math"/>
                          </a:rPr>
                          <m:t>𝑥</m:t>
                        </m:r>
                        <m:r>
                          <a:rPr lang="en-US" i="1">
                            <a:latin typeface="Cambria Math"/>
                          </a:rPr>
                          <m:t>,</m:t>
                        </m:r>
                        <m:r>
                          <a:rPr lang="en-US" i="1">
                            <a:latin typeface="Cambria Math"/>
                          </a:rPr>
                          <m:t>𝑣</m:t>
                        </m:r>
                      </m:e>
                    </m:d>
                    <m:r>
                      <a:rPr lang="en-US" i="1">
                        <a:latin typeface="Cambria Math"/>
                      </a:rPr>
                      <m:t>=</m:t>
                    </m:r>
                    <m:f>
                      <m:fPr>
                        <m:ctrlPr>
                          <a:rPr lang="en-US" i="1" smtClean="0">
                            <a:latin typeface="Cambria Math"/>
                          </a:rPr>
                        </m:ctrlPr>
                      </m:fPr>
                      <m:num>
                        <m:r>
                          <a:rPr lang="en-US" b="0" i="1" smtClean="0">
                            <a:latin typeface="Cambria Math"/>
                          </a:rPr>
                          <m:t>1</m:t>
                        </m:r>
                      </m:num>
                      <m:den>
                        <m:r>
                          <a:rPr lang="en-US" i="1" smtClean="0">
                            <a:latin typeface="Cambria Math"/>
                            <a:ea typeface="Cambria Math"/>
                          </a:rPr>
                          <m:t>√</m:t>
                        </m:r>
                        <m:r>
                          <a:rPr lang="en-US" b="0" i="1" smtClean="0">
                            <a:latin typeface="Cambria Math"/>
                            <a:ea typeface="Cambria Math"/>
                          </a:rPr>
                          <m:t>2</m:t>
                        </m:r>
                        <m:r>
                          <a:rPr lang="en-US" b="0" i="1" smtClean="0">
                            <a:latin typeface="Cambria Math"/>
                            <a:ea typeface="Cambria Math"/>
                          </a:rPr>
                          <m:t>𝜋</m:t>
                        </m:r>
                      </m:den>
                    </m:f>
                    <m:d>
                      <m:dPr>
                        <m:ctrlPr>
                          <a:rPr lang="en-US" i="1">
                            <a:latin typeface="Cambria Math"/>
                          </a:rPr>
                        </m:ctrlPr>
                      </m:dPr>
                      <m:e>
                        <m:r>
                          <a:rPr lang="en-US" i="1">
                            <a:latin typeface="Cambria Math"/>
                          </a:rPr>
                          <m:t>1+</m:t>
                        </m:r>
                        <m:sSub>
                          <m:sSubPr>
                            <m:ctrlPr>
                              <a:rPr lang="en-US" b="0" i="1" smtClean="0">
                                <a:latin typeface="Cambria Math"/>
                                <a:ea typeface="Cambria Math"/>
                              </a:rPr>
                            </m:ctrlPr>
                          </m:sSubPr>
                          <m:e>
                            <m:r>
                              <a:rPr lang="en-US" i="1" smtClean="0">
                                <a:latin typeface="Cambria Math"/>
                                <a:ea typeface="Cambria Math"/>
                              </a:rPr>
                              <m:t>𝜖</m:t>
                            </m:r>
                          </m:e>
                          <m:sub>
                            <m:r>
                              <a:rPr lang="en-US" b="0" i="1" smtClean="0">
                                <a:latin typeface="Cambria Math"/>
                                <a:ea typeface="Cambria Math"/>
                              </a:rPr>
                              <m:t>1</m:t>
                            </m:r>
                          </m:sub>
                        </m:sSub>
                        <m:func>
                          <m:funcPr>
                            <m:ctrlPr>
                              <a:rPr lang="en-US" b="0" i="1" smtClean="0">
                                <a:latin typeface="Cambria Math"/>
                                <a:ea typeface="Cambria Math"/>
                              </a:rPr>
                            </m:ctrlPr>
                          </m:funcPr>
                          <m:fName>
                            <m:r>
                              <m:rPr>
                                <m:sty m:val="p"/>
                              </m:rPr>
                              <a:rPr lang="en-US" b="0" i="0" smtClean="0">
                                <a:latin typeface="Cambria Math"/>
                                <a:ea typeface="Cambria Math"/>
                              </a:rPr>
                              <m:t>cos</m:t>
                            </m:r>
                          </m:fName>
                          <m:e>
                            <m:d>
                              <m:dPr>
                                <m:ctrlPr>
                                  <a:rPr lang="en-US" b="0" i="1" smtClean="0">
                                    <a:latin typeface="Cambria Math"/>
                                    <a:ea typeface="Cambria Math"/>
                                  </a:rPr>
                                </m:ctrlPr>
                              </m:dPr>
                              <m:e>
                                <m:sSub>
                                  <m:sSubPr>
                                    <m:ctrlPr>
                                      <a:rPr lang="en-US" b="0" i="1" smtClean="0">
                                        <a:latin typeface="Cambria Math"/>
                                        <a:ea typeface="Cambria Math"/>
                                      </a:rPr>
                                    </m:ctrlPr>
                                  </m:sSubPr>
                                  <m:e>
                                    <m:r>
                                      <a:rPr lang="en-US" b="0" i="1" smtClean="0">
                                        <a:latin typeface="Cambria Math"/>
                                        <a:ea typeface="Cambria Math"/>
                                      </a:rPr>
                                      <m:t>𝑘</m:t>
                                    </m:r>
                                  </m:e>
                                  <m:sub>
                                    <m:r>
                                      <a:rPr lang="en-US" b="0" i="1" smtClean="0">
                                        <a:latin typeface="Cambria Math"/>
                                        <a:ea typeface="Cambria Math"/>
                                      </a:rPr>
                                      <m:t>𝑥</m:t>
                                    </m:r>
                                  </m:sub>
                                </m:sSub>
                                <m:r>
                                  <a:rPr lang="en-US" b="0" i="1" smtClean="0">
                                    <a:latin typeface="Cambria Math"/>
                                    <a:ea typeface="Cambria Math"/>
                                  </a:rPr>
                                  <m:t>𝑥</m:t>
                                </m:r>
                              </m:e>
                            </m:d>
                          </m:e>
                        </m:func>
                      </m:e>
                    </m:d>
                    <m:sSup>
                      <m:sSupPr>
                        <m:ctrlPr>
                          <a:rPr lang="en-US" b="0" i="1" smtClean="0">
                            <a:latin typeface="Cambria Math"/>
                            <a:ea typeface="Cambria Math"/>
                          </a:rPr>
                        </m:ctrlPr>
                      </m:sSupPr>
                      <m:e>
                        <m:r>
                          <m:rPr>
                            <m:sty m:val="p"/>
                          </m:rPr>
                          <a:rPr lang="en-US" b="0" i="0" smtClean="0">
                            <a:latin typeface="Cambria Math"/>
                            <a:ea typeface="Cambria Math"/>
                          </a:rPr>
                          <m:t>e</m:t>
                        </m:r>
                      </m:e>
                      <m:sup>
                        <m:d>
                          <m:dPr>
                            <m:ctrlPr>
                              <a:rPr lang="en-US" i="1">
                                <a:latin typeface="Cambria Math"/>
                                <a:ea typeface="Cambria Math"/>
                              </a:rPr>
                            </m:ctrlPr>
                          </m:dPr>
                          <m:e>
                            <m:r>
                              <a:rPr lang="en-US" i="1">
                                <a:latin typeface="Cambria Math"/>
                                <a:ea typeface="Cambria Math"/>
                              </a:rPr>
                              <m:t>−</m:t>
                            </m:r>
                            <m:r>
                              <a:rPr lang="en-US">
                                <a:latin typeface="Cambria Math"/>
                                <a:ea typeface="Cambria Math"/>
                              </a:rPr>
                              <m:t>0.5</m:t>
                            </m:r>
                            <m:sSup>
                              <m:sSupPr>
                                <m:ctrlPr>
                                  <a:rPr lang="en-US" i="1">
                                    <a:latin typeface="Cambria Math"/>
                                    <a:ea typeface="Cambria Math"/>
                                  </a:rPr>
                                </m:ctrlPr>
                              </m:sSupPr>
                              <m:e>
                                <m:d>
                                  <m:dPr>
                                    <m:ctrlPr>
                                      <a:rPr lang="en-US" i="1">
                                        <a:latin typeface="Cambria Math"/>
                                        <a:ea typeface="Cambria Math"/>
                                      </a:rPr>
                                    </m:ctrlPr>
                                  </m:dPr>
                                  <m:e>
                                    <m:r>
                                      <m:rPr>
                                        <m:sty m:val="p"/>
                                      </m:rPr>
                                      <a:rPr lang="en-US">
                                        <a:latin typeface="Cambria Math"/>
                                        <a:ea typeface="Cambria Math"/>
                                      </a:rPr>
                                      <m:t>v</m:t>
                                    </m:r>
                                    <m:r>
                                      <a:rPr lang="en-US">
                                        <a:latin typeface="Cambria Math"/>
                                        <a:ea typeface="Cambria Math"/>
                                      </a:rPr>
                                      <m:t>+</m:t>
                                    </m:r>
                                    <m:r>
                                      <a:rPr lang="en-US" i="1">
                                        <a:latin typeface="Cambria Math"/>
                                        <a:ea typeface="Cambria Math"/>
                                      </a:rPr>
                                      <m:t>𝜇</m:t>
                                    </m:r>
                                  </m:e>
                                </m:d>
                              </m:e>
                              <m:sup>
                                <m:r>
                                  <a:rPr lang="en-US" i="1">
                                    <a:latin typeface="Cambria Math"/>
                                    <a:ea typeface="Cambria Math"/>
                                  </a:rPr>
                                  <m:t>2</m:t>
                                </m:r>
                              </m:sup>
                            </m:sSup>
                          </m:e>
                        </m:d>
                      </m:sup>
                    </m:sSup>
                  </m:oMath>
                </a14:m>
                <a:endParaRPr lang="en-US" b="0" dirty="0" smtClean="0">
                  <a:ea typeface="Cambria Math"/>
                </a:endParaRPr>
              </a:p>
              <a:p>
                <a14:m>
                  <m:oMath xmlns:m="http://schemas.openxmlformats.org/officeDocument/2006/math">
                    <m:sSub>
                      <m:sSubPr>
                        <m:ctrlPr>
                          <a:rPr lang="en-US" b="0" i="1" smtClean="0">
                            <a:latin typeface="Cambria Math"/>
                            <a:ea typeface="Cambria Math"/>
                          </a:rPr>
                        </m:ctrlPr>
                      </m:sSubPr>
                      <m:e>
                        <m:r>
                          <a:rPr lang="en-US" b="0" i="1" smtClean="0">
                            <a:latin typeface="Cambria Math"/>
                            <a:ea typeface="Cambria Math"/>
                          </a:rPr>
                          <m:t>𝜖</m:t>
                        </m:r>
                      </m:e>
                      <m:sub>
                        <m:r>
                          <a:rPr lang="en-US" b="0" i="1" smtClean="0">
                            <a:latin typeface="Cambria Math"/>
                            <a:ea typeface="Cambria Math"/>
                          </a:rPr>
                          <m:t>1</m:t>
                        </m:r>
                      </m:sub>
                    </m:sSub>
                    <m:r>
                      <a:rPr lang="en-US" b="0" i="1" smtClean="0">
                        <a:latin typeface="Cambria Math"/>
                        <a:ea typeface="Cambria Math"/>
                      </a:rPr>
                      <m:t>∈</m:t>
                    </m:r>
                    <m:d>
                      <m:dPr>
                        <m:begChr m:val="["/>
                        <m:endChr m:val="]"/>
                        <m:ctrlPr>
                          <a:rPr lang="en-US" b="0" i="1" smtClean="0">
                            <a:latin typeface="Cambria Math"/>
                            <a:ea typeface="Cambria Math"/>
                          </a:rPr>
                        </m:ctrlPr>
                      </m:dPr>
                      <m:e>
                        <m:r>
                          <a:rPr lang="en-US" b="0" i="1" smtClean="0">
                            <a:latin typeface="Cambria Math"/>
                            <a:ea typeface="Cambria Math"/>
                          </a:rPr>
                          <m:t>0.05,0.5</m:t>
                        </m:r>
                      </m:e>
                    </m:d>
                  </m:oMath>
                </a14:m>
                <a:r>
                  <a:rPr lang="en-US" b="0" dirty="0" smtClean="0">
                    <a:ea typeface="Cambria Math"/>
                  </a:rPr>
                  <a:t> Linear Landau Damping</a:t>
                </a:r>
              </a:p>
              <a:p>
                <a14:m>
                  <m:oMath xmlns:m="http://schemas.openxmlformats.org/officeDocument/2006/math">
                    <m:sSub>
                      <m:sSubPr>
                        <m:ctrlPr>
                          <a:rPr lang="en-US" i="1">
                            <a:latin typeface="Cambria Math"/>
                            <a:ea typeface="Cambria Math"/>
                          </a:rPr>
                        </m:ctrlPr>
                      </m:sSubPr>
                      <m:e>
                        <m:r>
                          <a:rPr lang="en-US" i="1">
                            <a:latin typeface="Cambria Math"/>
                            <a:ea typeface="Cambria Math"/>
                          </a:rPr>
                          <m:t>𝜖</m:t>
                        </m:r>
                      </m:e>
                      <m:sub>
                        <m:r>
                          <a:rPr lang="en-US" i="1">
                            <a:latin typeface="Cambria Math"/>
                            <a:ea typeface="Cambria Math"/>
                          </a:rPr>
                          <m:t>1</m:t>
                        </m:r>
                      </m:sub>
                    </m:sSub>
                    <m:r>
                      <a:rPr lang="en-US" i="1">
                        <a:latin typeface="Cambria Math"/>
                        <a:ea typeface="Cambria Math"/>
                      </a:rPr>
                      <m:t>∈</m:t>
                    </m:r>
                    <m:r>
                      <a:rPr lang="en-US" b="0" i="1" smtClean="0">
                        <a:latin typeface="Cambria Math"/>
                        <a:ea typeface="Cambria Math"/>
                      </a:rPr>
                      <m:t>(0.5,1]</m:t>
                    </m:r>
                  </m:oMath>
                </a14:m>
                <a:r>
                  <a:rPr lang="en-US" dirty="0">
                    <a:ea typeface="Cambria Math"/>
                  </a:rPr>
                  <a:t> </a:t>
                </a:r>
                <a:r>
                  <a:rPr lang="en-US" dirty="0" smtClean="0">
                    <a:ea typeface="Cambria Math"/>
                  </a:rPr>
                  <a:t>Nonlinear </a:t>
                </a:r>
                <a:r>
                  <a:rPr lang="en-US" dirty="0">
                    <a:ea typeface="Cambria Math"/>
                  </a:rPr>
                  <a:t>Landau Damping</a:t>
                </a:r>
              </a:p>
              <a:p>
                <a:endParaRPr lang="en-US" b="0" dirty="0" smtClean="0">
                  <a:ea typeface="Cambria Math"/>
                </a:endParaRPr>
              </a:p>
              <a:p>
                <a:r>
                  <a:rPr lang="en-US" dirty="0" smtClean="0"/>
                  <a:t>The distribution function is evolved in time according to the net electric field at each spatial point in the phase </a:t>
                </a:r>
                <a:r>
                  <a:rPr lang="en-US" dirty="0" smtClean="0"/>
                  <a:t>space</a:t>
                </a:r>
                <a:r>
                  <a:rPr lang="en-US" dirty="0"/>
                  <a:t> </a:t>
                </a:r>
                <a:r>
                  <a:rPr lang="en-US" dirty="0" smtClean="0"/>
                  <a:t>using a </a:t>
                </a:r>
                <a:r>
                  <a:rPr lang="en-US" dirty="0" err="1" smtClean="0"/>
                  <a:t>symplectic</a:t>
                </a:r>
                <a:r>
                  <a:rPr lang="en-US" dirty="0" smtClean="0"/>
                  <a:t> </a:t>
                </a:r>
                <a:r>
                  <a:rPr lang="en-US" dirty="0" err="1" smtClean="0"/>
                  <a:t>Runga-Kutta</a:t>
                </a:r>
                <a:r>
                  <a:rPr lang="en-US" dirty="0" smtClean="0"/>
                  <a:t> time integrator.</a:t>
                </a:r>
                <a:r>
                  <a:rPr lang="en-US" dirty="0" smtClean="0"/>
                  <a:t>(Relativistic, Quantum Effects Ignored)</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1318" r="-741"/>
                </a:stretch>
              </a:blipFill>
            </p:spPr>
            <p:txBody>
              <a:bodyPr/>
              <a:lstStyle/>
              <a:p>
                <a:r>
                  <a:rPr lang="en-US">
                    <a:noFill/>
                  </a:rPr>
                  <a:t> </a:t>
                </a:r>
              </a:p>
            </p:txBody>
          </p:sp>
        </mc:Fallback>
      </mc:AlternateContent>
    </p:spTree>
    <p:extLst>
      <p:ext uri="{BB962C8B-B14F-4D97-AF65-F5344CB8AC3E}">
        <p14:creationId xmlns:p14="http://schemas.microsoft.com/office/powerpoint/2010/main" val="183211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Landau Damping Simulation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174" y="2135980"/>
            <a:ext cx="4365625" cy="3274219"/>
          </a:xfrm>
        </p:spPr>
      </p:pic>
      <p:pic>
        <p:nvPicPr>
          <p:cNvPr id="1027" name="Picture 3" descr="C:\Users\Evan DS\Documents\MATLAB\MIS Figures\KE_1_Ru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9575" y="2057400"/>
            <a:ext cx="4641849" cy="348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75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normAutofit/>
              </a:bodyPr>
              <a:lstStyle/>
              <a:p>
                <a:r>
                  <a:rPr lang="en-US" dirty="0" smtClean="0"/>
                  <a:t>Distribution </a:t>
                </a:r>
                <a14:m>
                  <m:oMath xmlns:m="http://schemas.openxmlformats.org/officeDocument/2006/math">
                    <m:r>
                      <a:rPr lang="en-US" b="1" i="1" smtClean="0">
                        <a:latin typeface="Cambria Math"/>
                      </a:rPr>
                      <m:t>𝒇</m:t>
                    </m:r>
                    <m:d>
                      <m:dPr>
                        <m:ctrlPr>
                          <a:rPr lang="en-US" b="1" i="1" smtClean="0">
                            <a:latin typeface="Cambria Math"/>
                          </a:rPr>
                        </m:ctrlPr>
                      </m:dPr>
                      <m:e>
                        <m:r>
                          <a:rPr lang="en-US" b="1" i="1" smtClean="0">
                            <a:latin typeface="Cambria Math"/>
                          </a:rPr>
                          <m:t>𝒙</m:t>
                        </m:r>
                        <m:r>
                          <a:rPr lang="en-US" b="1" i="1" smtClean="0">
                            <a:latin typeface="Cambria Math"/>
                          </a:rPr>
                          <m:t>,</m:t>
                        </m:r>
                        <m:r>
                          <a:rPr lang="en-US" b="1" i="1" smtClean="0">
                            <a:latin typeface="Cambria Math"/>
                          </a:rPr>
                          <m:t>𝒗</m:t>
                        </m:r>
                      </m:e>
                    </m:d>
                  </m:oMath>
                </a14:m>
                <a:r>
                  <a:rPr lang="en-US" dirty="0" smtClean="0"/>
                  <a:t>at 49.9s</a:t>
                </a:r>
                <a:endParaRPr lang="en-US" dirty="0"/>
              </a:p>
            </p:txBody>
          </p:sp>
        </mc:Choice>
        <mc:Fallback>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00200" y="2087562"/>
            <a:ext cx="5791200" cy="4343400"/>
          </a:xfrm>
        </p:spPr>
      </p:pic>
    </p:spTree>
    <p:extLst>
      <p:ext uri="{BB962C8B-B14F-4D97-AF65-F5344CB8AC3E}">
        <p14:creationId xmlns:p14="http://schemas.microsoft.com/office/powerpoint/2010/main" val="9266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To Be Met</a:t>
            </a:r>
            <a:endParaRPr lang="en-US" dirty="0"/>
          </a:p>
        </p:txBody>
      </p:sp>
      <p:sp>
        <p:nvSpPr>
          <p:cNvPr id="3" name="Content Placeholder 2"/>
          <p:cNvSpPr>
            <a:spLocks noGrp="1"/>
          </p:cNvSpPr>
          <p:nvPr>
            <p:ph idx="1"/>
          </p:nvPr>
        </p:nvSpPr>
        <p:spPr/>
        <p:txBody>
          <a:bodyPr>
            <a:normAutofit/>
          </a:bodyPr>
          <a:lstStyle/>
          <a:p>
            <a:r>
              <a:rPr lang="en-US" sz="2400" dirty="0"/>
              <a:t>1. Complete post-processing of data from Monte Carlo Simulations and compare with statistics generated from the surrogate model for the 2D Landau damping model</a:t>
            </a:r>
            <a:r>
              <a:rPr lang="en-US" sz="2400" dirty="0" smtClean="0"/>
              <a:t>.  Completed</a:t>
            </a:r>
          </a:p>
          <a:p>
            <a:r>
              <a:rPr lang="en-US" sz="2400" dirty="0" smtClean="0"/>
              <a:t>Constructed kernel density estimate using simulated data from both MC simulation and sparse grid interpolant. </a:t>
            </a:r>
          </a:p>
          <a:p>
            <a:r>
              <a:rPr lang="en-US" sz="2400" dirty="0"/>
              <a:t>Determined K-L </a:t>
            </a:r>
            <a:r>
              <a:rPr lang="en-US" sz="2400" dirty="0" smtClean="0"/>
              <a:t>Divergence.</a:t>
            </a:r>
          </a:p>
          <a:p>
            <a:r>
              <a:rPr lang="en-US" sz="2400" dirty="0" smtClean="0"/>
              <a:t>Made MSE comparison of MKE_400  MC and SGS.</a:t>
            </a:r>
            <a:endParaRPr lang="en-US" sz="2400" dirty="0" smtClean="0"/>
          </a:p>
          <a:p>
            <a:r>
              <a:rPr lang="en-US" sz="2400" dirty="0" smtClean="0"/>
              <a:t>3</a:t>
            </a:r>
            <a:r>
              <a:rPr lang="en-US" sz="2400" dirty="0"/>
              <a:t>. Write up the results of (1) and (2) in more detail than the current draft of the report, and motivate the use of the surrogate model to other important problems in plasma physics. </a:t>
            </a:r>
            <a:r>
              <a:rPr lang="en-US" sz="2400" dirty="0" smtClean="0"/>
              <a:t> Completed – On </a:t>
            </a:r>
            <a:r>
              <a:rPr lang="en-US" sz="2400" dirty="0" err="1" smtClean="0"/>
              <a:t>Github</a:t>
            </a:r>
            <a:r>
              <a:rPr lang="en-US" sz="2400" dirty="0" smtClean="0"/>
              <a:t>.</a:t>
            </a:r>
            <a:endParaRPr lang="en-US" sz="2400" dirty="0"/>
          </a:p>
        </p:txBody>
      </p:sp>
    </p:spTree>
    <p:extLst>
      <p:ext uri="{BB962C8B-B14F-4D97-AF65-F5344CB8AC3E}">
        <p14:creationId xmlns:p14="http://schemas.microsoft.com/office/powerpoint/2010/main" val="163096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To Be Met</a:t>
            </a:r>
            <a:endParaRPr lang="en-US" dirty="0"/>
          </a:p>
        </p:txBody>
      </p:sp>
      <p:sp>
        <p:nvSpPr>
          <p:cNvPr id="3" name="Content Placeholder 2"/>
          <p:cNvSpPr>
            <a:spLocks noGrp="1"/>
          </p:cNvSpPr>
          <p:nvPr>
            <p:ph idx="1"/>
          </p:nvPr>
        </p:nvSpPr>
        <p:spPr/>
        <p:txBody>
          <a:bodyPr>
            <a:normAutofit lnSpcReduction="10000"/>
          </a:bodyPr>
          <a:lstStyle/>
          <a:p>
            <a:r>
              <a:rPr lang="en-US" dirty="0"/>
              <a:t> 2. Compare parameter space predictions from the surrogate model with high-fidelity, overkill solutions to the 2D Landau damping model. </a:t>
            </a:r>
            <a:endParaRPr lang="en-US" dirty="0" smtClean="0"/>
          </a:p>
          <a:p>
            <a:r>
              <a:rPr lang="en-US" dirty="0" smtClean="0"/>
              <a:t>Attempted to make a comparison, however when increasing grid size we increase the number of particles, which increases overall kinetic energy, so a direct comparison of mean kinetic energy is not possible with </a:t>
            </a:r>
            <a:r>
              <a:rPr lang="en-US" smtClean="0"/>
              <a:t>the chosen QOI.</a:t>
            </a:r>
            <a:endParaRPr lang="en-US" dirty="0"/>
          </a:p>
          <a:p>
            <a:endParaRPr lang="en-US" dirty="0"/>
          </a:p>
        </p:txBody>
      </p:sp>
    </p:spTree>
    <p:extLst>
      <p:ext uri="{BB962C8B-B14F-4D97-AF65-F5344CB8AC3E}">
        <p14:creationId xmlns:p14="http://schemas.microsoft.com/office/powerpoint/2010/main" val="677433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–Parameter Space &amp;Quantity of Interest Selection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a:rPr>
                        </m:ctrlPr>
                      </m:sSubPr>
                      <m:e>
                        <m:r>
                          <a:rPr lang="en-US" i="1">
                            <a:latin typeface="Cambria Math"/>
                          </a:rPr>
                          <m:t>𝑓</m:t>
                        </m:r>
                      </m:e>
                      <m:sub>
                        <m:r>
                          <a:rPr lang="en-US" i="1">
                            <a:latin typeface="Cambria Math"/>
                          </a:rPr>
                          <m:t>0</m:t>
                        </m:r>
                      </m:sub>
                    </m:sSub>
                    <m:d>
                      <m:dPr>
                        <m:ctrlPr>
                          <a:rPr lang="en-US" i="1">
                            <a:latin typeface="Cambria Math"/>
                          </a:rPr>
                        </m:ctrlPr>
                      </m:dPr>
                      <m:e>
                        <m:r>
                          <a:rPr lang="en-US" i="1">
                            <a:latin typeface="Cambria Math"/>
                          </a:rPr>
                          <m:t>𝑥</m:t>
                        </m:r>
                        <m:r>
                          <a:rPr lang="en-US" i="1">
                            <a:latin typeface="Cambria Math"/>
                          </a:rPr>
                          <m:t>,</m:t>
                        </m:r>
                        <m:r>
                          <a:rPr lang="en-US" i="1">
                            <a:latin typeface="Cambria Math"/>
                          </a:rPr>
                          <m:t>𝑣</m:t>
                        </m:r>
                      </m:e>
                    </m:d>
                    <m:r>
                      <a:rPr lang="en-US" i="1">
                        <a:latin typeface="Cambria Math"/>
                      </a:rPr>
                      <m:t>=</m:t>
                    </m:r>
                    <m:f>
                      <m:fPr>
                        <m:ctrlPr>
                          <a:rPr lang="en-US" i="1">
                            <a:latin typeface="Cambria Math"/>
                          </a:rPr>
                        </m:ctrlPr>
                      </m:fPr>
                      <m:num>
                        <m:r>
                          <a:rPr lang="en-US" i="1">
                            <a:latin typeface="Cambria Math"/>
                          </a:rPr>
                          <m:t>1</m:t>
                        </m:r>
                      </m:num>
                      <m:den>
                        <m:r>
                          <a:rPr lang="en-US" i="1">
                            <a:latin typeface="Cambria Math"/>
                            <a:ea typeface="Cambria Math"/>
                          </a:rPr>
                          <m:t>√2</m:t>
                        </m:r>
                        <m:r>
                          <a:rPr lang="en-US" i="1">
                            <a:latin typeface="Cambria Math"/>
                            <a:ea typeface="Cambria Math"/>
                          </a:rPr>
                          <m:t>𝜋</m:t>
                        </m:r>
                      </m:den>
                    </m:f>
                    <m:d>
                      <m:dPr>
                        <m:ctrlPr>
                          <a:rPr lang="en-US" i="1">
                            <a:latin typeface="Cambria Math"/>
                          </a:rPr>
                        </m:ctrlPr>
                      </m:dPr>
                      <m:e>
                        <m:r>
                          <a:rPr lang="en-US" i="1">
                            <a:latin typeface="Cambria Math"/>
                          </a:rPr>
                          <m:t>1+</m:t>
                        </m:r>
                        <m:sSub>
                          <m:sSubPr>
                            <m:ctrlPr>
                              <a:rPr lang="en-US" i="1">
                                <a:latin typeface="Cambria Math"/>
                                <a:ea typeface="Cambria Math"/>
                              </a:rPr>
                            </m:ctrlPr>
                          </m:sSubPr>
                          <m:e>
                            <m:r>
                              <a:rPr lang="en-US" i="1">
                                <a:latin typeface="Cambria Math"/>
                                <a:ea typeface="Cambria Math"/>
                              </a:rPr>
                              <m:t>𝜖</m:t>
                            </m:r>
                          </m:e>
                          <m:sub>
                            <m:r>
                              <a:rPr lang="en-US" i="1">
                                <a:latin typeface="Cambria Math"/>
                                <a:ea typeface="Cambria Math"/>
                              </a:rPr>
                              <m:t>1</m:t>
                            </m:r>
                          </m:sub>
                        </m:sSub>
                        <m:func>
                          <m:funcPr>
                            <m:ctrlPr>
                              <a:rPr lang="en-US" i="1">
                                <a:latin typeface="Cambria Math"/>
                                <a:ea typeface="Cambria Math"/>
                              </a:rPr>
                            </m:ctrlPr>
                          </m:funcPr>
                          <m:fName>
                            <m:r>
                              <m:rPr>
                                <m:sty m:val="p"/>
                              </m:rPr>
                              <a:rPr lang="en-US">
                                <a:latin typeface="Cambria Math"/>
                                <a:ea typeface="Cambria Math"/>
                              </a:rPr>
                              <m:t>cos</m:t>
                            </m:r>
                          </m:fName>
                          <m:e>
                            <m:d>
                              <m:dPr>
                                <m:ctrlPr>
                                  <a:rPr lang="en-US" i="1">
                                    <a:latin typeface="Cambria Math"/>
                                    <a:ea typeface="Cambria Math"/>
                                  </a:rPr>
                                </m:ctrlPr>
                              </m:dPr>
                              <m:e>
                                <m:sSub>
                                  <m:sSubPr>
                                    <m:ctrlPr>
                                      <a:rPr lang="en-US" i="1">
                                        <a:latin typeface="Cambria Math"/>
                                        <a:ea typeface="Cambria Math"/>
                                      </a:rPr>
                                    </m:ctrlPr>
                                  </m:sSubPr>
                                  <m:e>
                                    <m:r>
                                      <a:rPr lang="en-US" i="1">
                                        <a:latin typeface="Cambria Math"/>
                                        <a:ea typeface="Cambria Math"/>
                                      </a:rPr>
                                      <m:t>𝑘</m:t>
                                    </m:r>
                                  </m:e>
                                  <m:sub>
                                    <m:r>
                                      <a:rPr lang="en-US" i="1">
                                        <a:latin typeface="Cambria Math"/>
                                        <a:ea typeface="Cambria Math"/>
                                      </a:rPr>
                                      <m:t>𝑥</m:t>
                                    </m:r>
                                  </m:sub>
                                </m:sSub>
                                <m:r>
                                  <a:rPr lang="en-US" i="1">
                                    <a:latin typeface="Cambria Math"/>
                                    <a:ea typeface="Cambria Math"/>
                                  </a:rPr>
                                  <m:t>𝑥</m:t>
                                </m:r>
                              </m:e>
                            </m:d>
                          </m:e>
                        </m:func>
                      </m:e>
                    </m:d>
                    <m:sSup>
                      <m:sSupPr>
                        <m:ctrlPr>
                          <a:rPr lang="en-US" i="1">
                            <a:latin typeface="Cambria Math"/>
                            <a:ea typeface="Cambria Math"/>
                          </a:rPr>
                        </m:ctrlPr>
                      </m:sSupPr>
                      <m:e>
                        <m:r>
                          <m:rPr>
                            <m:sty m:val="p"/>
                          </m:rPr>
                          <a:rPr lang="en-US">
                            <a:latin typeface="Cambria Math"/>
                            <a:ea typeface="Cambria Math"/>
                          </a:rPr>
                          <m:t>e</m:t>
                        </m:r>
                      </m:e>
                      <m:sup>
                        <m:d>
                          <m:dPr>
                            <m:ctrlPr>
                              <a:rPr lang="en-US" i="1">
                                <a:latin typeface="Cambria Math"/>
                                <a:ea typeface="Cambria Math"/>
                              </a:rPr>
                            </m:ctrlPr>
                          </m:dPr>
                          <m:e>
                            <m:r>
                              <a:rPr lang="en-US" i="1">
                                <a:latin typeface="Cambria Math"/>
                                <a:ea typeface="Cambria Math"/>
                              </a:rPr>
                              <m:t>−</m:t>
                            </m:r>
                            <m:r>
                              <a:rPr lang="en-US">
                                <a:latin typeface="Cambria Math"/>
                                <a:ea typeface="Cambria Math"/>
                              </a:rPr>
                              <m:t>0.5</m:t>
                            </m:r>
                            <m:sSup>
                              <m:sSupPr>
                                <m:ctrlPr>
                                  <a:rPr lang="en-US" i="1">
                                    <a:latin typeface="Cambria Math"/>
                                    <a:ea typeface="Cambria Math"/>
                                  </a:rPr>
                                </m:ctrlPr>
                              </m:sSupPr>
                              <m:e>
                                <m:d>
                                  <m:dPr>
                                    <m:ctrlPr>
                                      <a:rPr lang="en-US" i="1">
                                        <a:latin typeface="Cambria Math"/>
                                        <a:ea typeface="Cambria Math"/>
                                      </a:rPr>
                                    </m:ctrlPr>
                                  </m:dPr>
                                  <m:e>
                                    <m:r>
                                      <m:rPr>
                                        <m:sty m:val="p"/>
                                      </m:rPr>
                                      <a:rPr lang="en-US">
                                        <a:latin typeface="Cambria Math"/>
                                        <a:ea typeface="Cambria Math"/>
                                      </a:rPr>
                                      <m:t>v</m:t>
                                    </m:r>
                                    <m:r>
                                      <a:rPr lang="en-US">
                                        <a:latin typeface="Cambria Math"/>
                                        <a:ea typeface="Cambria Math"/>
                                      </a:rPr>
                                      <m:t>+</m:t>
                                    </m:r>
                                    <m:r>
                                      <a:rPr lang="en-US" i="1">
                                        <a:latin typeface="Cambria Math"/>
                                        <a:ea typeface="Cambria Math"/>
                                      </a:rPr>
                                      <m:t>𝜇</m:t>
                                    </m:r>
                                  </m:e>
                                </m:d>
                              </m:e>
                              <m:sup>
                                <m:r>
                                  <a:rPr lang="en-US" i="1">
                                    <a:latin typeface="Cambria Math"/>
                                    <a:ea typeface="Cambria Math"/>
                                  </a:rPr>
                                  <m:t>2</m:t>
                                </m:r>
                              </m:sup>
                            </m:sSup>
                          </m:e>
                        </m:d>
                      </m:sup>
                    </m:sSup>
                  </m:oMath>
                </a14:m>
                <a:endParaRPr lang="en-US" b="0" i="1" dirty="0" smtClean="0">
                  <a:latin typeface="Cambria Math"/>
                </a:endParaRPr>
              </a:p>
              <a:p>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𝑈</m:t>
                    </m:r>
                    <m:r>
                      <a:rPr lang="en-US" b="0" i="1" smtClean="0">
                        <a:latin typeface="Cambria Math"/>
                      </a:rPr>
                      <m:t>→</m:t>
                    </m:r>
                    <m:r>
                      <a:rPr lang="en-US" b="0" i="1" smtClean="0">
                        <a:latin typeface="Cambria Math"/>
                      </a:rPr>
                      <m:t>𝑄</m:t>
                    </m:r>
                  </m:oMath>
                </a14:m>
                <a:endParaRPr lang="en-US" dirty="0" smtClean="0"/>
              </a:p>
              <a:p>
                <a14:m>
                  <m:oMath xmlns:m="http://schemas.openxmlformats.org/officeDocument/2006/math">
                    <m:r>
                      <a:rPr lang="en-US" b="0" i="1" smtClean="0">
                        <a:latin typeface="Cambria Math"/>
                      </a:rPr>
                      <m:t>𝑈</m:t>
                    </m:r>
                    <m:r>
                      <a:rPr lang="en-US" b="0" i="1" smtClean="0">
                        <a:latin typeface="Cambria Math"/>
                      </a:rPr>
                      <m:t>⊂</m:t>
                    </m:r>
                    <m:sSup>
                      <m:sSupPr>
                        <m:ctrlPr>
                          <a:rPr lang="en-US" b="0" i="1" smtClean="0">
                            <a:latin typeface="Cambria Math"/>
                          </a:rPr>
                        </m:ctrlPr>
                      </m:sSupPr>
                      <m:e>
                        <m:r>
                          <a:rPr lang="en-US" b="0" i="1" smtClean="0">
                            <a:latin typeface="Cambria Math"/>
                          </a:rPr>
                          <m:t>𝑅</m:t>
                        </m:r>
                      </m:e>
                      <m:sup>
                        <m:r>
                          <a:rPr lang="en-US" b="0" i="1" smtClean="0">
                            <a:latin typeface="Cambria Math"/>
                          </a:rPr>
                          <m:t>2</m:t>
                        </m:r>
                      </m:sup>
                    </m:sSup>
                    <m:r>
                      <a:rPr lang="en-US" b="0" i="1" smtClean="0">
                        <a:latin typeface="Cambria Math"/>
                      </a:rPr>
                      <m:t>,</m:t>
                    </m:r>
                    <m:r>
                      <a:rPr lang="en-US" b="0" i="1" smtClean="0">
                        <a:latin typeface="Cambria Math"/>
                      </a:rPr>
                      <m:t>𝑄</m:t>
                    </m:r>
                    <m:r>
                      <a:rPr lang="en-US" b="0" i="1" smtClean="0">
                        <a:latin typeface="Cambria Math"/>
                      </a:rPr>
                      <m:t>⊂</m:t>
                    </m:r>
                    <m:r>
                      <a:rPr lang="en-US" b="0" i="1" smtClean="0">
                        <a:latin typeface="Cambria Math"/>
                      </a:rPr>
                      <m:t>𝑅</m:t>
                    </m:r>
                  </m:oMath>
                </a14:m>
                <a:endParaRPr lang="en-US" dirty="0" smtClean="0"/>
              </a:p>
              <a:p>
                <a14:m>
                  <m:oMath xmlns:m="http://schemas.openxmlformats.org/officeDocument/2006/math">
                    <m:sSub>
                      <m:sSubPr>
                        <m:ctrlPr>
                          <a:rPr lang="en-US" b="0" i="1" smtClean="0">
                            <a:latin typeface="Cambria Math"/>
                            <a:ea typeface="Cambria Math"/>
                          </a:rPr>
                        </m:ctrlPr>
                      </m:sSubPr>
                      <m:e>
                        <m:r>
                          <a:rPr lang="en-US" i="1" smtClean="0">
                            <a:latin typeface="Cambria Math"/>
                            <a:ea typeface="Cambria Math"/>
                          </a:rPr>
                          <m:t>𝜖</m:t>
                        </m:r>
                      </m:e>
                      <m:sub>
                        <m:r>
                          <a:rPr lang="en-US" b="0" i="1" smtClean="0">
                            <a:latin typeface="Cambria Math"/>
                            <a:ea typeface="Cambria Math"/>
                          </a:rPr>
                          <m:t>1</m:t>
                        </m:r>
                      </m:sub>
                    </m:sSub>
                    <m:r>
                      <a:rPr lang="en-US" b="0" i="1" smtClean="0">
                        <a:latin typeface="Cambria Math"/>
                        <a:ea typeface="Cambria Math"/>
                      </a:rPr>
                      <m:t>~</m:t>
                    </m:r>
                    <m:r>
                      <a:rPr lang="en-US" b="0" i="1" smtClean="0">
                        <a:latin typeface="Cambria Math"/>
                        <a:ea typeface="Cambria Math"/>
                      </a:rPr>
                      <m:t>𝑈</m:t>
                    </m:r>
                    <m:d>
                      <m:dPr>
                        <m:ctrlPr>
                          <a:rPr lang="en-US" b="0" i="1" smtClean="0">
                            <a:latin typeface="Cambria Math"/>
                            <a:ea typeface="Cambria Math"/>
                          </a:rPr>
                        </m:ctrlPr>
                      </m:dPr>
                      <m:e>
                        <m:r>
                          <a:rPr lang="en-US" b="0" i="1" smtClean="0">
                            <a:latin typeface="Cambria Math"/>
                            <a:ea typeface="Cambria Math"/>
                          </a:rPr>
                          <m:t>0,1</m:t>
                        </m:r>
                      </m:e>
                    </m:d>
                    <m:r>
                      <a:rPr lang="en-US" b="0" i="1" smtClean="0">
                        <a:latin typeface="Cambria Math"/>
                        <a:ea typeface="Cambria Math"/>
                      </a:rPr>
                      <m:t>,  </m:t>
                    </m:r>
                    <m:r>
                      <a:rPr lang="en-US" b="0" i="1" smtClean="0">
                        <a:latin typeface="Cambria Math"/>
                        <a:ea typeface="Cambria Math"/>
                      </a:rPr>
                      <m:t>𝜇</m:t>
                    </m:r>
                    <m:r>
                      <a:rPr lang="en-US" b="0" i="1" smtClean="0">
                        <a:latin typeface="Cambria Math"/>
                        <a:ea typeface="Cambria Math"/>
                      </a:rPr>
                      <m:t>~</m:t>
                    </m:r>
                    <m:r>
                      <a:rPr lang="en-US" b="0" i="1" smtClean="0">
                        <a:latin typeface="Cambria Math"/>
                        <a:ea typeface="Cambria Math"/>
                      </a:rPr>
                      <m:t>𝑈</m:t>
                    </m:r>
                    <m:r>
                      <a:rPr lang="en-US" b="0" i="1" smtClean="0">
                        <a:latin typeface="Cambria Math"/>
                        <a:ea typeface="Cambria Math"/>
                      </a:rPr>
                      <m:t>(0,1)</m:t>
                    </m:r>
                  </m:oMath>
                </a14:m>
                <a:endParaRPr lang="en-US" dirty="0" smtClean="0"/>
              </a:p>
              <a:p>
                <a:r>
                  <a:rPr lang="en-US" dirty="0" smtClean="0"/>
                  <a:t>Q: Time Centered (</a:t>
                </a:r>
                <a14:m>
                  <m:oMath xmlns:m="http://schemas.openxmlformats.org/officeDocument/2006/math">
                    <m:r>
                      <a:rPr lang="en-US" b="0" i="1" smtClean="0">
                        <a:latin typeface="Cambria Math"/>
                      </a:rPr>
                      <m:t>𝑡</m:t>
                    </m:r>
                    <m:r>
                      <a:rPr lang="en-US" b="0" i="1" smtClean="0">
                        <a:latin typeface="Cambria Math"/>
                      </a:rPr>
                      <m:t>∈[39,41])</m:t>
                    </m:r>
                  </m:oMath>
                </a14:m>
                <a:r>
                  <a:rPr lang="en-US" dirty="0" smtClean="0"/>
                  <a:t> Mean Net Kinetic Energy</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21003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Methodology – Monte Carlo Simulations</a:t>
            </a:r>
            <a:endParaRPr lang="en-US" dirty="0"/>
          </a:p>
        </p:txBody>
      </p:sp>
      <p:sp>
        <p:nvSpPr>
          <p:cNvPr id="3" name="Content Placeholder 2"/>
          <p:cNvSpPr>
            <a:spLocks noGrp="1"/>
          </p:cNvSpPr>
          <p:nvPr>
            <p:ph idx="1"/>
          </p:nvPr>
        </p:nvSpPr>
        <p:spPr/>
        <p:txBody>
          <a:bodyPr>
            <a:normAutofit/>
          </a:bodyPr>
          <a:lstStyle/>
          <a:p>
            <a:r>
              <a:rPr lang="en-US" dirty="0" smtClean="0"/>
              <a:t>Monte Carlo DNS – Sample 10000 Parameter Space Pairs and Run Through Simulation. (Consider this truth)</a:t>
            </a:r>
          </a:p>
          <a:p>
            <a:r>
              <a:rPr lang="en-US" dirty="0" smtClean="0"/>
              <a:t>Create QOI Vector for Comparison Against SGS Results.</a:t>
            </a:r>
          </a:p>
          <a:p>
            <a:r>
              <a:rPr lang="en-US" dirty="0" smtClean="0"/>
              <a:t>Also run MC simulation with number of points corresponding to number of sparse grid points for each level for less refined comparison.</a:t>
            </a:r>
            <a:endParaRPr lang="en-US" dirty="0" smtClean="0"/>
          </a:p>
          <a:p>
            <a:endParaRPr lang="en-US" dirty="0" smtClean="0"/>
          </a:p>
        </p:txBody>
      </p:sp>
    </p:spTree>
    <p:extLst>
      <p:ext uri="{BB962C8B-B14F-4D97-AF65-F5344CB8AC3E}">
        <p14:creationId xmlns:p14="http://schemas.microsoft.com/office/powerpoint/2010/main" val="228659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1098</TotalTime>
  <Words>1213</Words>
  <Application>Microsoft Office PowerPoint</Application>
  <PresentationFormat>On-screen Show (4:3)</PresentationFormat>
  <Paragraphs>88</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Module</vt:lpstr>
      <vt:lpstr>Performing Uncertainty Quantification in Kinetic Plasma Physics Models Using Sparse Grid Surrogates – Update 5/14/2020 </vt:lpstr>
      <vt:lpstr>Review</vt:lpstr>
      <vt:lpstr>Simulation</vt:lpstr>
      <vt:lpstr>Landau Damping Simulation Results</vt:lpstr>
      <vt:lpstr>Distribution f(x,v)at 49.9s</vt:lpstr>
      <vt:lpstr>Conditions To Be Met</vt:lpstr>
      <vt:lpstr>Conditions To Be Met</vt:lpstr>
      <vt:lpstr>Methodology –Parameter Space &amp;Quantity of Interest Selection</vt:lpstr>
      <vt:lpstr>Methodology – Monte Carlo Simulations</vt:lpstr>
      <vt:lpstr>Methodology – Sparse Grid Construction</vt:lpstr>
      <vt:lpstr>Methodology - Analysis</vt:lpstr>
      <vt:lpstr>Response Surface – Level 7 SG, 5th Degree Polynomial Interpolating Function</vt:lpstr>
      <vt:lpstr>Analysis – Log-MSE Convergence</vt:lpstr>
      <vt:lpstr>Analysis – Kernel Density Estimation &amp; K-L Divergence</vt:lpstr>
      <vt:lpstr>Analysis - KDE Convergence</vt:lpstr>
      <vt:lpstr>Analysis – K-L Divergence Convergence – Grid Level</vt:lpstr>
      <vt:lpstr>Analysis-K-L Divergence Convergence Grid Size</vt:lpstr>
      <vt:lpstr>Analysis – KDE Comparison Redux (Fewer Points)</vt:lpstr>
      <vt:lpstr>Analysis – KDE Comparison Redux (Fewer Points)</vt:lpstr>
      <vt:lpstr>Results &amp; Conclusions and Next Steps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Performin</dc:title>
  <dc:creator>Evan DS</dc:creator>
  <cp:lastModifiedBy>Evan DS</cp:lastModifiedBy>
  <cp:revision>32</cp:revision>
  <dcterms:created xsi:type="dcterms:W3CDTF">2020-05-13T20:30:18Z</dcterms:created>
  <dcterms:modified xsi:type="dcterms:W3CDTF">2020-05-14T19:57:34Z</dcterms:modified>
</cp:coreProperties>
</file>