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59" r:id="rId6"/>
    <p:sldId id="260" r:id="rId7"/>
    <p:sldId id="262" r:id="rId8"/>
    <p:sldId id="267" r:id="rId9"/>
    <p:sldId id="263" r:id="rId10"/>
    <p:sldId id="264"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133109-733F-4668-80EF-56EB545B5F34}">
          <p14:sldIdLst>
            <p14:sldId id="256"/>
            <p14:sldId id="257"/>
            <p14:sldId id="258"/>
            <p14:sldId id="261"/>
            <p14:sldId id="259"/>
            <p14:sldId id="260"/>
            <p14:sldId id="262"/>
            <p14:sldId id="267"/>
            <p14:sldId id="263"/>
            <p14:sldId id="264"/>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118A2-A145-4E98-97F8-DB5592C3CF95}" v="1" dt="2020-12-04T18:36:09.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07" autoAdjust="0"/>
  </p:normalViewPr>
  <p:slideViewPr>
    <p:cSldViewPr snapToGrid="0">
      <p:cViewPr varScale="1">
        <p:scale>
          <a:sx n="70" d="100"/>
          <a:sy n="70" d="100"/>
        </p:scale>
        <p:origin x="116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SDShapiro@outlook.com" userId="6f6aeefbe94fd5e2" providerId="LiveId" clId="{3EF118A2-A145-4E98-97F8-DB5592C3CF95}"/>
    <pc:docChg chg="modSld">
      <pc:chgData name="EvanSDShapiro@outlook.com" userId="6f6aeefbe94fd5e2" providerId="LiveId" clId="{3EF118A2-A145-4E98-97F8-DB5592C3CF95}" dt="2020-12-06T05:24:27.134" v="111" actId="20577"/>
      <pc:docMkLst>
        <pc:docMk/>
      </pc:docMkLst>
      <pc:sldChg chg="delSp modTransition modAnim">
        <pc:chgData name="EvanSDShapiro@outlook.com" userId="6f6aeefbe94fd5e2" providerId="LiveId" clId="{3EF118A2-A145-4E98-97F8-DB5592C3CF95}" dt="2020-12-04T18:36:09.827" v="0"/>
        <pc:sldMkLst>
          <pc:docMk/>
          <pc:sldMk cId="3348083280" sldId="256"/>
        </pc:sldMkLst>
        <pc:picChg chg="del">
          <ac:chgData name="EvanSDShapiro@outlook.com" userId="6f6aeefbe94fd5e2" providerId="LiveId" clId="{3EF118A2-A145-4E98-97F8-DB5592C3CF95}" dt="2020-12-04T18:36:09.827" v="0"/>
          <ac:picMkLst>
            <pc:docMk/>
            <pc:sldMk cId="3348083280" sldId="256"/>
            <ac:picMk id="10" creationId="{ECBC0BCE-BFD5-4B67-B5AE-F082BA923ED1}"/>
          </ac:picMkLst>
        </pc:picChg>
      </pc:sldChg>
      <pc:sldChg chg="delSp modSp mod modTransition modAnim modNotesTx">
        <pc:chgData name="EvanSDShapiro@outlook.com" userId="6f6aeefbe94fd5e2" providerId="LiveId" clId="{3EF118A2-A145-4E98-97F8-DB5592C3CF95}" dt="2020-12-06T05:24:27.134" v="111" actId="20577"/>
        <pc:sldMkLst>
          <pc:docMk/>
          <pc:sldMk cId="3055830110" sldId="257"/>
        </pc:sldMkLst>
        <pc:spChg chg="mod">
          <ac:chgData name="EvanSDShapiro@outlook.com" userId="6f6aeefbe94fd5e2" providerId="LiveId" clId="{3EF118A2-A145-4E98-97F8-DB5592C3CF95}" dt="2020-12-06T05:24:27.134" v="111" actId="20577"/>
          <ac:spMkLst>
            <pc:docMk/>
            <pc:sldMk cId="3055830110" sldId="257"/>
            <ac:spMk id="3" creationId="{9BB087CF-4496-4E08-B8C8-72A1F19DBF95}"/>
          </ac:spMkLst>
        </pc:spChg>
        <pc:picChg chg="del">
          <ac:chgData name="EvanSDShapiro@outlook.com" userId="6f6aeefbe94fd5e2" providerId="LiveId" clId="{3EF118A2-A145-4E98-97F8-DB5592C3CF95}" dt="2020-12-04T18:36:09.827" v="0"/>
          <ac:picMkLst>
            <pc:docMk/>
            <pc:sldMk cId="3055830110" sldId="257"/>
            <ac:picMk id="32" creationId="{43D232A4-5B78-4096-825B-8D07B67B45AC}"/>
          </ac:picMkLst>
        </pc:picChg>
      </pc:sldChg>
      <pc:sldChg chg="delSp modTransition modAnim">
        <pc:chgData name="EvanSDShapiro@outlook.com" userId="6f6aeefbe94fd5e2" providerId="LiveId" clId="{3EF118A2-A145-4E98-97F8-DB5592C3CF95}" dt="2020-12-04T18:36:09.827" v="0"/>
        <pc:sldMkLst>
          <pc:docMk/>
          <pc:sldMk cId="3768749889" sldId="258"/>
        </pc:sldMkLst>
        <pc:picChg chg="del">
          <ac:chgData name="EvanSDShapiro@outlook.com" userId="6f6aeefbe94fd5e2" providerId="LiveId" clId="{3EF118A2-A145-4E98-97F8-DB5592C3CF95}" dt="2020-12-04T18:36:09.827" v="0"/>
          <ac:picMkLst>
            <pc:docMk/>
            <pc:sldMk cId="3768749889" sldId="258"/>
            <ac:picMk id="12" creationId="{58FD2FC2-31BD-4F55-B116-78EB1F1375B4}"/>
          </ac:picMkLst>
        </pc:picChg>
      </pc:sldChg>
      <pc:sldChg chg="delSp modTransition modAnim">
        <pc:chgData name="EvanSDShapiro@outlook.com" userId="6f6aeefbe94fd5e2" providerId="LiveId" clId="{3EF118A2-A145-4E98-97F8-DB5592C3CF95}" dt="2020-12-04T18:36:09.827" v="0"/>
        <pc:sldMkLst>
          <pc:docMk/>
          <pc:sldMk cId="1326431467" sldId="259"/>
        </pc:sldMkLst>
        <pc:picChg chg="del">
          <ac:chgData name="EvanSDShapiro@outlook.com" userId="6f6aeefbe94fd5e2" providerId="LiveId" clId="{3EF118A2-A145-4E98-97F8-DB5592C3CF95}" dt="2020-12-04T18:36:09.827" v="0"/>
          <ac:picMkLst>
            <pc:docMk/>
            <pc:sldMk cId="1326431467" sldId="259"/>
            <ac:picMk id="36" creationId="{94C5C873-8971-4E3B-B856-5C360D9C24CB}"/>
          </ac:picMkLst>
        </pc:picChg>
      </pc:sldChg>
      <pc:sldChg chg="delSp modTransition modAnim">
        <pc:chgData name="EvanSDShapiro@outlook.com" userId="6f6aeefbe94fd5e2" providerId="LiveId" clId="{3EF118A2-A145-4E98-97F8-DB5592C3CF95}" dt="2020-12-04T18:36:09.827" v="0"/>
        <pc:sldMkLst>
          <pc:docMk/>
          <pc:sldMk cId="1459286764" sldId="260"/>
        </pc:sldMkLst>
        <pc:picChg chg="del">
          <ac:chgData name="EvanSDShapiro@outlook.com" userId="6f6aeefbe94fd5e2" providerId="LiveId" clId="{3EF118A2-A145-4E98-97F8-DB5592C3CF95}" dt="2020-12-04T18:36:09.827" v="0"/>
          <ac:picMkLst>
            <pc:docMk/>
            <pc:sldMk cId="1459286764" sldId="260"/>
            <ac:picMk id="24" creationId="{5D0CF185-A65F-4B46-9E9B-4F2BF204E51B}"/>
          </ac:picMkLst>
        </pc:picChg>
      </pc:sldChg>
      <pc:sldChg chg="delSp modTransition modAnim">
        <pc:chgData name="EvanSDShapiro@outlook.com" userId="6f6aeefbe94fd5e2" providerId="LiveId" clId="{3EF118A2-A145-4E98-97F8-DB5592C3CF95}" dt="2020-12-04T18:36:09.827" v="0"/>
        <pc:sldMkLst>
          <pc:docMk/>
          <pc:sldMk cId="1288560479" sldId="261"/>
        </pc:sldMkLst>
        <pc:picChg chg="del">
          <ac:chgData name="EvanSDShapiro@outlook.com" userId="6f6aeefbe94fd5e2" providerId="LiveId" clId="{3EF118A2-A145-4E98-97F8-DB5592C3CF95}" dt="2020-12-04T18:36:09.827" v="0"/>
          <ac:picMkLst>
            <pc:docMk/>
            <pc:sldMk cId="1288560479" sldId="261"/>
            <ac:picMk id="18" creationId="{0B46E393-874E-4653-9321-7C3F95243803}"/>
          </ac:picMkLst>
        </pc:picChg>
      </pc:sldChg>
      <pc:sldChg chg="delSp modTransition modAnim">
        <pc:chgData name="EvanSDShapiro@outlook.com" userId="6f6aeefbe94fd5e2" providerId="LiveId" clId="{3EF118A2-A145-4E98-97F8-DB5592C3CF95}" dt="2020-12-04T18:36:09.827" v="0"/>
        <pc:sldMkLst>
          <pc:docMk/>
          <pc:sldMk cId="2931063837" sldId="262"/>
        </pc:sldMkLst>
        <pc:picChg chg="del">
          <ac:chgData name="EvanSDShapiro@outlook.com" userId="6f6aeefbe94fd5e2" providerId="LiveId" clId="{3EF118A2-A145-4E98-97F8-DB5592C3CF95}" dt="2020-12-04T18:36:09.827" v="0"/>
          <ac:picMkLst>
            <pc:docMk/>
            <pc:sldMk cId="2931063837" sldId="262"/>
            <ac:picMk id="36" creationId="{FAF43949-C388-48B6-B839-CD5B656D9F28}"/>
          </ac:picMkLst>
        </pc:picChg>
      </pc:sldChg>
      <pc:sldChg chg="delSp modTransition modAnim">
        <pc:chgData name="EvanSDShapiro@outlook.com" userId="6f6aeefbe94fd5e2" providerId="LiveId" clId="{3EF118A2-A145-4E98-97F8-DB5592C3CF95}" dt="2020-12-04T18:36:09.827" v="0"/>
        <pc:sldMkLst>
          <pc:docMk/>
          <pc:sldMk cId="952483036" sldId="263"/>
        </pc:sldMkLst>
        <pc:picChg chg="del">
          <ac:chgData name="EvanSDShapiro@outlook.com" userId="6f6aeefbe94fd5e2" providerId="LiveId" clId="{3EF118A2-A145-4E98-97F8-DB5592C3CF95}" dt="2020-12-04T18:36:09.827" v="0"/>
          <ac:picMkLst>
            <pc:docMk/>
            <pc:sldMk cId="952483036" sldId="263"/>
            <ac:picMk id="30" creationId="{91ECF682-EF17-4A6F-9CD3-28FC9F53C84C}"/>
          </ac:picMkLst>
        </pc:picChg>
      </pc:sldChg>
      <pc:sldChg chg="delSp modTransition modAnim">
        <pc:chgData name="EvanSDShapiro@outlook.com" userId="6f6aeefbe94fd5e2" providerId="LiveId" clId="{3EF118A2-A145-4E98-97F8-DB5592C3CF95}" dt="2020-12-04T18:36:09.827" v="0"/>
        <pc:sldMkLst>
          <pc:docMk/>
          <pc:sldMk cId="3442008830" sldId="264"/>
        </pc:sldMkLst>
        <pc:picChg chg="del">
          <ac:chgData name="EvanSDShapiro@outlook.com" userId="6f6aeefbe94fd5e2" providerId="LiveId" clId="{3EF118A2-A145-4E98-97F8-DB5592C3CF95}" dt="2020-12-04T18:36:09.827" v="0"/>
          <ac:picMkLst>
            <pc:docMk/>
            <pc:sldMk cId="3442008830" sldId="264"/>
            <ac:picMk id="14" creationId="{D1B29347-B912-41E6-A95D-0B321665FFE6}"/>
          </ac:picMkLst>
        </pc:picChg>
      </pc:sldChg>
      <pc:sldChg chg="delSp modTransition modAnim">
        <pc:chgData name="EvanSDShapiro@outlook.com" userId="6f6aeefbe94fd5e2" providerId="LiveId" clId="{3EF118A2-A145-4E98-97F8-DB5592C3CF95}" dt="2020-12-04T18:36:09.827" v="0"/>
        <pc:sldMkLst>
          <pc:docMk/>
          <pc:sldMk cId="2448413267" sldId="267"/>
        </pc:sldMkLst>
        <pc:picChg chg="del">
          <ac:chgData name="EvanSDShapiro@outlook.com" userId="6f6aeefbe94fd5e2" providerId="LiveId" clId="{3EF118A2-A145-4E98-97F8-DB5592C3CF95}" dt="2020-12-04T18:36:09.827" v="0"/>
          <ac:picMkLst>
            <pc:docMk/>
            <pc:sldMk cId="2448413267" sldId="267"/>
            <ac:picMk id="12" creationId="{B655998A-A33E-400C-8850-B76D0A7A6E8D}"/>
          </ac:picMkLst>
        </pc:picChg>
      </pc:sldChg>
      <pc:sldChg chg="delSp modTransition modAnim">
        <pc:chgData name="EvanSDShapiro@outlook.com" userId="6f6aeefbe94fd5e2" providerId="LiveId" clId="{3EF118A2-A145-4E98-97F8-DB5592C3CF95}" dt="2020-12-04T18:36:09.827" v="0"/>
        <pc:sldMkLst>
          <pc:docMk/>
          <pc:sldMk cId="3407106284" sldId="268"/>
        </pc:sldMkLst>
        <pc:picChg chg="del">
          <ac:chgData name="EvanSDShapiro@outlook.com" userId="6f6aeefbe94fd5e2" providerId="LiveId" clId="{3EF118A2-A145-4E98-97F8-DB5592C3CF95}" dt="2020-12-04T18:36:09.827" v="0"/>
          <ac:picMkLst>
            <pc:docMk/>
            <pc:sldMk cId="3407106284" sldId="268"/>
            <ac:picMk id="15" creationId="{3A27D9CB-FA12-453B-AA75-D8ED200C8E59}"/>
          </ac:picMkLst>
        </pc:picChg>
      </pc:sldChg>
      <pc:sldChg chg="modTransition">
        <pc:chgData name="EvanSDShapiro@outlook.com" userId="6f6aeefbe94fd5e2" providerId="LiveId" clId="{3EF118A2-A145-4E98-97F8-DB5592C3CF95}" dt="2020-12-04T18:36:09.827" v="0"/>
        <pc:sldMkLst>
          <pc:docMk/>
          <pc:sldMk cId="2847380201"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B6D84-19D9-44A6-A70B-F406A4FF4583}"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13846-DCAB-4CDD-8C43-8645FEE8E101}" type="slidenum">
              <a:rPr lang="en-US" smtClean="0"/>
              <a:t>‹#›</a:t>
            </a:fld>
            <a:endParaRPr lang="en-US"/>
          </a:p>
        </p:txBody>
      </p:sp>
    </p:spTree>
    <p:extLst>
      <p:ext uri="{BB962C8B-B14F-4D97-AF65-F5344CB8AC3E}">
        <p14:creationId xmlns:p14="http://schemas.microsoft.com/office/powerpoint/2010/main" val="256368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there, My name is Evan Shapiro, and I am a graduate student of applied mathematics at CU Denver. I will be presenting my  final project for Bayesian Statistics: Using CHIRPS Rainfall Index Data &amp; American Community Survey Data to Model  Climate Gentrification</a:t>
            </a:r>
          </a:p>
        </p:txBody>
      </p:sp>
      <p:sp>
        <p:nvSpPr>
          <p:cNvPr id="4" name="Slide Number Placeholder 3"/>
          <p:cNvSpPr>
            <a:spLocks noGrp="1"/>
          </p:cNvSpPr>
          <p:nvPr>
            <p:ph type="sldNum" sz="quarter" idx="5"/>
          </p:nvPr>
        </p:nvSpPr>
        <p:spPr/>
        <p:txBody>
          <a:bodyPr/>
          <a:lstStyle/>
          <a:p>
            <a:fld id="{B7213846-DCAB-4CDD-8C43-8645FEE8E101}" type="slidenum">
              <a:rPr lang="en-US" smtClean="0"/>
              <a:t>1</a:t>
            </a:fld>
            <a:endParaRPr lang="en-US"/>
          </a:p>
        </p:txBody>
      </p:sp>
    </p:spTree>
    <p:extLst>
      <p:ext uri="{BB962C8B-B14F-4D97-AF65-F5344CB8AC3E}">
        <p14:creationId xmlns:p14="http://schemas.microsoft.com/office/powerpoint/2010/main" val="4059693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Gentrification is the process of changing the character of a neighborhood through the influx of more affluent residents and businesses</a:t>
            </a:r>
            <a:r>
              <a:rPr lang="en-US" dirty="0"/>
              <a:t>.  Climate gentrification occurs when these communities become desirable due to thee geographic or engineered properties that insulate the area from extreme weather events. A study published in 20018 showed that climate gentrification is already occurring in in Miami Dade County, Florida. In MDC, gravity is used for flood management, so areas at higher elevations have decreased flood risk, which is becoming more valuable as sea-levels rise. The study tested and validated the hypothesis that "the rate of price appreciation of single-family properties in MDC is positively related to and correlated with incremental measures of higher elevation."</a:t>
            </a:r>
          </a:p>
        </p:txBody>
      </p:sp>
      <p:sp>
        <p:nvSpPr>
          <p:cNvPr id="4" name="Slide Number Placeholder 3"/>
          <p:cNvSpPr>
            <a:spLocks noGrp="1"/>
          </p:cNvSpPr>
          <p:nvPr>
            <p:ph type="sldNum" sz="quarter" idx="5"/>
          </p:nvPr>
        </p:nvSpPr>
        <p:spPr/>
        <p:txBody>
          <a:bodyPr/>
          <a:lstStyle/>
          <a:p>
            <a:fld id="{B7213846-DCAB-4CDD-8C43-8645FEE8E101}" type="slidenum">
              <a:rPr lang="en-US" smtClean="0"/>
              <a:t>2</a:t>
            </a:fld>
            <a:endParaRPr lang="en-US"/>
          </a:p>
        </p:txBody>
      </p:sp>
    </p:spTree>
    <p:extLst>
      <p:ext uri="{BB962C8B-B14F-4D97-AF65-F5344CB8AC3E}">
        <p14:creationId xmlns:p14="http://schemas.microsoft.com/office/powerpoint/2010/main" val="209488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an increase in wildfire activity climate gentrification could occur in </a:t>
            </a:r>
            <a:r>
              <a:rPr lang="en-US" dirty="0" err="1"/>
              <a:t>Coa</a:t>
            </a:r>
            <a:r>
              <a:rPr lang="en-US" dirty="0"/>
              <a:t> people living in regions with a high wildfire risk are forced to move. In this project I set out to construct a linear model using Bayesian inference to study whether an increase in rainfall intensity, and longer periods of consecutive dry days is related to a change in income demographics and education demographics. Meaning, as a change in climate occurs, as measured through rainfall index data, are populations with lower education or income levels pushed out of their communities. If a negative correlation is detected between income level, education level and the maximum length of the dry day this could provide evidence that climate gentrification is already occurring.  Due to the detrimental impact that gentrification has on effected communities, I could  recommend that policies be developed to study, understand and mitigate the negative effects of climate gentrification.</a:t>
            </a:r>
          </a:p>
        </p:txBody>
      </p:sp>
      <p:sp>
        <p:nvSpPr>
          <p:cNvPr id="4" name="Slide Number Placeholder 3"/>
          <p:cNvSpPr>
            <a:spLocks noGrp="1"/>
          </p:cNvSpPr>
          <p:nvPr>
            <p:ph type="sldNum" sz="quarter" idx="5"/>
          </p:nvPr>
        </p:nvSpPr>
        <p:spPr/>
        <p:txBody>
          <a:bodyPr/>
          <a:lstStyle/>
          <a:p>
            <a:fld id="{B7213846-DCAB-4CDD-8C43-8645FEE8E101}" type="slidenum">
              <a:rPr lang="en-US" smtClean="0"/>
              <a:t>3</a:t>
            </a:fld>
            <a:endParaRPr lang="en-US"/>
          </a:p>
        </p:txBody>
      </p:sp>
    </p:spTree>
    <p:extLst>
      <p:ext uri="{BB962C8B-B14F-4D97-AF65-F5344CB8AC3E}">
        <p14:creationId xmlns:p14="http://schemas.microsoft.com/office/powerpoint/2010/main" val="3494111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county level income and education demographic data were collected using the American Community Survey API in the R Programming </a:t>
            </a:r>
            <a:r>
              <a:rPr lang="en-US" dirty="0" err="1"/>
              <a:t>Language.library</a:t>
            </a:r>
            <a:r>
              <a:rPr lang="en-US" dirty="0"/>
              <a:t>("</a:t>
            </a:r>
            <a:r>
              <a:rPr lang="en-US" dirty="0" err="1"/>
              <a:t>acs</a:t>
            </a:r>
            <a:r>
              <a:rPr lang="en-US" dirty="0"/>
              <a:t>"). The income demographic data was provided by table B07410, and the education demographics data were collected  using table B07009. The American Community Survey is a survey that is administered by the Census Bureau in 1,3, and 5 year time intervals to supplement the decennial census, with data available through the API from 2012-2019. I collected county level data for all available Colorado counties from  data tables B07410( Geographical Mobility in the Past Year by Individual Income for Residence 1 Year Ago in the United States), and  B07009 ( Geographical Mobility in the Past Year by Educational Attainment for Current Residence in the United States).B07410 provides population data at the county level distributed according to income levels, as seen on the slide.B07009 provides population data at the county level, distributed according to education level. I chose ACS annual data instead of decennial Census data because the ACS data provides 8 annual time points (2012 - 2019) for each county, rather than 3 decennial time points. This makes constructing the construct a </a:t>
            </a:r>
            <a:r>
              <a:rPr lang="en-US" dirty="0" err="1"/>
              <a:t>a</a:t>
            </a:r>
            <a:r>
              <a:rPr lang="en-US" dirty="0"/>
              <a:t> model relating population income and education level to rainfall variability through indexing.</a:t>
            </a:r>
          </a:p>
        </p:txBody>
      </p:sp>
      <p:sp>
        <p:nvSpPr>
          <p:cNvPr id="4" name="Slide Number Placeholder 3"/>
          <p:cNvSpPr>
            <a:spLocks noGrp="1"/>
          </p:cNvSpPr>
          <p:nvPr>
            <p:ph type="sldNum" sz="quarter" idx="5"/>
          </p:nvPr>
        </p:nvSpPr>
        <p:spPr/>
        <p:txBody>
          <a:bodyPr/>
          <a:lstStyle/>
          <a:p>
            <a:fld id="{B7213846-DCAB-4CDD-8C43-8645FEE8E101}" type="slidenum">
              <a:rPr lang="en-US" smtClean="0"/>
              <a:t>4</a:t>
            </a:fld>
            <a:endParaRPr lang="en-US"/>
          </a:p>
        </p:txBody>
      </p:sp>
    </p:spTree>
    <p:extLst>
      <p:ext uri="{BB962C8B-B14F-4D97-AF65-F5344CB8AC3E}">
        <p14:creationId xmlns:p14="http://schemas.microsoft.com/office/powerpoint/2010/main" val="272699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rainfall index data was collected using the CHIRPS API in the R Programming Language.  CHIRPS stands for "Climate Hazards group Infrared Precipitation with Stations", The rainfall indices from the CHIRPS API  that I used in this project were the MLDS -The maximum consecutive length of dry day (rain &lt; 1mm) </a:t>
            </a:r>
            <a:r>
              <a:rPr lang="en-US" dirty="0" err="1"/>
              <a:t>Rtotal</a:t>
            </a:r>
            <a:r>
              <a:rPr lang="en-US" dirty="0"/>
              <a:t> -)The Single Daily Intensity Index, which is the total precipitation divided by the number of wet days. CHIRPS rainfall and index data is available on the time scale ranging from 5 days to the entire time period the data has been collected (39 + years ).Using the CHIRPS API, rainfall data was collected in 20 Colorado counties from 1982 - 2019, and then MLDS index data and SDII index data were extracted for modeling and analysis. I chose maximum number of consecutive dry days as the response variable, as this corresponds to an increase of extreme weather events, and is connected to drought conditions, and possibly fire events.</a:t>
            </a:r>
          </a:p>
        </p:txBody>
      </p:sp>
      <p:sp>
        <p:nvSpPr>
          <p:cNvPr id="4" name="Slide Number Placeholder 3"/>
          <p:cNvSpPr>
            <a:spLocks noGrp="1"/>
          </p:cNvSpPr>
          <p:nvPr>
            <p:ph type="sldNum" sz="quarter" idx="5"/>
          </p:nvPr>
        </p:nvSpPr>
        <p:spPr/>
        <p:txBody>
          <a:bodyPr/>
          <a:lstStyle/>
          <a:p>
            <a:fld id="{B7213846-DCAB-4CDD-8C43-8645FEE8E101}" type="slidenum">
              <a:rPr lang="en-US" smtClean="0"/>
              <a:t>5</a:t>
            </a:fld>
            <a:endParaRPr lang="en-US"/>
          </a:p>
        </p:txBody>
      </p:sp>
    </p:spTree>
    <p:extLst>
      <p:ext uri="{BB962C8B-B14F-4D97-AF65-F5344CB8AC3E}">
        <p14:creationId xmlns:p14="http://schemas.microsoft.com/office/powerpoint/2010/main" val="2422967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constructed 2 separate linear models, relating index data to time and income demographics in model 1, and to time and education demographics in model 2. I constructed two separate because there must be overlap between and education and income demographics, and I do not have the data necessary to understand that overlap. The intercept values tells us the median maximum consecutive dry day length and simple daily intensity index value across all counties over the 8 year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coefficients for income level population and educational level population can be interpreted as the mean change in the response variable as a change in population occurs at each level.</a:t>
            </a:r>
          </a:p>
          <a:p>
            <a:r>
              <a:rPr lang="en-US" dirty="0"/>
              <a:t>To model the coefficients I used the </a:t>
            </a:r>
            <a:r>
              <a:rPr lang="en-US" dirty="0" err="1"/>
              <a:t>rstanarm</a:t>
            </a:r>
            <a:r>
              <a:rPr lang="en-US" dirty="0"/>
              <a:t> library in the R Programming language. </a:t>
            </a:r>
            <a:r>
              <a:rPr lang="en-US" dirty="0" err="1"/>
              <a:t>Rstanarm</a:t>
            </a:r>
            <a:r>
              <a:rPr lang="en-US" dirty="0"/>
              <a:t> uses a Bayesian approach to constructing posterior distributions of each of the model coefficients, by using the response data and any prior information we have on the coefficient's distribution. </a:t>
            </a:r>
          </a:p>
        </p:txBody>
      </p:sp>
      <p:sp>
        <p:nvSpPr>
          <p:cNvPr id="4" name="Slide Number Placeholder 3"/>
          <p:cNvSpPr>
            <a:spLocks noGrp="1"/>
          </p:cNvSpPr>
          <p:nvPr>
            <p:ph type="sldNum" sz="quarter" idx="5"/>
          </p:nvPr>
        </p:nvSpPr>
        <p:spPr/>
        <p:txBody>
          <a:bodyPr/>
          <a:lstStyle/>
          <a:p>
            <a:fld id="{B7213846-DCAB-4CDD-8C43-8645FEE8E101}" type="slidenum">
              <a:rPr lang="en-US" smtClean="0"/>
              <a:t>6</a:t>
            </a:fld>
            <a:endParaRPr lang="en-US"/>
          </a:p>
        </p:txBody>
      </p:sp>
    </p:spTree>
    <p:extLst>
      <p:ext uri="{BB962C8B-B14F-4D97-AF65-F5344CB8AC3E}">
        <p14:creationId xmlns:p14="http://schemas.microsoft.com/office/powerpoint/2010/main" val="244452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for the coefficients of the linear model for  Maximum Consecutive Dry Day  Education model. The parameters have variance much larger than the parameters, making any sort of conclusion impossible. I think the large variance is due in part to a model construction issue </a:t>
            </a:r>
          </a:p>
        </p:txBody>
      </p:sp>
      <p:sp>
        <p:nvSpPr>
          <p:cNvPr id="4" name="Slide Number Placeholder 3"/>
          <p:cNvSpPr>
            <a:spLocks noGrp="1"/>
          </p:cNvSpPr>
          <p:nvPr>
            <p:ph type="sldNum" sz="quarter" idx="5"/>
          </p:nvPr>
        </p:nvSpPr>
        <p:spPr/>
        <p:txBody>
          <a:bodyPr/>
          <a:lstStyle/>
          <a:p>
            <a:fld id="{B7213846-DCAB-4CDD-8C43-8645FEE8E101}" type="slidenum">
              <a:rPr lang="en-US" smtClean="0"/>
              <a:t>7</a:t>
            </a:fld>
            <a:endParaRPr lang="en-US"/>
          </a:p>
        </p:txBody>
      </p:sp>
    </p:spTree>
    <p:extLst>
      <p:ext uri="{BB962C8B-B14F-4D97-AF65-F5344CB8AC3E}">
        <p14:creationId xmlns:p14="http://schemas.microsoft.com/office/powerpoint/2010/main" val="396338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 Daily Intensity Index model results, show a weak correlation to income levels 1-5, and 8, and educational levels 1 and 2. The parameter values are all negative and getting smaller as the level increases. If the parameters are not junk or noise, this could indicate that in urban areas populations of people with lower educational and income levels decrease as rain intensity increases</a:t>
            </a:r>
          </a:p>
        </p:txBody>
      </p:sp>
      <p:sp>
        <p:nvSpPr>
          <p:cNvPr id="4" name="Slide Number Placeholder 3"/>
          <p:cNvSpPr>
            <a:spLocks noGrp="1"/>
          </p:cNvSpPr>
          <p:nvPr>
            <p:ph type="sldNum" sz="quarter" idx="5"/>
          </p:nvPr>
        </p:nvSpPr>
        <p:spPr/>
        <p:txBody>
          <a:bodyPr/>
          <a:lstStyle/>
          <a:p>
            <a:fld id="{B7213846-DCAB-4CDD-8C43-8645FEE8E101}" type="slidenum">
              <a:rPr lang="en-US" smtClean="0"/>
              <a:t>9</a:t>
            </a:fld>
            <a:endParaRPr lang="en-US"/>
          </a:p>
        </p:txBody>
      </p:sp>
    </p:spTree>
    <p:extLst>
      <p:ext uri="{BB962C8B-B14F-4D97-AF65-F5344CB8AC3E}">
        <p14:creationId xmlns:p14="http://schemas.microsoft.com/office/powerpoint/2010/main" val="3314790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Maximum Consecutive Dry Day model parameters have variance much larger than the parameters, making any sort of conclusion impossible. I think the large variance is due in part to a model construction issue .The Simple Daily Intensity Index model results, show a weak correlation to income levels 1-5, and 8, and educational levels 1 and 2. The parameter values are all negative and getting smaller as the level increases. If the parameters are not junk or noise, this could indicate that in urban areas populations of people with lower educational and income levels decrease as rain intensity increases. However, parameter variance size makes this pure speculation at this point.</a:t>
            </a:r>
          </a:p>
          <a:p>
            <a:r>
              <a:rPr lang="en-US" dirty="0"/>
              <a:t>Further Work - Refine the model, incorporate more data, and think about including data related to wildfires as this may be a primary force driving climate gentrification in CO.</a:t>
            </a:r>
          </a:p>
        </p:txBody>
      </p:sp>
      <p:sp>
        <p:nvSpPr>
          <p:cNvPr id="4" name="Slide Number Placeholder 3"/>
          <p:cNvSpPr>
            <a:spLocks noGrp="1"/>
          </p:cNvSpPr>
          <p:nvPr>
            <p:ph type="sldNum" sz="quarter" idx="5"/>
          </p:nvPr>
        </p:nvSpPr>
        <p:spPr/>
        <p:txBody>
          <a:bodyPr/>
          <a:lstStyle/>
          <a:p>
            <a:fld id="{B7213846-DCAB-4CDD-8C43-8645FEE8E101}" type="slidenum">
              <a:rPr lang="en-US" smtClean="0"/>
              <a:t>11</a:t>
            </a:fld>
            <a:endParaRPr lang="en-US"/>
          </a:p>
        </p:txBody>
      </p:sp>
    </p:spTree>
    <p:extLst>
      <p:ext uri="{BB962C8B-B14F-4D97-AF65-F5344CB8AC3E}">
        <p14:creationId xmlns:p14="http://schemas.microsoft.com/office/powerpoint/2010/main" val="3090336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BF82-454C-40A1-82AA-A5C9984EB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A6FDA-7F25-476B-8A7A-D867B0CD1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7D21E5-F3F4-4230-A3AB-4574A121E5C6}"/>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5" name="Footer Placeholder 4">
            <a:extLst>
              <a:ext uri="{FF2B5EF4-FFF2-40B4-BE49-F238E27FC236}">
                <a16:creationId xmlns:a16="http://schemas.microsoft.com/office/drawing/2014/main" id="{61053155-A5E2-482B-B4D9-0CE728BA8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72895-B3E1-4C32-82BD-43352D0C319A}"/>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375301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4473-E519-4AA4-8AE4-9201D89BBD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AB09F0-6843-4517-BBB4-7EBBC3457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CCC59-EB60-4BE9-825B-9FD52589ED76}"/>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5" name="Footer Placeholder 4">
            <a:extLst>
              <a:ext uri="{FF2B5EF4-FFF2-40B4-BE49-F238E27FC236}">
                <a16:creationId xmlns:a16="http://schemas.microsoft.com/office/drawing/2014/main" id="{40EEF24C-044B-4B99-B74A-2EF663C64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42F8B-D2A3-48B2-87EF-7FC11BFA4C44}"/>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172192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22E904-A2E5-40BE-BD6F-339D1D9AE0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43645A-3D5D-4F72-82E9-48410B488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523B1-9A7F-4EC0-A83F-5DECDEDE215A}"/>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5" name="Footer Placeholder 4">
            <a:extLst>
              <a:ext uri="{FF2B5EF4-FFF2-40B4-BE49-F238E27FC236}">
                <a16:creationId xmlns:a16="http://schemas.microsoft.com/office/drawing/2014/main" id="{0A1E0467-DA7C-4DDE-B8A1-474E88F56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CA945-D4B4-4F16-BD3A-344D3A87FE43}"/>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74618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F988-00CC-4860-A4BC-79C9E768AE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BEBD4-0558-48B9-91BE-D9E8E6C420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BEFD0-37F9-4EDF-B1A2-3AFECA7974CB}"/>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5" name="Footer Placeholder 4">
            <a:extLst>
              <a:ext uri="{FF2B5EF4-FFF2-40B4-BE49-F238E27FC236}">
                <a16:creationId xmlns:a16="http://schemas.microsoft.com/office/drawing/2014/main" id="{3D79C76F-7A94-401F-B38E-CFB675155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74546-D71D-4DE6-BB90-0AB459A7BC46}"/>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22129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F5CE-14DF-492D-A236-2C229D8820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02C8E5-6515-4AE2-8C54-CE005BC68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0576EF-AFFE-49FC-960C-F691402DE25C}"/>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5" name="Footer Placeholder 4">
            <a:extLst>
              <a:ext uri="{FF2B5EF4-FFF2-40B4-BE49-F238E27FC236}">
                <a16:creationId xmlns:a16="http://schemas.microsoft.com/office/drawing/2014/main" id="{8A5C1E70-6FCF-413C-AB93-2E3847104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FCBF7-37AB-44E9-BE46-E61548332C00}"/>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413189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B645-E759-4F36-BB51-C346E7B8A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4E8A3D-EBA6-4F69-BB7D-80248135DD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A83FCD-A8E2-4D05-83B0-05428056F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E413E-65C7-4855-B4D1-F20B88EF30BF}"/>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6" name="Footer Placeholder 5">
            <a:extLst>
              <a:ext uri="{FF2B5EF4-FFF2-40B4-BE49-F238E27FC236}">
                <a16:creationId xmlns:a16="http://schemas.microsoft.com/office/drawing/2014/main" id="{245EE5CD-F445-4C5B-98C9-84689E8C3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D1623-73F6-4C8F-8739-D03DC1A4AEB9}"/>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178148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C395-6F39-4BFA-A1A6-6FEBD381C4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80820A-6E49-430C-9FE3-A43FCFE8A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94B46-5863-4B6C-ACCC-690AE5DD32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ADE85D-464E-4B56-B39A-B18C0B43A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B0B1D1-00D5-4034-8B1B-D25B42140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F1339F-7CA9-4AB0-90FC-410D651458E3}"/>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8" name="Footer Placeholder 7">
            <a:extLst>
              <a:ext uri="{FF2B5EF4-FFF2-40B4-BE49-F238E27FC236}">
                <a16:creationId xmlns:a16="http://schemas.microsoft.com/office/drawing/2014/main" id="{2A021DA5-1D27-496F-B062-C60D7984F0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200117-5D7B-4C9B-844F-60A16BB7DC34}"/>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423829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233A-03C6-4008-8CFC-04656BDDA9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39CAD-CD8B-44D8-BDD8-A832B2625CD2}"/>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4" name="Footer Placeholder 3">
            <a:extLst>
              <a:ext uri="{FF2B5EF4-FFF2-40B4-BE49-F238E27FC236}">
                <a16:creationId xmlns:a16="http://schemas.microsoft.com/office/drawing/2014/main" id="{E41D0F95-4036-4B53-8AE1-59DF2F7A57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80479A-0FAE-47CF-AEC2-6EE6A00896EF}"/>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284575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04D88-D26A-4D4B-A5D9-5378AABE8DA3}"/>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3" name="Footer Placeholder 2">
            <a:extLst>
              <a:ext uri="{FF2B5EF4-FFF2-40B4-BE49-F238E27FC236}">
                <a16:creationId xmlns:a16="http://schemas.microsoft.com/office/drawing/2014/main" id="{03998804-D481-444A-9077-A517EFDF41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DDA846-4B37-4A04-93B7-8190DDECB1E3}"/>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298408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34E1-25D4-43A6-B9C7-2C51376ED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8C2B43-EA52-4D5E-8C51-141F6C9ECC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888C6B-C8DD-4D50-A178-13A45B892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3038E-BE3E-443F-8B5B-86B70B473BA0}"/>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6" name="Footer Placeholder 5">
            <a:extLst>
              <a:ext uri="{FF2B5EF4-FFF2-40B4-BE49-F238E27FC236}">
                <a16:creationId xmlns:a16="http://schemas.microsoft.com/office/drawing/2014/main" id="{DE646326-0021-4326-ACED-E86419FEA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24958-D64D-453E-9A94-86095D6F5B37}"/>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270522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51E5-184F-4D75-AA7A-6F619F9AA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9F7545-208D-4047-B440-6F68837A2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DA053-09B4-4648-AE95-F24B3B7B9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7FB4A-D680-4A32-9F4E-82BECAED356A}"/>
              </a:ext>
            </a:extLst>
          </p:cNvPr>
          <p:cNvSpPr>
            <a:spLocks noGrp="1"/>
          </p:cNvSpPr>
          <p:nvPr>
            <p:ph type="dt" sz="half" idx="10"/>
          </p:nvPr>
        </p:nvSpPr>
        <p:spPr/>
        <p:txBody>
          <a:bodyPr/>
          <a:lstStyle/>
          <a:p>
            <a:fld id="{FBC98E82-CF5A-48AC-90A3-668AA3A5D1F7}" type="datetimeFigureOut">
              <a:rPr lang="en-US" smtClean="0"/>
              <a:t>12/4/2020</a:t>
            </a:fld>
            <a:endParaRPr lang="en-US"/>
          </a:p>
        </p:txBody>
      </p:sp>
      <p:sp>
        <p:nvSpPr>
          <p:cNvPr id="6" name="Footer Placeholder 5">
            <a:extLst>
              <a:ext uri="{FF2B5EF4-FFF2-40B4-BE49-F238E27FC236}">
                <a16:creationId xmlns:a16="http://schemas.microsoft.com/office/drawing/2014/main" id="{CBE724C6-8ED4-455E-B79B-166802933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99520-103E-4C9C-81C0-FF197A579C77}"/>
              </a:ext>
            </a:extLst>
          </p:cNvPr>
          <p:cNvSpPr>
            <a:spLocks noGrp="1"/>
          </p:cNvSpPr>
          <p:nvPr>
            <p:ph type="sldNum" sz="quarter" idx="12"/>
          </p:nvPr>
        </p:nvSpPr>
        <p:spPr/>
        <p:txBody>
          <a:bodyPr/>
          <a:lstStyle/>
          <a:p>
            <a:fld id="{F7697170-CA9C-4AE2-8D9F-6C95C98E6C43}" type="slidenum">
              <a:rPr lang="en-US" smtClean="0"/>
              <a:t>‹#›</a:t>
            </a:fld>
            <a:endParaRPr lang="en-US"/>
          </a:p>
        </p:txBody>
      </p:sp>
    </p:spTree>
    <p:extLst>
      <p:ext uri="{BB962C8B-B14F-4D97-AF65-F5344CB8AC3E}">
        <p14:creationId xmlns:p14="http://schemas.microsoft.com/office/powerpoint/2010/main" val="192762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93520-5BEC-4AC0-ADE3-6F9B2FF69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1CD132-158A-43F5-824D-B4C8F29B6F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C0E79-10BB-4999-9706-473792CC6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98E82-CF5A-48AC-90A3-668AA3A5D1F7}" type="datetimeFigureOut">
              <a:rPr lang="en-US" smtClean="0"/>
              <a:t>12/4/2020</a:t>
            </a:fld>
            <a:endParaRPr lang="en-US"/>
          </a:p>
        </p:txBody>
      </p:sp>
      <p:sp>
        <p:nvSpPr>
          <p:cNvPr id="5" name="Footer Placeholder 4">
            <a:extLst>
              <a:ext uri="{FF2B5EF4-FFF2-40B4-BE49-F238E27FC236}">
                <a16:creationId xmlns:a16="http://schemas.microsoft.com/office/drawing/2014/main" id="{1AE6471C-5B9C-4BF7-9DC0-38414AEA1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D01105-F8AF-42B0-967A-694048BCF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97170-CA9C-4AE2-8D9F-6C95C98E6C43}" type="slidenum">
              <a:rPr lang="en-US" smtClean="0"/>
              <a:t>‹#›</a:t>
            </a:fld>
            <a:endParaRPr lang="en-US"/>
          </a:p>
        </p:txBody>
      </p:sp>
    </p:spTree>
    <p:extLst>
      <p:ext uri="{BB962C8B-B14F-4D97-AF65-F5344CB8AC3E}">
        <p14:creationId xmlns:p14="http://schemas.microsoft.com/office/powerpoint/2010/main" val="410600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data.2015.66"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DBA316-F344-45EF-A009-3091951DAAF3}"/>
              </a:ext>
            </a:extLst>
          </p:cNvPr>
          <p:cNvSpPr>
            <a:spLocks noGrp="1"/>
          </p:cNvSpPr>
          <p:nvPr>
            <p:ph type="ctrTitle"/>
          </p:nvPr>
        </p:nvSpPr>
        <p:spPr>
          <a:xfrm>
            <a:off x="3045368" y="2043663"/>
            <a:ext cx="6105194" cy="2031055"/>
          </a:xfrm>
        </p:spPr>
        <p:txBody>
          <a:bodyPr>
            <a:normAutofit/>
          </a:bodyPr>
          <a:lstStyle/>
          <a:p>
            <a:r>
              <a:rPr lang="en-US" sz="3300" dirty="0">
                <a:solidFill>
                  <a:srgbClr val="FFFFFF"/>
                </a:solidFill>
              </a:rPr>
              <a:t>Using CHIRPS Rainfall Data &amp;  American Community Survey Data to Model  Climate Gentrification</a:t>
            </a:r>
          </a:p>
        </p:txBody>
      </p:sp>
      <p:sp>
        <p:nvSpPr>
          <p:cNvPr id="3" name="Subtitle 2">
            <a:extLst>
              <a:ext uri="{FF2B5EF4-FFF2-40B4-BE49-F238E27FC236}">
                <a16:creationId xmlns:a16="http://schemas.microsoft.com/office/drawing/2014/main" id="{97880F92-C9EF-4461-815E-20476DBC82BB}"/>
              </a:ext>
            </a:extLst>
          </p:cNvPr>
          <p:cNvSpPr>
            <a:spLocks noGrp="1"/>
          </p:cNvSpPr>
          <p:nvPr>
            <p:ph type="subTitle" idx="1"/>
          </p:nvPr>
        </p:nvSpPr>
        <p:spPr>
          <a:xfrm>
            <a:off x="3045368" y="4074718"/>
            <a:ext cx="6105194" cy="682079"/>
          </a:xfrm>
        </p:spPr>
        <p:txBody>
          <a:bodyPr>
            <a:normAutofit/>
          </a:bodyPr>
          <a:lstStyle/>
          <a:p>
            <a:r>
              <a:rPr lang="en-US" sz="1500">
                <a:solidFill>
                  <a:srgbClr val="FFFFFF"/>
                </a:solidFill>
              </a:rPr>
              <a:t>Evan Shapiro</a:t>
            </a:r>
          </a:p>
          <a:p>
            <a:r>
              <a:rPr lang="en-US" sz="1500">
                <a:solidFill>
                  <a:srgbClr val="FFFFFF"/>
                </a:solidFill>
              </a:rPr>
              <a:t>CU Denver - Applied Mathematics &amp; Statistics </a:t>
            </a:r>
          </a:p>
        </p:txBody>
      </p:sp>
    </p:spTree>
    <p:extLst>
      <p:ext uri="{BB962C8B-B14F-4D97-AF65-F5344CB8AC3E}">
        <p14:creationId xmlns:p14="http://schemas.microsoft.com/office/powerpoint/2010/main" val="3348083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D0E3-644C-4904-9F9F-0A14E5582663}"/>
              </a:ext>
            </a:extLst>
          </p:cNvPr>
          <p:cNvSpPr>
            <a:spLocks noGrp="1"/>
          </p:cNvSpPr>
          <p:nvPr>
            <p:ph type="title"/>
          </p:nvPr>
        </p:nvSpPr>
        <p:spPr>
          <a:xfrm>
            <a:off x="1266764" y="1264305"/>
            <a:ext cx="3458592" cy="447814"/>
          </a:xfrm>
        </p:spPr>
        <p:txBody>
          <a:bodyPr>
            <a:noAutofit/>
          </a:bodyPr>
          <a:lstStyle/>
          <a:p>
            <a:pPr algn="ctr"/>
            <a:r>
              <a:rPr lang="en-US" sz="1800" dirty="0">
                <a:latin typeface="+mn-lt"/>
              </a:rPr>
              <a:t>SDII-Income Model Posterior Results</a:t>
            </a:r>
          </a:p>
        </p:txBody>
      </p:sp>
      <p:graphicFrame>
        <p:nvGraphicFramePr>
          <p:cNvPr id="7" name="Content Placeholder 6">
            <a:extLst>
              <a:ext uri="{FF2B5EF4-FFF2-40B4-BE49-F238E27FC236}">
                <a16:creationId xmlns:a16="http://schemas.microsoft.com/office/drawing/2014/main" id="{F88841AA-A514-4351-8405-34BE9DAFC254}"/>
              </a:ext>
            </a:extLst>
          </p:cNvPr>
          <p:cNvGraphicFramePr>
            <a:graphicFrameLocks noGrp="1"/>
          </p:cNvGraphicFramePr>
          <p:nvPr>
            <p:ph idx="1"/>
            <p:extLst>
              <p:ext uri="{D42A27DB-BD31-4B8C-83A1-F6EECF244321}">
                <p14:modId xmlns:p14="http://schemas.microsoft.com/office/powerpoint/2010/main" val="1974961205"/>
              </p:ext>
            </p:extLst>
          </p:nvPr>
        </p:nvGraphicFramePr>
        <p:xfrm>
          <a:off x="1399095" y="1932464"/>
          <a:ext cx="3030028" cy="3230088"/>
        </p:xfrm>
        <a:graphic>
          <a:graphicData uri="http://schemas.openxmlformats.org/drawingml/2006/table">
            <a:tbl>
              <a:tblPr>
                <a:tableStyleId>{5C22544A-7EE6-4342-B048-85BDC9FD1C3A}</a:tableStyleId>
              </a:tblPr>
              <a:tblGrid>
                <a:gridCol w="1449144">
                  <a:extLst>
                    <a:ext uri="{9D8B030D-6E8A-4147-A177-3AD203B41FA5}">
                      <a16:colId xmlns:a16="http://schemas.microsoft.com/office/drawing/2014/main" val="974036942"/>
                    </a:ext>
                  </a:extLst>
                </a:gridCol>
                <a:gridCol w="790442">
                  <a:extLst>
                    <a:ext uri="{9D8B030D-6E8A-4147-A177-3AD203B41FA5}">
                      <a16:colId xmlns:a16="http://schemas.microsoft.com/office/drawing/2014/main" val="2133349050"/>
                    </a:ext>
                  </a:extLst>
                </a:gridCol>
                <a:gridCol w="790442">
                  <a:extLst>
                    <a:ext uri="{9D8B030D-6E8A-4147-A177-3AD203B41FA5}">
                      <a16:colId xmlns:a16="http://schemas.microsoft.com/office/drawing/2014/main" val="478536021"/>
                    </a:ext>
                  </a:extLst>
                </a:gridCol>
              </a:tblGrid>
              <a:tr h="269174">
                <a:tc>
                  <a:txBody>
                    <a:bodyPr/>
                    <a:lstStyle/>
                    <a:p>
                      <a:pPr algn="l" fontAlgn="b"/>
                      <a:r>
                        <a:rPr lang="en-US" sz="1100" u="none" strike="noStrike">
                          <a:effectLst/>
                        </a:rPr>
                        <a:t>SDII Income Model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MAD_SD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280084"/>
                  </a:ext>
                </a:extLst>
              </a:tr>
              <a:tr h="269174">
                <a:tc>
                  <a:txBody>
                    <a:bodyPr/>
                    <a:lstStyle/>
                    <a:p>
                      <a:pPr algn="l" fontAlgn="b"/>
                      <a:r>
                        <a:rPr lang="en-US" sz="1100" u="none" strike="noStrike">
                          <a:effectLst/>
                        </a:rPr>
                        <a:t>Intercept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1756737"/>
                  </a:ext>
                </a:extLst>
              </a:tr>
              <a:tr h="269174">
                <a:tc>
                  <a:txBody>
                    <a:bodyPr/>
                    <a:lstStyle/>
                    <a:p>
                      <a:pPr algn="l" fontAlgn="b"/>
                      <a:r>
                        <a:rPr lang="en-US" sz="1100" u="none" strike="noStrike">
                          <a:effectLst/>
                        </a:rPr>
                        <a:t>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6809197"/>
                  </a:ext>
                </a:extLst>
              </a:tr>
              <a:tr h="269174">
                <a:tc>
                  <a:txBody>
                    <a:bodyPr/>
                    <a:lstStyle/>
                    <a:p>
                      <a:pPr algn="l" fontAlgn="b"/>
                      <a:r>
                        <a:rPr lang="en-US" sz="1100" u="none" strike="noStrike">
                          <a:effectLst/>
                        </a:rPr>
                        <a:t>Income Level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1198395"/>
                  </a:ext>
                </a:extLst>
              </a:tr>
              <a:tr h="269174">
                <a:tc>
                  <a:txBody>
                    <a:bodyPr/>
                    <a:lstStyle/>
                    <a:p>
                      <a:pPr algn="l" fontAlgn="b"/>
                      <a:r>
                        <a:rPr lang="en-US" sz="1100" u="none" strike="noStrike">
                          <a:effectLst/>
                        </a:rPr>
                        <a:t>Income Level 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012113"/>
                  </a:ext>
                </a:extLst>
              </a:tr>
              <a:tr h="269174">
                <a:tc>
                  <a:txBody>
                    <a:bodyPr/>
                    <a:lstStyle/>
                    <a:p>
                      <a:pPr algn="l" fontAlgn="b"/>
                      <a:r>
                        <a:rPr lang="en-US" sz="1100" u="none" strike="noStrike">
                          <a:effectLst/>
                        </a:rPr>
                        <a:t>Income Level 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8372511"/>
                  </a:ext>
                </a:extLst>
              </a:tr>
              <a:tr h="269174">
                <a:tc>
                  <a:txBody>
                    <a:bodyPr/>
                    <a:lstStyle/>
                    <a:p>
                      <a:pPr algn="l" fontAlgn="b"/>
                      <a:r>
                        <a:rPr lang="en-US" sz="1100" u="none" strike="noStrike">
                          <a:effectLst/>
                        </a:rPr>
                        <a:t>Income Level 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929217"/>
                  </a:ext>
                </a:extLst>
              </a:tr>
              <a:tr h="269174">
                <a:tc>
                  <a:txBody>
                    <a:bodyPr/>
                    <a:lstStyle/>
                    <a:p>
                      <a:pPr algn="l" fontAlgn="b"/>
                      <a:r>
                        <a:rPr lang="en-US" sz="1100" u="none" strike="noStrike">
                          <a:effectLst/>
                        </a:rPr>
                        <a:t>Income Level 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9560359"/>
                  </a:ext>
                </a:extLst>
              </a:tr>
              <a:tr h="269174">
                <a:tc>
                  <a:txBody>
                    <a:bodyPr/>
                    <a:lstStyle/>
                    <a:p>
                      <a:pPr algn="l" fontAlgn="b"/>
                      <a:r>
                        <a:rPr lang="en-US" sz="1100" u="none" strike="noStrike">
                          <a:effectLst/>
                        </a:rPr>
                        <a:t>Income Level 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4745702"/>
                  </a:ext>
                </a:extLst>
              </a:tr>
              <a:tr h="269174">
                <a:tc>
                  <a:txBody>
                    <a:bodyPr/>
                    <a:lstStyle/>
                    <a:p>
                      <a:pPr algn="l" fontAlgn="b"/>
                      <a:r>
                        <a:rPr lang="en-US" sz="1100" u="none" strike="noStrike">
                          <a:effectLst/>
                        </a:rPr>
                        <a:t>Income Level 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4342379"/>
                  </a:ext>
                </a:extLst>
              </a:tr>
              <a:tr h="269174">
                <a:tc>
                  <a:txBody>
                    <a:bodyPr/>
                    <a:lstStyle/>
                    <a:p>
                      <a:pPr algn="l" fontAlgn="b"/>
                      <a:r>
                        <a:rPr lang="en-US" sz="1100" u="none" strike="noStrike">
                          <a:effectLst/>
                        </a:rPr>
                        <a:t>Income Level 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7054232"/>
                  </a:ext>
                </a:extLst>
              </a:tr>
              <a:tr h="269174">
                <a:tc>
                  <a:txBody>
                    <a:bodyPr/>
                    <a:lstStyle/>
                    <a:p>
                      <a:pPr algn="l" fontAlgn="b"/>
                      <a:r>
                        <a:rPr lang="en-US" sz="1100" u="none" strike="noStrike">
                          <a:effectLst/>
                        </a:rPr>
                        <a:t>sigma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9312323"/>
                  </a:ext>
                </a:extLst>
              </a:tr>
            </a:tbl>
          </a:graphicData>
        </a:graphic>
      </p:graphicFrame>
      <p:pic>
        <p:nvPicPr>
          <p:cNvPr id="9" name="Picture 8" descr="Chart&#10;&#10;Description automatically generated">
            <a:extLst>
              <a:ext uri="{FF2B5EF4-FFF2-40B4-BE49-F238E27FC236}">
                <a16:creationId xmlns:a16="http://schemas.microsoft.com/office/drawing/2014/main" id="{5392D2A1-CB70-4980-A7D7-6C992342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312" y="1690688"/>
            <a:ext cx="6202338" cy="3867509"/>
          </a:xfrm>
          <a:prstGeom prst="rect">
            <a:avLst/>
          </a:prstGeom>
        </p:spPr>
      </p:pic>
      <p:sp>
        <p:nvSpPr>
          <p:cNvPr id="10" name="TextBox 9">
            <a:extLst>
              <a:ext uri="{FF2B5EF4-FFF2-40B4-BE49-F238E27FC236}">
                <a16:creationId xmlns:a16="http://schemas.microsoft.com/office/drawing/2014/main" id="{31C4B2CB-6CEF-48B3-B14F-A8348259CE53}"/>
              </a:ext>
            </a:extLst>
          </p:cNvPr>
          <p:cNvSpPr txBox="1"/>
          <p:nvPr/>
        </p:nvSpPr>
        <p:spPr>
          <a:xfrm>
            <a:off x="5102636" y="861774"/>
            <a:ext cx="6094520" cy="369332"/>
          </a:xfrm>
          <a:prstGeom prst="rect">
            <a:avLst/>
          </a:prstGeom>
          <a:noFill/>
        </p:spPr>
        <p:txBody>
          <a:bodyPr wrap="square">
            <a:spAutoFit/>
          </a:bodyPr>
          <a:lstStyle/>
          <a:p>
            <a:pPr algn="ctr"/>
            <a:r>
              <a:rPr lang="en-US" dirty="0"/>
              <a:t>Posterior Interval Estimates For SDII-Income Parameters</a:t>
            </a:r>
          </a:p>
        </p:txBody>
      </p:sp>
    </p:spTree>
    <p:extLst>
      <p:ext uri="{BB962C8B-B14F-4D97-AF65-F5344CB8AC3E}">
        <p14:creationId xmlns:p14="http://schemas.microsoft.com/office/powerpoint/2010/main" val="344200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60C0F4-5D07-4C0C-890A-9A96EAC3D27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Conclusion</a:t>
            </a:r>
          </a:p>
        </p:txBody>
      </p:sp>
      <p:sp>
        <p:nvSpPr>
          <p:cNvPr id="3" name="Content Placeholder 2">
            <a:extLst>
              <a:ext uri="{FF2B5EF4-FFF2-40B4-BE49-F238E27FC236}">
                <a16:creationId xmlns:a16="http://schemas.microsoft.com/office/drawing/2014/main" id="{ADACBA78-E204-4C16-BDCC-9711EB2E6903}"/>
              </a:ext>
            </a:extLst>
          </p:cNvPr>
          <p:cNvSpPr>
            <a:spLocks noGrp="1"/>
          </p:cNvSpPr>
          <p:nvPr>
            <p:ph idx="1"/>
          </p:nvPr>
        </p:nvSpPr>
        <p:spPr>
          <a:xfrm>
            <a:off x="1179226" y="3092970"/>
            <a:ext cx="9833548" cy="2693976"/>
          </a:xfrm>
        </p:spPr>
        <p:txBody>
          <a:bodyPr>
            <a:normAutofit/>
          </a:bodyPr>
          <a:lstStyle/>
          <a:p>
            <a:pPr marL="0" indent="0">
              <a:buNone/>
            </a:pPr>
            <a:endParaRPr lang="en-US" sz="2000" dirty="0">
              <a:solidFill>
                <a:srgbClr val="000000"/>
              </a:solidFill>
            </a:endParaRPr>
          </a:p>
          <a:p>
            <a:r>
              <a:rPr lang="en-US" sz="2000" dirty="0">
                <a:solidFill>
                  <a:srgbClr val="000000"/>
                </a:solidFill>
              </a:rPr>
              <a:t>More informative data needs to be collected, </a:t>
            </a:r>
            <a:r>
              <a:rPr lang="en-US" sz="2000" dirty="0" err="1">
                <a:solidFill>
                  <a:srgbClr val="000000"/>
                </a:solidFill>
              </a:rPr>
              <a:t>ie</a:t>
            </a:r>
            <a:r>
              <a:rPr lang="en-US" sz="2000" dirty="0">
                <a:solidFill>
                  <a:srgbClr val="000000"/>
                </a:solidFill>
              </a:rPr>
              <a:t> people’s attitudes to wildfires and how that may effect where they want to live, and time series of property values in areas exposed to, and insulated from, wildfires.</a:t>
            </a:r>
          </a:p>
          <a:p>
            <a:r>
              <a:rPr lang="en-US" sz="2000" dirty="0">
                <a:solidFill>
                  <a:srgbClr val="000000"/>
                </a:solidFill>
              </a:rPr>
              <a:t>There seems to be a signal in the noise, but more work needs to be done.</a:t>
            </a:r>
          </a:p>
          <a:p>
            <a:r>
              <a:rPr lang="en-US" sz="2000" dirty="0">
                <a:solidFill>
                  <a:srgbClr val="000000"/>
                </a:solidFill>
              </a:rPr>
              <a:t>I cannot make a policy recommendation at this time, although studying the impacts and effects of climate gentrification is probably a good idea.</a:t>
            </a: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340710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75D7E7-4E9A-4E5F-81EA-3793A7BD0E5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References</a:t>
            </a:r>
          </a:p>
        </p:txBody>
      </p:sp>
      <p:sp>
        <p:nvSpPr>
          <p:cNvPr id="3" name="Content Placeholder 2">
            <a:extLst>
              <a:ext uri="{FF2B5EF4-FFF2-40B4-BE49-F238E27FC236}">
                <a16:creationId xmlns:a16="http://schemas.microsoft.com/office/drawing/2014/main" id="{B3016585-078C-4882-B1CA-E668B6A7338D}"/>
              </a:ext>
            </a:extLst>
          </p:cNvPr>
          <p:cNvSpPr>
            <a:spLocks noGrp="1"/>
          </p:cNvSpPr>
          <p:nvPr>
            <p:ph idx="1"/>
          </p:nvPr>
        </p:nvSpPr>
        <p:spPr>
          <a:xfrm>
            <a:off x="1179226" y="3092970"/>
            <a:ext cx="9833548" cy="2693976"/>
          </a:xfrm>
        </p:spPr>
        <p:txBody>
          <a:bodyPr>
            <a:noAutofit/>
          </a:bodyPr>
          <a:lstStyle/>
          <a:p>
            <a:r>
              <a:rPr lang="en-US" sz="1600" b="0" i="0" dirty="0">
                <a:solidFill>
                  <a:srgbClr val="000000"/>
                </a:solidFill>
                <a:effectLst/>
                <a:latin typeface="-apple-system"/>
              </a:rPr>
              <a:t>Keenan, Jesse &amp; Hill, Thomas &amp; </a:t>
            </a:r>
            <a:r>
              <a:rPr lang="en-US" sz="1600" b="0" i="0" dirty="0" err="1">
                <a:solidFill>
                  <a:srgbClr val="000000"/>
                </a:solidFill>
                <a:effectLst/>
                <a:latin typeface="-apple-system"/>
              </a:rPr>
              <a:t>Gumber</a:t>
            </a:r>
            <a:r>
              <a:rPr lang="en-US" sz="1600" b="0" i="0" dirty="0">
                <a:solidFill>
                  <a:srgbClr val="000000"/>
                </a:solidFill>
                <a:effectLst/>
                <a:latin typeface="-apple-system"/>
              </a:rPr>
              <a:t>, Anurag. (2018). Climate gentrification: From theory to empiricism in Miami-Dade County, Florida. Environmental Research Letters. 13. 054001. 10.1088/1748-9326/aabb32. </a:t>
            </a:r>
          </a:p>
          <a:p>
            <a:r>
              <a:rPr lang="en-US" sz="1600" b="0" i="0" dirty="0">
                <a:solidFill>
                  <a:srgbClr val="000000"/>
                </a:solidFill>
                <a:effectLst/>
                <a:latin typeface="-apple-system"/>
              </a:rPr>
              <a:t>Funk, C., Peterson, P., </a:t>
            </a:r>
            <a:r>
              <a:rPr lang="en-US" sz="1600" b="0" i="0" dirty="0" err="1">
                <a:solidFill>
                  <a:srgbClr val="000000"/>
                </a:solidFill>
                <a:effectLst/>
                <a:latin typeface="-apple-system"/>
              </a:rPr>
              <a:t>Landsfeld</a:t>
            </a:r>
            <a:r>
              <a:rPr lang="en-US" sz="1600" b="0" i="0" dirty="0">
                <a:solidFill>
                  <a:srgbClr val="000000"/>
                </a:solidFill>
                <a:effectLst/>
                <a:latin typeface="-apple-system"/>
              </a:rPr>
              <a:t>, M. </a:t>
            </a:r>
            <a:r>
              <a:rPr lang="en-US" sz="1600" b="0" i="1" dirty="0">
                <a:solidFill>
                  <a:srgbClr val="000000"/>
                </a:solidFill>
                <a:effectLst/>
                <a:latin typeface="-apple-system"/>
              </a:rPr>
              <a:t>et al.</a:t>
            </a:r>
            <a:r>
              <a:rPr lang="en-US" sz="1600" b="0" i="0" dirty="0">
                <a:solidFill>
                  <a:srgbClr val="000000"/>
                </a:solidFill>
                <a:effectLst/>
                <a:latin typeface="-apple-system"/>
              </a:rPr>
              <a:t> The climate hazards infrared precipitation with stations—a new environmental record for monitoring extremes. </a:t>
            </a:r>
            <a:r>
              <a:rPr lang="en-US" sz="1600" b="0" i="1" dirty="0">
                <a:solidFill>
                  <a:srgbClr val="000000"/>
                </a:solidFill>
                <a:effectLst/>
                <a:latin typeface="-apple-system"/>
              </a:rPr>
              <a:t>Sci Data</a:t>
            </a:r>
            <a:r>
              <a:rPr lang="en-US" sz="1600" b="0" i="0" dirty="0">
                <a:solidFill>
                  <a:srgbClr val="000000"/>
                </a:solidFill>
                <a:effectLst/>
                <a:latin typeface="-apple-system"/>
              </a:rPr>
              <a:t> </a:t>
            </a:r>
            <a:r>
              <a:rPr lang="en-US" sz="1600" b="1" i="0" dirty="0">
                <a:solidFill>
                  <a:srgbClr val="000000"/>
                </a:solidFill>
                <a:effectLst/>
                <a:latin typeface="-apple-system"/>
              </a:rPr>
              <a:t>2, </a:t>
            </a:r>
            <a:r>
              <a:rPr lang="en-US" sz="1600" b="0" i="0" dirty="0">
                <a:solidFill>
                  <a:srgbClr val="000000"/>
                </a:solidFill>
                <a:effectLst/>
                <a:latin typeface="-apple-system"/>
              </a:rPr>
              <a:t>150066 (2015). </a:t>
            </a:r>
            <a:r>
              <a:rPr lang="en-US" sz="1600" b="0" i="0" dirty="0">
                <a:solidFill>
                  <a:srgbClr val="000000"/>
                </a:solidFill>
                <a:effectLst/>
                <a:latin typeface="-apple-system"/>
                <a:hlinkClick r:id="rId3"/>
              </a:rPr>
              <a:t>https://doi.org/10.1038/sdata.2015.66</a:t>
            </a:r>
            <a:endParaRPr lang="en-US" sz="1600" b="1" i="0" dirty="0">
              <a:solidFill>
                <a:srgbClr val="FFFFFF"/>
              </a:solidFill>
              <a:effectLst/>
              <a:latin typeface="-apple-system"/>
            </a:endParaRPr>
          </a:p>
          <a:p>
            <a:pPr algn="l"/>
            <a:r>
              <a:rPr lang="en-US" sz="1600" b="0" i="0" dirty="0">
                <a:solidFill>
                  <a:srgbClr val="333333"/>
                </a:solidFill>
                <a:effectLst/>
                <a:latin typeface="-apple-system"/>
              </a:rPr>
              <a:t>U.S. Census Bureau. (2012-2019). Table B07401 </a:t>
            </a:r>
            <a:r>
              <a:rPr lang="en-US" sz="1600" b="0" i="1" dirty="0">
                <a:solidFill>
                  <a:srgbClr val="333333"/>
                </a:solidFill>
                <a:effectLst/>
                <a:latin typeface="-apple-system"/>
              </a:rPr>
              <a:t>Geographical Mobility in the Past Year by Individual Income for Residence 1 Year Ago in the United States </a:t>
            </a:r>
            <a:r>
              <a:rPr lang="en-US" sz="1600" b="0" dirty="0">
                <a:solidFill>
                  <a:srgbClr val="333333"/>
                </a:solidFill>
                <a:effectLst/>
                <a:latin typeface="-apple-system"/>
              </a:rPr>
              <a:t>https://censusreporter.org/tables/B07410/</a:t>
            </a:r>
          </a:p>
          <a:p>
            <a:pPr algn="l"/>
            <a:r>
              <a:rPr lang="en-US" sz="1600" b="0" i="0" dirty="0">
                <a:solidFill>
                  <a:srgbClr val="333333"/>
                </a:solidFill>
                <a:effectLst/>
                <a:latin typeface="-apple-system"/>
              </a:rPr>
              <a:t>U.S. Census Bureau. (2012-2019). Table B07009: </a:t>
            </a:r>
            <a:r>
              <a:rPr lang="en-US" sz="1600" b="0" i="1" dirty="0">
                <a:solidFill>
                  <a:srgbClr val="333333"/>
                </a:solidFill>
                <a:effectLst/>
                <a:latin typeface="-apple-system"/>
              </a:rPr>
              <a:t>Geographical Mobility in the Past Year by Educational Attainment for Current Residence in the United States </a:t>
            </a:r>
            <a:r>
              <a:rPr lang="en-US" sz="1600" b="0" dirty="0">
                <a:solidFill>
                  <a:srgbClr val="333333"/>
                </a:solidFill>
                <a:effectLst/>
                <a:latin typeface="-apple-system"/>
              </a:rPr>
              <a:t>https://censusreporter.org/tables/B07009/</a:t>
            </a:r>
          </a:p>
          <a:p>
            <a:endParaRPr lang="en-US" sz="1600" b="0" i="0" dirty="0">
              <a:solidFill>
                <a:srgbClr val="000000"/>
              </a:solidFill>
              <a:effectLst/>
              <a:latin typeface="-apple-system"/>
            </a:endParaRPr>
          </a:p>
          <a:p>
            <a:endParaRPr lang="en-US" sz="1600" dirty="0">
              <a:solidFill>
                <a:srgbClr val="000000"/>
              </a:solidFill>
              <a:latin typeface="-apple-system"/>
            </a:endParaRPr>
          </a:p>
        </p:txBody>
      </p:sp>
    </p:spTree>
    <p:extLst>
      <p:ext uri="{BB962C8B-B14F-4D97-AF65-F5344CB8AC3E}">
        <p14:creationId xmlns:p14="http://schemas.microsoft.com/office/powerpoint/2010/main" val="284738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0C096-B975-4BF8-95B2-4E06CF396A04}"/>
              </a:ext>
            </a:extLst>
          </p:cNvPr>
          <p:cNvSpPr>
            <a:spLocks noGrp="1"/>
          </p:cNvSpPr>
          <p:nvPr>
            <p:ph type="title"/>
          </p:nvPr>
        </p:nvSpPr>
        <p:spPr>
          <a:xfrm>
            <a:off x="589560" y="856180"/>
            <a:ext cx="4560584" cy="1128068"/>
          </a:xfrm>
        </p:spPr>
        <p:txBody>
          <a:bodyPr anchor="ctr">
            <a:normAutofit/>
          </a:bodyPr>
          <a:lstStyle/>
          <a:p>
            <a:r>
              <a:rPr lang="en-US" sz="3700"/>
              <a:t>Climate Gentrification</a:t>
            </a: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B087CF-4496-4E08-B8C8-72A1F19DBF95}"/>
              </a:ext>
            </a:extLst>
          </p:cNvPr>
          <p:cNvSpPr>
            <a:spLocks noGrp="1"/>
          </p:cNvSpPr>
          <p:nvPr>
            <p:ph idx="1"/>
          </p:nvPr>
        </p:nvSpPr>
        <p:spPr>
          <a:xfrm>
            <a:off x="590719" y="2330505"/>
            <a:ext cx="4559425" cy="3979585"/>
          </a:xfrm>
        </p:spPr>
        <p:txBody>
          <a:bodyPr anchor="ctr">
            <a:normAutofit/>
          </a:bodyPr>
          <a:lstStyle/>
          <a:p>
            <a:r>
              <a:rPr lang="en-US" sz="1700" dirty="0"/>
              <a:t>Gentrification is the process of changing the character of a neighborhood through the influx of more affluent residents and businesses.</a:t>
            </a:r>
          </a:p>
          <a:p>
            <a:r>
              <a:rPr lang="en-US" sz="1700" dirty="0"/>
              <a:t>Climate gentrification occurs when these communities become more valuable due to  geographic or engineered properties that insulate the communities from local or global impacts of climate change.</a:t>
            </a:r>
          </a:p>
          <a:p>
            <a:r>
              <a:rPr lang="en-US" sz="1700" dirty="0"/>
              <a:t>Climate Gentrification Study – Miami Dade County</a:t>
            </a:r>
          </a:p>
          <a:p>
            <a:r>
              <a:rPr lang="en-US" sz="1700" dirty="0"/>
              <a:t>Incremental Increases In Elevation Lead to Increase in Positive Change in Property Value</a:t>
            </a:r>
          </a:p>
          <a:p>
            <a:r>
              <a:rPr lang="en-US" sz="1700" dirty="0"/>
              <a:t>Previously “inferior” area becomes “superior”, leading to increase if property values.</a:t>
            </a: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29ADFE-279F-4C70-AA13-02FA113CA2B7}"/>
              </a:ext>
            </a:extLst>
          </p:cNvPr>
          <p:cNvPicPr>
            <a:picLocks noChangeAspect="1"/>
          </p:cNvPicPr>
          <p:nvPr/>
        </p:nvPicPr>
        <p:blipFill rotWithShape="1">
          <a:blip r:embed="rId3"/>
          <a:srcRect r="6901" b="2"/>
          <a:stretch/>
        </p:blipFill>
        <p:spPr>
          <a:xfrm>
            <a:off x="5977788" y="799352"/>
            <a:ext cx="5425410" cy="5259296"/>
          </a:xfrm>
          <a:prstGeom prst="rect">
            <a:avLst/>
          </a:prstGeom>
        </p:spPr>
      </p:pic>
      <p:sp>
        <p:nvSpPr>
          <p:cNvPr id="4" name="TextBox 3">
            <a:extLst>
              <a:ext uri="{FF2B5EF4-FFF2-40B4-BE49-F238E27FC236}">
                <a16:creationId xmlns:a16="http://schemas.microsoft.com/office/drawing/2014/main" id="{F0988095-DC7B-4AB0-B299-953AA645B1D8}"/>
              </a:ext>
            </a:extLst>
          </p:cNvPr>
          <p:cNvSpPr txBox="1"/>
          <p:nvPr/>
        </p:nvSpPr>
        <p:spPr>
          <a:xfrm>
            <a:off x="6524624" y="2753936"/>
            <a:ext cx="4391025" cy="600164"/>
          </a:xfrm>
          <a:prstGeom prst="rect">
            <a:avLst/>
          </a:prstGeom>
          <a:noFill/>
        </p:spPr>
        <p:txBody>
          <a:bodyPr wrap="square" rtlCol="0">
            <a:spAutoFit/>
          </a:bodyPr>
          <a:lstStyle/>
          <a:p>
            <a:pPr>
              <a:spcAft>
                <a:spcPts val="600"/>
              </a:spcAft>
            </a:pPr>
            <a:endParaRPr lang="en-US" sz="1400"/>
          </a:p>
          <a:p>
            <a:pPr>
              <a:spcAft>
                <a:spcPts val="600"/>
              </a:spcAft>
            </a:pPr>
            <a:endParaRPr lang="en-US" sz="1400"/>
          </a:p>
        </p:txBody>
      </p:sp>
      <p:sp>
        <p:nvSpPr>
          <p:cNvPr id="6" name="TextBox 5">
            <a:extLst>
              <a:ext uri="{FF2B5EF4-FFF2-40B4-BE49-F238E27FC236}">
                <a16:creationId xmlns:a16="http://schemas.microsoft.com/office/drawing/2014/main" id="{A1B906F6-0E7A-4FF0-959F-BD53FE236BB3}"/>
              </a:ext>
            </a:extLst>
          </p:cNvPr>
          <p:cNvSpPr txBox="1"/>
          <p:nvPr/>
        </p:nvSpPr>
        <p:spPr>
          <a:xfrm>
            <a:off x="6095999" y="6303980"/>
            <a:ext cx="5267325" cy="523220"/>
          </a:xfrm>
          <a:prstGeom prst="rect">
            <a:avLst/>
          </a:prstGeom>
          <a:noFill/>
        </p:spPr>
        <p:txBody>
          <a:bodyPr wrap="square" rtlCol="0">
            <a:spAutoFit/>
          </a:bodyPr>
          <a:lstStyle/>
          <a:p>
            <a:pPr algn="ctr"/>
            <a:r>
              <a:rPr lang="en-US" sz="1400" dirty="0"/>
              <a:t>Image Source: http://sitn.hms.harvard.edu/flash/2019/climate-newest-gentrifying-force-effects-already-re-shaping-cities/</a:t>
            </a:r>
          </a:p>
        </p:txBody>
      </p:sp>
    </p:spTree>
    <p:extLst>
      <p:ext uri="{BB962C8B-B14F-4D97-AF65-F5344CB8AC3E}">
        <p14:creationId xmlns:p14="http://schemas.microsoft.com/office/powerpoint/2010/main" val="305583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FE0125-98D9-4777-B4BE-F5490C028899}"/>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Hypothesis to Test: Is Climate Gentrification Occurring in CO?</a:t>
            </a:r>
          </a:p>
        </p:txBody>
      </p:sp>
      <p:sp>
        <p:nvSpPr>
          <p:cNvPr id="3" name="Content Placeholder 2">
            <a:extLst>
              <a:ext uri="{FF2B5EF4-FFF2-40B4-BE49-F238E27FC236}">
                <a16:creationId xmlns:a16="http://schemas.microsoft.com/office/drawing/2014/main" id="{C8F8FC63-CE7B-4551-A318-F63F8635736C}"/>
              </a:ext>
            </a:extLst>
          </p:cNvPr>
          <p:cNvSpPr>
            <a:spLocks noGrp="1"/>
          </p:cNvSpPr>
          <p:nvPr>
            <p:ph idx="1"/>
          </p:nvPr>
        </p:nvSpPr>
        <p:spPr>
          <a:xfrm>
            <a:off x="1179226" y="3092969"/>
            <a:ext cx="10210824" cy="3343341"/>
          </a:xfrm>
        </p:spPr>
        <p:txBody>
          <a:bodyPr>
            <a:normAutofit fontScale="92500" lnSpcReduction="20000"/>
          </a:bodyPr>
          <a:lstStyle/>
          <a:p>
            <a:pPr algn="ctr"/>
            <a:r>
              <a:rPr lang="en-US" sz="2000" dirty="0">
                <a:solidFill>
                  <a:srgbClr val="000000"/>
                </a:solidFill>
              </a:rPr>
              <a:t>Colorado wildfire season is getting longer, and affecting more areas. In CO, gentrification could occur as people living in areas with a high fire risk are forced to move to lower risk areas.</a:t>
            </a:r>
          </a:p>
          <a:p>
            <a:pPr algn="ctr"/>
            <a:r>
              <a:rPr lang="en-US" sz="2000" dirty="0">
                <a:solidFill>
                  <a:srgbClr val="000000"/>
                </a:solidFill>
              </a:rPr>
              <a:t>Can a relationship be detected between climate variability, time, and changing demographics in 10 Colorado Counties?</a:t>
            </a:r>
          </a:p>
          <a:p>
            <a:pPr algn="ctr"/>
            <a:r>
              <a:rPr lang="en-US" sz="2000" dirty="0">
                <a:solidFill>
                  <a:srgbClr val="000000"/>
                </a:solidFill>
              </a:rPr>
              <a:t>Part 1: Use rainfall index data as a proxy for climate change. An increase in maximum consecutive dry days (MLDS) per year can be interpreted as an increase in extreme weather patterns over time. An increase the rain intensity (SDII) is viewed as an effect of climate change.</a:t>
            </a:r>
            <a:r>
              <a:rPr lang="en-US" sz="2000" dirty="0"/>
              <a:t> </a:t>
            </a:r>
          </a:p>
          <a:p>
            <a:pPr algn="ctr"/>
            <a:r>
              <a:rPr lang="en-US" sz="2000" dirty="0"/>
              <a:t>Part 2: Construct a Bayesian, generalized linear model to detect a relationship between the maximum number of consecutive dry days in a year is linearly related to changing change in time, county, income level, and educational level.</a:t>
            </a:r>
          </a:p>
          <a:p>
            <a:pPr algn="ctr"/>
            <a:r>
              <a:rPr lang="en-US" sz="2000" dirty="0">
                <a:solidFill>
                  <a:srgbClr val="000000"/>
                </a:solidFill>
              </a:rPr>
              <a:t>Profit: (Not Really) Policy Recommendation: If a relationship is detected, advise for more research and investment in interventions and mitigation of the effects of gentrification.</a:t>
            </a:r>
          </a:p>
        </p:txBody>
      </p:sp>
    </p:spTree>
    <p:extLst>
      <p:ext uri="{BB962C8B-B14F-4D97-AF65-F5344CB8AC3E}">
        <p14:creationId xmlns:p14="http://schemas.microsoft.com/office/powerpoint/2010/main" val="376874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08BF-0F03-4D31-8809-33A78288D1B0}"/>
              </a:ext>
            </a:extLst>
          </p:cNvPr>
          <p:cNvSpPr>
            <a:spLocks noGrp="1"/>
          </p:cNvSpPr>
          <p:nvPr>
            <p:ph type="title"/>
          </p:nvPr>
        </p:nvSpPr>
        <p:spPr/>
        <p:txBody>
          <a:bodyPr/>
          <a:lstStyle/>
          <a:p>
            <a:r>
              <a:rPr lang="en-US"/>
              <a:t>Methodology: American Community Survey Data Collection</a:t>
            </a:r>
            <a:endParaRPr lang="en-US" dirty="0"/>
          </a:p>
        </p:txBody>
      </p:sp>
      <p:sp>
        <p:nvSpPr>
          <p:cNvPr id="3" name="Content Placeholder 2">
            <a:extLst>
              <a:ext uri="{FF2B5EF4-FFF2-40B4-BE49-F238E27FC236}">
                <a16:creationId xmlns:a16="http://schemas.microsoft.com/office/drawing/2014/main" id="{4DE612AD-C8AF-4BA6-AB1D-E8D1FBF5BCF3}"/>
              </a:ext>
            </a:extLst>
          </p:cNvPr>
          <p:cNvSpPr>
            <a:spLocks noGrp="1"/>
          </p:cNvSpPr>
          <p:nvPr>
            <p:ph sz="half" idx="1"/>
          </p:nvPr>
        </p:nvSpPr>
        <p:spPr/>
        <p:txBody>
          <a:bodyPr>
            <a:normAutofit fontScale="85000" lnSpcReduction="20000"/>
          </a:bodyPr>
          <a:lstStyle/>
          <a:p>
            <a:r>
              <a:rPr lang="en-US" dirty="0"/>
              <a:t>Demographic Data: American Community Survey data- Available in R through the “</a:t>
            </a:r>
            <a:r>
              <a:rPr lang="en-US" dirty="0" err="1"/>
              <a:t>acs</a:t>
            </a:r>
            <a:r>
              <a:rPr lang="en-US" dirty="0"/>
              <a:t>” package. </a:t>
            </a:r>
          </a:p>
          <a:p>
            <a:endParaRPr lang="en-US" dirty="0"/>
          </a:p>
          <a:p>
            <a:r>
              <a:rPr lang="en-US" dirty="0"/>
              <a:t>Collected yearly (2012 – 2019) income and educational demographic data at county level, for 10 counties in CO where ACS survey was administered.</a:t>
            </a:r>
          </a:p>
          <a:p>
            <a:r>
              <a:rPr lang="en-US" dirty="0"/>
              <a:t>Adams, Arapahoe, Boulder, Denver, Douglas, El Paso, Jefferson, Larimer, Pueblo, Weld  </a:t>
            </a:r>
          </a:p>
          <a:p>
            <a:r>
              <a:rPr lang="en-US" dirty="0"/>
              <a:t>These values are estimates based on data collected by Census bureau. Did not factor uncertainty into the model.</a:t>
            </a:r>
          </a:p>
          <a:p>
            <a:endParaRPr lang="en-US" dirty="0"/>
          </a:p>
        </p:txBody>
      </p:sp>
      <p:pic>
        <p:nvPicPr>
          <p:cNvPr id="5" name="Content Placeholder 4">
            <a:extLst>
              <a:ext uri="{FF2B5EF4-FFF2-40B4-BE49-F238E27FC236}">
                <a16:creationId xmlns:a16="http://schemas.microsoft.com/office/drawing/2014/main" id="{3005824D-9E25-4FDD-8F78-16D3439F8CFA}"/>
              </a:ext>
            </a:extLst>
          </p:cNvPr>
          <p:cNvPicPr>
            <a:picLocks noGrp="1" noChangeAspect="1"/>
          </p:cNvPicPr>
          <p:nvPr>
            <p:ph sz="half" idx="2"/>
          </p:nvPr>
        </p:nvPicPr>
        <p:blipFill>
          <a:blip r:embed="rId3"/>
          <a:stretch>
            <a:fillRect/>
          </a:stretch>
        </p:blipFill>
        <p:spPr>
          <a:xfrm>
            <a:off x="6640220" y="2360535"/>
            <a:ext cx="2571750" cy="2705100"/>
          </a:xfrm>
          <a:prstGeom prst="rect">
            <a:avLst/>
          </a:prstGeom>
        </p:spPr>
      </p:pic>
      <p:sp>
        <p:nvSpPr>
          <p:cNvPr id="6" name="TextBox 5">
            <a:extLst>
              <a:ext uri="{FF2B5EF4-FFF2-40B4-BE49-F238E27FC236}">
                <a16:creationId xmlns:a16="http://schemas.microsoft.com/office/drawing/2014/main" id="{7BCFB6F2-812F-4E5F-B816-B731533A54B6}"/>
              </a:ext>
            </a:extLst>
          </p:cNvPr>
          <p:cNvSpPr txBox="1"/>
          <p:nvPr/>
        </p:nvSpPr>
        <p:spPr>
          <a:xfrm>
            <a:off x="6489841" y="1296492"/>
            <a:ext cx="2383729" cy="923330"/>
          </a:xfrm>
          <a:prstGeom prst="rect">
            <a:avLst/>
          </a:prstGeom>
          <a:noFill/>
        </p:spPr>
        <p:txBody>
          <a:bodyPr wrap="none" rtlCol="0">
            <a:spAutoFit/>
          </a:bodyPr>
          <a:lstStyle/>
          <a:p>
            <a:pPr algn="ctr"/>
            <a:r>
              <a:rPr lang="en-US"/>
              <a:t>ACS Table B07410</a:t>
            </a:r>
          </a:p>
          <a:p>
            <a:pPr algn="ctr"/>
            <a:r>
              <a:rPr lang="en-US"/>
              <a:t>County Level</a:t>
            </a:r>
          </a:p>
          <a:p>
            <a:pPr algn="ctr"/>
            <a:r>
              <a:rPr lang="en-US"/>
              <a:t> Income Demographics </a:t>
            </a:r>
            <a:endParaRPr lang="en-US" dirty="0"/>
          </a:p>
        </p:txBody>
      </p:sp>
      <p:sp>
        <p:nvSpPr>
          <p:cNvPr id="7" name="TextBox 6">
            <a:extLst>
              <a:ext uri="{FF2B5EF4-FFF2-40B4-BE49-F238E27FC236}">
                <a16:creationId xmlns:a16="http://schemas.microsoft.com/office/drawing/2014/main" id="{FB59E31C-05FC-40BD-9DDC-BD0F7E52B7F5}"/>
              </a:ext>
            </a:extLst>
          </p:cNvPr>
          <p:cNvSpPr txBox="1"/>
          <p:nvPr/>
        </p:nvSpPr>
        <p:spPr>
          <a:xfrm>
            <a:off x="8873570" y="1296492"/>
            <a:ext cx="2511265" cy="923330"/>
          </a:xfrm>
          <a:prstGeom prst="rect">
            <a:avLst/>
          </a:prstGeom>
          <a:noFill/>
        </p:spPr>
        <p:txBody>
          <a:bodyPr wrap="none" rtlCol="0">
            <a:spAutoFit/>
          </a:bodyPr>
          <a:lstStyle/>
          <a:p>
            <a:pPr algn="ctr"/>
            <a:r>
              <a:rPr lang="en-US"/>
              <a:t>ACS Table B07009</a:t>
            </a:r>
          </a:p>
          <a:p>
            <a:pPr algn="ctr"/>
            <a:r>
              <a:rPr lang="en-US"/>
              <a:t>County Level </a:t>
            </a:r>
          </a:p>
          <a:p>
            <a:pPr algn="ctr"/>
            <a:r>
              <a:rPr lang="en-US"/>
              <a:t>Education Demographics</a:t>
            </a:r>
            <a:endParaRPr lang="en-US" dirty="0"/>
          </a:p>
        </p:txBody>
      </p:sp>
      <p:pic>
        <p:nvPicPr>
          <p:cNvPr id="8" name="Picture 7">
            <a:extLst>
              <a:ext uri="{FF2B5EF4-FFF2-40B4-BE49-F238E27FC236}">
                <a16:creationId xmlns:a16="http://schemas.microsoft.com/office/drawing/2014/main" id="{2B22295B-DF82-4FC5-A718-3DDC87BF3DF1}"/>
              </a:ext>
            </a:extLst>
          </p:cNvPr>
          <p:cNvPicPr>
            <a:picLocks noChangeAspect="1"/>
          </p:cNvPicPr>
          <p:nvPr/>
        </p:nvPicPr>
        <p:blipFill>
          <a:blip r:embed="rId4"/>
          <a:stretch>
            <a:fillRect/>
          </a:stretch>
        </p:blipFill>
        <p:spPr>
          <a:xfrm>
            <a:off x="8742378" y="2360535"/>
            <a:ext cx="3371850" cy="1533525"/>
          </a:xfrm>
          <a:prstGeom prst="rect">
            <a:avLst/>
          </a:prstGeom>
        </p:spPr>
      </p:pic>
    </p:spTree>
    <p:extLst>
      <p:ext uri="{BB962C8B-B14F-4D97-AF65-F5344CB8AC3E}">
        <p14:creationId xmlns:p14="http://schemas.microsoft.com/office/powerpoint/2010/main" val="128856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82B5-4374-4604-8074-64CE572666F0}"/>
              </a:ext>
            </a:extLst>
          </p:cNvPr>
          <p:cNvSpPr>
            <a:spLocks noGrp="1"/>
          </p:cNvSpPr>
          <p:nvPr>
            <p:ph type="title"/>
          </p:nvPr>
        </p:nvSpPr>
        <p:spPr/>
        <p:txBody>
          <a:bodyPr/>
          <a:lstStyle/>
          <a:p>
            <a:r>
              <a:rPr lang="en-US"/>
              <a:t>Methodology: CHIRPS Data Collection</a:t>
            </a:r>
            <a:br>
              <a:rPr lang="en-US"/>
            </a:br>
            <a:endParaRPr lang="en-US" dirty="0"/>
          </a:p>
        </p:txBody>
      </p:sp>
      <p:sp>
        <p:nvSpPr>
          <p:cNvPr id="3" name="Content Placeholder 2">
            <a:extLst>
              <a:ext uri="{FF2B5EF4-FFF2-40B4-BE49-F238E27FC236}">
                <a16:creationId xmlns:a16="http://schemas.microsoft.com/office/drawing/2014/main" id="{E75C9CCE-BC5D-4CDC-8252-5D51666551AC}"/>
              </a:ext>
            </a:extLst>
          </p:cNvPr>
          <p:cNvSpPr>
            <a:spLocks noGrp="1"/>
          </p:cNvSpPr>
          <p:nvPr>
            <p:ph idx="1"/>
          </p:nvPr>
        </p:nvSpPr>
        <p:spPr>
          <a:xfrm>
            <a:off x="838200" y="1590675"/>
            <a:ext cx="5419725" cy="4586288"/>
          </a:xfrm>
        </p:spPr>
        <p:txBody>
          <a:bodyPr>
            <a:normAutofit fontScale="85000" lnSpcReduction="20000"/>
          </a:bodyPr>
          <a:lstStyle/>
          <a:p>
            <a:r>
              <a:rPr lang="en-US" dirty="0"/>
              <a:t>Rainfall Data: CHIRPS Rainfall Data – Available in R using the “chirps” package.</a:t>
            </a:r>
          </a:p>
          <a:p>
            <a:r>
              <a:rPr lang="en-US" dirty="0"/>
              <a:t>Incorporates 0.05 arc-degrees resolution satellite imagery, and in-situ station data to create gridded rainfall time series for trend analysis and seasonal drought monitoring.</a:t>
            </a:r>
          </a:p>
          <a:p>
            <a:r>
              <a:rPr lang="en-US" dirty="0"/>
              <a:t>Collected annual rainfall index data from same 10 counties in CO from 1982 – 2019 for trend analysis.</a:t>
            </a:r>
          </a:p>
          <a:p>
            <a:r>
              <a:rPr lang="en-US" dirty="0"/>
              <a:t>Response Data for Model:</a:t>
            </a:r>
          </a:p>
          <a:p>
            <a:r>
              <a:rPr lang="en-US" dirty="0"/>
              <a:t> MLDS- Maximum Length of Consecutive Dry Days Per Year</a:t>
            </a:r>
          </a:p>
          <a:p>
            <a:r>
              <a:rPr lang="en-US" dirty="0"/>
              <a:t> SDII – Single Daily Intensity Index Data.</a:t>
            </a:r>
          </a:p>
          <a:p>
            <a:endParaRPr lang="en-US" dirty="0"/>
          </a:p>
          <a:p>
            <a:endParaRPr lang="en-US" dirty="0"/>
          </a:p>
          <a:p>
            <a:endParaRPr lang="en-US" dirty="0"/>
          </a:p>
        </p:txBody>
      </p:sp>
      <p:pic>
        <p:nvPicPr>
          <p:cNvPr id="5" name="Picture 4" descr="Histogram&#10;&#10;Description automatically generated">
            <a:extLst>
              <a:ext uri="{FF2B5EF4-FFF2-40B4-BE49-F238E27FC236}">
                <a16:creationId xmlns:a16="http://schemas.microsoft.com/office/drawing/2014/main" id="{BE769077-F255-43AE-A2A2-ECF615324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4947219" cy="3084871"/>
          </a:xfrm>
          <a:prstGeom prst="rect">
            <a:avLst/>
          </a:prstGeom>
        </p:spPr>
      </p:pic>
      <p:sp>
        <p:nvSpPr>
          <p:cNvPr id="6" name="TextBox 5">
            <a:extLst>
              <a:ext uri="{FF2B5EF4-FFF2-40B4-BE49-F238E27FC236}">
                <a16:creationId xmlns:a16="http://schemas.microsoft.com/office/drawing/2014/main" id="{93A6D307-2A65-4883-ACA8-1E80B66BD283}"/>
              </a:ext>
            </a:extLst>
          </p:cNvPr>
          <p:cNvSpPr txBox="1"/>
          <p:nvPr/>
        </p:nvSpPr>
        <p:spPr>
          <a:xfrm>
            <a:off x="7217648" y="4775559"/>
            <a:ext cx="3275127" cy="1200329"/>
          </a:xfrm>
          <a:prstGeom prst="rect">
            <a:avLst/>
          </a:prstGeom>
          <a:noFill/>
        </p:spPr>
        <p:txBody>
          <a:bodyPr wrap="square" rtlCol="0">
            <a:spAutoFit/>
          </a:bodyPr>
          <a:lstStyle/>
          <a:p>
            <a:pPr algn="ctr"/>
            <a:r>
              <a:rPr lang="en-US" sz="1200"/>
              <a:t>Weld County –  Time Series of Yearly Index Values</a:t>
            </a:r>
          </a:p>
          <a:p>
            <a:pPr algn="ctr"/>
            <a:r>
              <a:rPr lang="en-US" sz="1200"/>
              <a:t>1982 - 2019</a:t>
            </a:r>
          </a:p>
          <a:p>
            <a:pPr algn="ctr"/>
            <a:r>
              <a:rPr lang="en-US" sz="1200"/>
              <a:t>MLDS - Maximum Consecutive Dry Days ,</a:t>
            </a:r>
          </a:p>
          <a:p>
            <a:pPr algn="ctr"/>
            <a:r>
              <a:rPr lang="en-US" sz="1200"/>
              <a:t>MLWS - Maximum Consecutive Wet Days,</a:t>
            </a:r>
          </a:p>
          <a:p>
            <a:pPr algn="ctr"/>
            <a:r>
              <a:rPr lang="en-US" sz="1200"/>
              <a:t>R10mm – Number of Days With Rain &gt;= 10mm</a:t>
            </a:r>
          </a:p>
          <a:p>
            <a:pPr algn="ctr"/>
            <a:r>
              <a:rPr lang="en-US" sz="1200"/>
              <a:t>R20mm – Number of Days With Rain &gt;= 20mm</a:t>
            </a:r>
            <a:endParaRPr lang="en-US" sz="1200" dirty="0"/>
          </a:p>
        </p:txBody>
      </p:sp>
    </p:spTree>
    <p:extLst>
      <p:ext uri="{BB962C8B-B14F-4D97-AF65-F5344CB8AC3E}">
        <p14:creationId xmlns:p14="http://schemas.microsoft.com/office/powerpoint/2010/main" val="132643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7A215B-B0DE-4B51-8BD8-CA0BB1EFD89E}"/>
              </a:ext>
            </a:extLst>
          </p:cNvPr>
          <p:cNvSpPr>
            <a:spLocks noGrp="1"/>
          </p:cNvSpPr>
          <p:nvPr>
            <p:ph type="title"/>
          </p:nvPr>
        </p:nvSpPr>
        <p:spPr>
          <a:xfrm>
            <a:off x="640079" y="2053641"/>
            <a:ext cx="3669161" cy="2760098"/>
          </a:xfrm>
        </p:spPr>
        <p:txBody>
          <a:bodyPr>
            <a:normAutofit/>
          </a:bodyPr>
          <a:lstStyle/>
          <a:p>
            <a:r>
              <a:rPr lang="en-US" sz="3400">
                <a:solidFill>
                  <a:srgbClr val="FFFFFF"/>
                </a:solidFill>
              </a:rPr>
              <a:t>Methodology: Constructing Bayesian Generalized Linear Models-(Rstanarm)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98DBFD-466D-49E9-843F-A88454978BDC}"/>
                  </a:ext>
                </a:extLst>
              </p:cNvPr>
              <p:cNvSpPr>
                <a:spLocks noGrp="1"/>
              </p:cNvSpPr>
              <p:nvPr>
                <p:ph idx="1"/>
              </p:nvPr>
            </p:nvSpPr>
            <p:spPr>
              <a:xfrm>
                <a:off x="6090574" y="801866"/>
                <a:ext cx="5306084" cy="5230634"/>
              </a:xfrm>
            </p:spPr>
            <p:txBody>
              <a:bodyPr anchor="ctr">
                <a:normAutofit lnSpcReduction="10000"/>
              </a:bodyPr>
              <a:lstStyle/>
              <a:p>
                <a:r>
                  <a:rPr lang="en-US" sz="1500" dirty="0">
                    <a:solidFill>
                      <a:srgbClr val="000000"/>
                    </a:solidFill>
                  </a:rPr>
                  <a:t>2 Data Sets – MLDS and SDII </a:t>
                </a:r>
              </a:p>
              <a:p>
                <a:r>
                  <a:rPr lang="en-US" sz="1500" dirty="0">
                    <a:solidFill>
                      <a:srgbClr val="000000"/>
                    </a:solidFill>
                  </a:rPr>
                  <a:t>Maximum Consecutive Dry Days is Count Data – Use Poisson Model</a:t>
                </a:r>
              </a:p>
              <a:p>
                <a:r>
                  <a:rPr lang="en-US" sz="1500" dirty="0">
                    <a:solidFill>
                      <a:srgbClr val="000000"/>
                    </a:solidFill>
                  </a:rPr>
                  <a:t>Note: There are 10 Counties, 5 Educational Levels, and 8 Income Levels.</a:t>
                </a:r>
              </a:p>
              <a:p>
                <a:r>
                  <a:rPr lang="en-US" sz="1500" dirty="0">
                    <a:solidFill>
                      <a:srgbClr val="000000"/>
                    </a:solidFill>
                  </a:rPr>
                  <a:t>1 Model – Education, Income</a:t>
                </a:r>
              </a:p>
              <a:p>
                <a:r>
                  <a:rPr lang="en-US" sz="1500" dirty="0">
                    <a:solidFill>
                      <a:srgbClr val="000000"/>
                    </a:solidFill>
                  </a:rPr>
                  <a:t>Educational Model:</a:t>
                </a:r>
              </a:p>
              <a:p>
                <a14:m>
                  <m:oMath xmlns:m="http://schemas.openxmlformats.org/officeDocument/2006/math">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 </m:t>
                        </m:r>
                        <m:r>
                          <a:rPr lang="en-US" sz="1500" b="0" i="1">
                            <a:solidFill>
                              <a:srgbClr val="000000"/>
                            </a:solidFill>
                            <a:latin typeface="Cambria Math" panose="02040503050406030204" pitchFamily="18" charset="0"/>
                          </a:rPr>
                          <m:t>𝑦</m:t>
                        </m:r>
                      </m:e>
                      <m:sub>
                        <m:r>
                          <a:rPr lang="en-US" sz="1500" b="0" i="1">
                            <a:solidFill>
                              <a:srgbClr val="000000"/>
                            </a:solidFill>
                            <a:latin typeface="Cambria Math" panose="02040503050406030204" pitchFamily="18" charset="0"/>
                          </a:rPr>
                          <m:t>𝑖</m:t>
                        </m:r>
                        <m:r>
                          <a:rPr lang="en-US" sz="1500" b="0" i="1">
                            <a:solidFill>
                              <a:srgbClr val="000000"/>
                            </a:solidFill>
                            <a:latin typeface="Cambria Math" panose="02040503050406030204" pitchFamily="18" charset="0"/>
                          </a:rPr>
                          <m:t>,</m:t>
                        </m:r>
                        <m:r>
                          <a:rPr lang="en-US" sz="1500" b="0" i="1">
                            <a:solidFill>
                              <a:srgbClr val="000000"/>
                            </a:solidFill>
                            <a:latin typeface="Cambria Math" panose="02040503050406030204" pitchFamily="18" charset="0"/>
                          </a:rPr>
                          <m:t>𝑗</m:t>
                        </m:r>
                      </m:sub>
                    </m:sSub>
                    <m:r>
                      <a:rPr lang="en-US" sz="1500" b="0" i="1">
                        <a:solidFill>
                          <a:srgbClr val="000000"/>
                        </a:solidFill>
                        <a:latin typeface="Cambria Math" panose="02040503050406030204" pitchFamily="18" charset="0"/>
                      </a:rPr>
                      <m:t>=</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𝛽</m:t>
                        </m:r>
                      </m:e>
                      <m:sub>
                        <m:r>
                          <a:rPr lang="en-US" sz="1500" b="0" i="1">
                            <a:solidFill>
                              <a:srgbClr val="000000"/>
                            </a:solidFill>
                            <a:latin typeface="Cambria Math" panose="02040503050406030204" pitchFamily="18" charset="0"/>
                          </a:rPr>
                          <m:t>0</m:t>
                        </m:r>
                      </m:sub>
                    </m:sSub>
                    <m:r>
                      <a:rPr lang="en-US" sz="1500" b="0" i="1">
                        <a:solidFill>
                          <a:srgbClr val="000000"/>
                        </a:solidFill>
                        <a:latin typeface="Cambria Math" panose="02040503050406030204" pitchFamily="18" charset="0"/>
                      </a:rPr>
                      <m:t>+</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𝛽</m:t>
                        </m:r>
                      </m:e>
                      <m:sub>
                        <m:r>
                          <a:rPr lang="en-US" sz="1500" b="0" i="1">
                            <a:solidFill>
                              <a:srgbClr val="000000"/>
                            </a:solidFill>
                            <a:latin typeface="Cambria Math" panose="02040503050406030204" pitchFamily="18" charset="0"/>
                          </a:rPr>
                          <m:t>1</m:t>
                        </m:r>
                      </m:sub>
                    </m:sSub>
                    <m:r>
                      <a:rPr lang="en-US" sz="1500" b="0" i="1">
                        <a:solidFill>
                          <a:srgbClr val="000000"/>
                        </a:solidFill>
                        <a:latin typeface="Cambria Math" panose="02040503050406030204" pitchFamily="18" charset="0"/>
                      </a:rPr>
                      <m:t>𝑦𝑒𝑎</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𝑟</m:t>
                        </m:r>
                      </m:e>
                      <m:sub>
                        <m:r>
                          <a:rPr lang="en-US" sz="1500" b="0" i="1">
                            <a:solidFill>
                              <a:srgbClr val="000000"/>
                            </a:solidFill>
                            <a:latin typeface="Cambria Math" panose="02040503050406030204" pitchFamily="18" charset="0"/>
                          </a:rPr>
                          <m:t>𝑖</m:t>
                        </m:r>
                      </m:sub>
                    </m:sSub>
                    <m:r>
                      <a:rPr lang="en-US" sz="1500" b="0" i="1">
                        <a:solidFill>
                          <a:srgbClr val="000000"/>
                        </a:solidFill>
                        <a:latin typeface="Cambria Math" panose="02040503050406030204" pitchFamily="18" charset="0"/>
                      </a:rPr>
                      <m:t>+</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𝛽</m:t>
                        </m:r>
                      </m:e>
                      <m:sub>
                        <m:r>
                          <a:rPr lang="en-US" sz="1500" b="0" i="1">
                            <a:solidFill>
                              <a:srgbClr val="000000"/>
                            </a:solidFill>
                            <a:latin typeface="Cambria Math" panose="02040503050406030204" pitchFamily="18" charset="0"/>
                          </a:rPr>
                          <m:t>2,</m:t>
                        </m:r>
                        <m:r>
                          <a:rPr lang="en-US" sz="1500" b="0" i="1">
                            <a:solidFill>
                              <a:srgbClr val="000000"/>
                            </a:solidFill>
                            <a:latin typeface="Cambria Math" panose="02040503050406030204" pitchFamily="18" charset="0"/>
                          </a:rPr>
                          <m:t>𝑗</m:t>
                        </m:r>
                      </m:sub>
                    </m:sSub>
                    <m:r>
                      <a:rPr lang="en-US" sz="1500" b="0" i="1">
                        <a:solidFill>
                          <a:srgbClr val="000000"/>
                        </a:solidFill>
                        <a:latin typeface="Cambria Math" panose="02040503050406030204" pitchFamily="18" charset="0"/>
                      </a:rPr>
                      <m:t>𝐼𝑛𝑐</m:t>
                    </m:r>
                    <m:r>
                      <a:rPr lang="en-US" sz="1500" i="1">
                        <a:solidFill>
                          <a:srgbClr val="000000"/>
                        </a:solidFill>
                        <a:latin typeface="Cambria Math" panose="02040503050406030204" pitchFamily="18" charset="0"/>
                      </a:rPr>
                      <m:t>𝑃𝑜</m:t>
                    </m:r>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𝑝</m:t>
                        </m:r>
                      </m:e>
                      <m:sub>
                        <m:r>
                          <a:rPr lang="en-US" sz="1500" i="1">
                            <a:solidFill>
                              <a:srgbClr val="000000"/>
                            </a:solidFill>
                            <a:latin typeface="Cambria Math" panose="02040503050406030204" pitchFamily="18" charset="0"/>
                          </a:rPr>
                          <m:t>𝑖</m:t>
                        </m:r>
                        <m:r>
                          <a:rPr lang="en-US" sz="1500" b="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𝑗</m:t>
                        </m:r>
                      </m:sub>
                    </m:sSub>
                    <m:r>
                      <a:rPr lang="en-US" sz="1500" b="0" i="1">
                        <a:solidFill>
                          <a:srgbClr val="000000"/>
                        </a:solidFill>
                        <a:latin typeface="Cambria Math" panose="02040503050406030204" pitchFamily="18" charset="0"/>
                      </a:rPr>
                      <m:t>+</m:t>
                    </m:r>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𝜖</m:t>
                        </m:r>
                      </m:e>
                      <m:sub>
                        <m:r>
                          <a:rPr lang="en-US" sz="1500" i="1">
                            <a:solidFill>
                              <a:srgbClr val="000000"/>
                            </a:solidFill>
                            <a:latin typeface="Cambria Math" panose="02040503050406030204" pitchFamily="18" charset="0"/>
                          </a:rPr>
                          <m:t>𝑖</m:t>
                        </m:r>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𝑗</m:t>
                        </m:r>
                      </m:sub>
                    </m:sSub>
                  </m:oMath>
                </a14:m>
                <a:r>
                  <a:rPr lang="en-US" sz="1500" b="0" i="1" dirty="0">
                    <a:solidFill>
                      <a:srgbClr val="000000"/>
                    </a:solidFill>
                    <a:latin typeface="Cambria Math" panose="02040503050406030204" pitchFamily="18" charset="0"/>
                  </a:rPr>
                  <a:t>,</a:t>
                </a:r>
              </a:p>
              <a:p>
                <a14:m>
                  <m:oMath xmlns:m="http://schemas.openxmlformats.org/officeDocument/2006/math">
                    <m:sSub>
                      <m:sSubPr>
                        <m:ctrlPr>
                          <a:rPr lang="en-US" sz="1500" b="0" i="1" smtClean="0">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 </m:t>
                        </m:r>
                        <m:r>
                          <a:rPr lang="en-US" sz="1500" b="0" i="1">
                            <a:solidFill>
                              <a:srgbClr val="000000"/>
                            </a:solidFill>
                            <a:latin typeface="Cambria Math" panose="02040503050406030204" pitchFamily="18" charset="0"/>
                          </a:rPr>
                          <m:t>𝑦</m:t>
                        </m:r>
                      </m:e>
                      <m:sub>
                        <m:r>
                          <a:rPr lang="en-US" sz="1500" b="0" i="1">
                            <a:solidFill>
                              <a:srgbClr val="000000"/>
                            </a:solidFill>
                            <a:latin typeface="Cambria Math" panose="02040503050406030204" pitchFamily="18" charset="0"/>
                          </a:rPr>
                          <m:t>𝑖</m:t>
                        </m:r>
                        <m:r>
                          <a:rPr lang="en-US" sz="1500" b="0" i="1">
                            <a:solidFill>
                              <a:srgbClr val="000000"/>
                            </a:solidFill>
                            <a:latin typeface="Cambria Math" panose="02040503050406030204" pitchFamily="18" charset="0"/>
                          </a:rPr>
                          <m:t>,</m:t>
                        </m:r>
                        <m:r>
                          <a:rPr lang="en-US" sz="1500" b="0" i="1">
                            <a:solidFill>
                              <a:srgbClr val="000000"/>
                            </a:solidFill>
                            <a:latin typeface="Cambria Math" panose="02040503050406030204" pitchFamily="18" charset="0"/>
                          </a:rPr>
                          <m:t>𝑘</m:t>
                        </m:r>
                      </m:sub>
                    </m:sSub>
                    <m:r>
                      <a:rPr lang="en-US" sz="1500" b="0" i="1">
                        <a:solidFill>
                          <a:srgbClr val="000000"/>
                        </a:solidFill>
                        <a:latin typeface="Cambria Math" panose="02040503050406030204" pitchFamily="18" charset="0"/>
                      </a:rPr>
                      <m:t>=</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𝛽</m:t>
                        </m:r>
                      </m:e>
                      <m:sub>
                        <m:r>
                          <a:rPr lang="en-US" sz="1500" b="0" i="1">
                            <a:solidFill>
                              <a:srgbClr val="000000"/>
                            </a:solidFill>
                            <a:latin typeface="Cambria Math" panose="02040503050406030204" pitchFamily="18" charset="0"/>
                          </a:rPr>
                          <m:t>0</m:t>
                        </m:r>
                      </m:sub>
                    </m:sSub>
                    <m:r>
                      <a:rPr lang="en-US" sz="1500" b="0" i="1">
                        <a:solidFill>
                          <a:srgbClr val="000000"/>
                        </a:solidFill>
                        <a:latin typeface="Cambria Math" panose="02040503050406030204" pitchFamily="18" charset="0"/>
                      </a:rPr>
                      <m:t>+</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𝛽</m:t>
                        </m:r>
                      </m:e>
                      <m:sub>
                        <m:r>
                          <a:rPr lang="en-US" sz="1500" b="0" i="1">
                            <a:solidFill>
                              <a:srgbClr val="000000"/>
                            </a:solidFill>
                            <a:latin typeface="Cambria Math" panose="02040503050406030204" pitchFamily="18" charset="0"/>
                          </a:rPr>
                          <m:t>1</m:t>
                        </m:r>
                      </m:sub>
                    </m:sSub>
                    <m:r>
                      <a:rPr lang="en-US" sz="1500" b="0" i="1">
                        <a:solidFill>
                          <a:srgbClr val="000000"/>
                        </a:solidFill>
                        <a:latin typeface="Cambria Math" panose="02040503050406030204" pitchFamily="18" charset="0"/>
                      </a:rPr>
                      <m:t>𝑦𝑒𝑎</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𝑟</m:t>
                        </m:r>
                      </m:e>
                      <m:sub>
                        <m:r>
                          <a:rPr lang="en-US" sz="1500" b="0" i="1">
                            <a:solidFill>
                              <a:srgbClr val="000000"/>
                            </a:solidFill>
                            <a:latin typeface="Cambria Math" panose="02040503050406030204" pitchFamily="18" charset="0"/>
                          </a:rPr>
                          <m:t>𝑖</m:t>
                        </m:r>
                      </m:sub>
                    </m:sSub>
                    <m:r>
                      <a:rPr lang="en-US" sz="1500" b="0" i="1">
                        <a:solidFill>
                          <a:srgbClr val="000000"/>
                        </a:solidFill>
                        <a:latin typeface="Cambria Math" panose="02040503050406030204" pitchFamily="18" charset="0"/>
                      </a:rPr>
                      <m:t>+</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𝛽</m:t>
                        </m:r>
                      </m:e>
                      <m:sub>
                        <m:r>
                          <a:rPr lang="en-US" sz="1500" b="0" i="1">
                            <a:solidFill>
                              <a:srgbClr val="000000"/>
                            </a:solidFill>
                            <a:latin typeface="Cambria Math" panose="02040503050406030204" pitchFamily="18" charset="0"/>
                          </a:rPr>
                          <m:t>3,</m:t>
                        </m:r>
                        <m:r>
                          <a:rPr lang="en-US" sz="1500" b="0" i="1">
                            <a:solidFill>
                              <a:srgbClr val="000000"/>
                            </a:solidFill>
                            <a:latin typeface="Cambria Math" panose="02040503050406030204" pitchFamily="18" charset="0"/>
                          </a:rPr>
                          <m:t>𝑘</m:t>
                        </m:r>
                      </m:sub>
                    </m:sSub>
                    <m:r>
                      <a:rPr lang="en-US" sz="1500" b="0" i="1">
                        <a:solidFill>
                          <a:srgbClr val="000000"/>
                        </a:solidFill>
                        <a:latin typeface="Cambria Math" panose="02040503050406030204" pitchFamily="18" charset="0"/>
                      </a:rPr>
                      <m:t>𝐸𝑑𝑃𝑜</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𝑝</m:t>
                        </m:r>
                      </m:e>
                      <m:sub>
                        <m:r>
                          <a:rPr lang="en-US" sz="1500" b="0" i="1">
                            <a:solidFill>
                              <a:srgbClr val="000000"/>
                            </a:solidFill>
                            <a:latin typeface="Cambria Math" panose="02040503050406030204" pitchFamily="18" charset="0"/>
                          </a:rPr>
                          <m:t>𝑖</m:t>
                        </m:r>
                        <m:r>
                          <a:rPr lang="en-US" sz="1500" b="0" i="1">
                            <a:solidFill>
                              <a:srgbClr val="000000"/>
                            </a:solidFill>
                            <a:latin typeface="Cambria Math" panose="02040503050406030204" pitchFamily="18" charset="0"/>
                          </a:rPr>
                          <m:t>,</m:t>
                        </m:r>
                        <m:r>
                          <a:rPr lang="en-US" sz="1500" b="0" i="1">
                            <a:solidFill>
                              <a:srgbClr val="000000"/>
                            </a:solidFill>
                            <a:latin typeface="Cambria Math" panose="02040503050406030204" pitchFamily="18" charset="0"/>
                          </a:rPr>
                          <m:t>𝑘</m:t>
                        </m:r>
                      </m:sub>
                    </m:sSub>
                    <m:r>
                      <a:rPr lang="en-US" sz="1500" b="0" i="1">
                        <a:solidFill>
                          <a:srgbClr val="000000"/>
                        </a:solidFill>
                        <a:latin typeface="Cambria Math" panose="02040503050406030204" pitchFamily="18" charset="0"/>
                      </a:rPr>
                      <m:t>+</m:t>
                    </m:r>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𝜖</m:t>
                        </m:r>
                      </m:e>
                      <m:sub>
                        <m:r>
                          <a:rPr lang="en-US" sz="1500" i="1">
                            <a:solidFill>
                              <a:srgbClr val="000000"/>
                            </a:solidFill>
                            <a:latin typeface="Cambria Math" panose="02040503050406030204" pitchFamily="18" charset="0"/>
                          </a:rPr>
                          <m:t>𝑖</m:t>
                        </m:r>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𝑘</m:t>
                        </m:r>
                      </m:sub>
                    </m:sSub>
                  </m:oMath>
                </a14:m>
                <a:endParaRPr lang="en-US" sz="1500" b="0" i="1" dirty="0">
                  <a:solidFill>
                    <a:srgbClr val="000000"/>
                  </a:solidFill>
                  <a:latin typeface="Cambria Math" panose="02040503050406030204" pitchFamily="18" charset="0"/>
                </a:endParaRPr>
              </a:p>
              <a:p>
                <a:r>
                  <a:rPr lang="en-US" sz="1500" dirty="0">
                    <a:solidFill>
                      <a:srgbClr val="000000"/>
                    </a:solidFill>
                  </a:rPr>
                  <a:t>with </a:t>
                </a:r>
                <a14:m>
                  <m:oMath xmlns:m="http://schemas.openxmlformats.org/officeDocument/2006/math">
                    <m:r>
                      <a:rPr lang="en-US" sz="1500" b="0" i="1">
                        <a:solidFill>
                          <a:srgbClr val="000000"/>
                        </a:solidFill>
                        <a:latin typeface="Cambria Math" panose="02040503050406030204" pitchFamily="18" charset="0"/>
                      </a:rPr>
                      <m:t>𝑖</m:t>
                    </m:r>
                    <m:r>
                      <a:rPr lang="en-US" sz="1500" b="0" i="1">
                        <a:solidFill>
                          <a:srgbClr val="000000"/>
                        </a:solidFill>
                        <a:latin typeface="Cambria Math" panose="02040503050406030204" pitchFamily="18" charset="0"/>
                      </a:rPr>
                      <m:t>=1:8, </m:t>
                    </m:r>
                    <m:r>
                      <a:rPr lang="en-US" sz="1500" b="0" i="1">
                        <a:solidFill>
                          <a:srgbClr val="000000"/>
                        </a:solidFill>
                        <a:latin typeface="Cambria Math" panose="02040503050406030204" pitchFamily="18" charset="0"/>
                      </a:rPr>
                      <m:t>𝑘</m:t>
                    </m:r>
                    <m:r>
                      <a:rPr lang="en-US" sz="1500" b="0" i="1">
                        <a:solidFill>
                          <a:srgbClr val="000000"/>
                        </a:solidFill>
                        <a:latin typeface="Cambria Math" panose="02040503050406030204" pitchFamily="18" charset="0"/>
                      </a:rPr>
                      <m:t>=1:8, </m:t>
                    </m:r>
                    <m:r>
                      <a:rPr lang="en-US" sz="1500" b="0" i="1">
                        <a:solidFill>
                          <a:srgbClr val="000000"/>
                        </a:solidFill>
                        <a:latin typeface="Cambria Math" panose="02040503050406030204" pitchFamily="18" charset="0"/>
                      </a:rPr>
                      <m:t>𝑗</m:t>
                    </m:r>
                    <m:r>
                      <a:rPr lang="en-US" sz="1500" b="0" i="1">
                        <a:solidFill>
                          <a:srgbClr val="000000"/>
                        </a:solidFill>
                        <a:latin typeface="Cambria Math" panose="02040503050406030204" pitchFamily="18" charset="0"/>
                      </a:rPr>
                      <m:t>=1:5,</m:t>
                    </m:r>
                  </m:oMath>
                </a14:m>
                <a:r>
                  <a:rPr lang="en-US" sz="1500" dirty="0">
                    <a:solidFill>
                      <a:srgbClr val="000000"/>
                    </a:solidFill>
                  </a:rPr>
                  <a:t> and </a:t>
                </a:r>
                <a14:m>
                  <m:oMath xmlns:m="http://schemas.openxmlformats.org/officeDocument/2006/math">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𝜖</m:t>
                        </m:r>
                      </m:e>
                      <m:sub>
                        <m:r>
                          <a:rPr lang="en-US" sz="1500" i="1">
                            <a:solidFill>
                              <a:srgbClr val="000000"/>
                            </a:solidFill>
                            <a:latin typeface="Cambria Math" panose="02040503050406030204" pitchFamily="18" charset="0"/>
                          </a:rPr>
                          <m:t>𝑖</m:t>
                        </m:r>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𝑗</m:t>
                        </m:r>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𝑘</m:t>
                        </m:r>
                      </m:sub>
                    </m:sSub>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𝑃𝑜𝑖𝑠𝑠𝑜𝑛</m:t>
                    </m:r>
                    <m:d>
                      <m:dPr>
                        <m:ctrlPr>
                          <a:rPr lang="en-US" sz="1500" i="1">
                            <a:solidFill>
                              <a:srgbClr val="000000"/>
                            </a:solidFill>
                            <a:latin typeface="Cambria Math" panose="02040503050406030204" pitchFamily="18" charset="0"/>
                          </a:rPr>
                        </m:ctrlPr>
                      </m:dPr>
                      <m:e>
                        <m:r>
                          <a:rPr lang="en-US" sz="1500" i="1">
                            <a:solidFill>
                              <a:srgbClr val="000000"/>
                            </a:solidFill>
                            <a:latin typeface="Cambria Math" panose="02040503050406030204" pitchFamily="18" charset="0"/>
                          </a:rPr>
                          <m:t>𝜆</m:t>
                        </m:r>
                      </m:e>
                    </m:d>
                  </m:oMath>
                </a14:m>
                <a:r>
                  <a:rPr lang="en-US" sz="1500" dirty="0">
                    <a:solidFill>
                      <a:srgbClr val="000000"/>
                    </a:solidFill>
                  </a:rPr>
                  <a:t> for MLDS data and </a:t>
                </a:r>
                <a14:m>
                  <m:oMath xmlns:m="http://schemas.openxmlformats.org/officeDocument/2006/math">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𝜖</m:t>
                        </m:r>
                      </m:e>
                      <m:sub>
                        <m:r>
                          <a:rPr lang="en-US" sz="1500" i="1">
                            <a:solidFill>
                              <a:srgbClr val="000000"/>
                            </a:solidFill>
                            <a:latin typeface="Cambria Math" panose="02040503050406030204" pitchFamily="18" charset="0"/>
                          </a:rPr>
                          <m:t>𝑖</m:t>
                        </m:r>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𝑗</m:t>
                        </m:r>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𝑘</m:t>
                        </m:r>
                      </m:sub>
                    </m:sSub>
                    <m:r>
                      <a:rPr lang="en-US" sz="1500" i="1">
                        <a:solidFill>
                          <a:srgbClr val="000000"/>
                        </a:solidFill>
                        <a:latin typeface="Cambria Math" panose="02040503050406030204" pitchFamily="18" charset="0"/>
                      </a:rPr>
                      <m:t>∼</m:t>
                    </m:r>
                    <m:r>
                      <a:rPr lang="en-US" sz="1500" b="0" i="1">
                        <a:solidFill>
                          <a:srgbClr val="000000"/>
                        </a:solidFill>
                        <a:latin typeface="Cambria Math" panose="02040503050406030204" pitchFamily="18" charset="0"/>
                      </a:rPr>
                      <m:t>𝑁</m:t>
                    </m:r>
                    <m:r>
                      <a:rPr lang="en-US" sz="1500" b="0" i="1">
                        <a:solidFill>
                          <a:srgbClr val="000000"/>
                        </a:solidFill>
                        <a:latin typeface="Cambria Math" panose="02040503050406030204" pitchFamily="18" charset="0"/>
                      </a:rPr>
                      <m:t>(</m:t>
                    </m:r>
                    <m:r>
                      <a:rPr lang="en-US" sz="1500" b="0" i="1">
                        <a:solidFill>
                          <a:srgbClr val="000000"/>
                        </a:solidFill>
                        <a:latin typeface="Cambria Math" panose="02040503050406030204" pitchFamily="18" charset="0"/>
                      </a:rPr>
                      <m:t>𝜇</m:t>
                    </m:r>
                    <m:r>
                      <a:rPr lang="en-US" sz="1500" b="0" i="1">
                        <a:solidFill>
                          <a:srgbClr val="000000"/>
                        </a:solidFill>
                        <a:latin typeface="Cambria Math" panose="02040503050406030204" pitchFamily="18" charset="0"/>
                      </a:rPr>
                      <m:t>,</m:t>
                    </m:r>
                    <m:sSup>
                      <m:sSupPr>
                        <m:ctrlPr>
                          <a:rPr lang="en-US" sz="1500" b="0" i="1">
                            <a:solidFill>
                              <a:srgbClr val="000000"/>
                            </a:solidFill>
                            <a:latin typeface="Cambria Math" panose="02040503050406030204" pitchFamily="18" charset="0"/>
                          </a:rPr>
                        </m:ctrlPr>
                      </m:sSupPr>
                      <m:e>
                        <m:r>
                          <a:rPr lang="en-US" sz="1500" b="0" i="1">
                            <a:solidFill>
                              <a:srgbClr val="000000"/>
                            </a:solidFill>
                            <a:latin typeface="Cambria Math" panose="02040503050406030204" pitchFamily="18" charset="0"/>
                          </a:rPr>
                          <m:t>𝜎</m:t>
                        </m:r>
                      </m:e>
                      <m:sup>
                        <m:r>
                          <a:rPr lang="en-US" sz="1500" b="0" i="1">
                            <a:solidFill>
                              <a:srgbClr val="000000"/>
                            </a:solidFill>
                            <a:latin typeface="Cambria Math" panose="02040503050406030204" pitchFamily="18" charset="0"/>
                          </a:rPr>
                          <m:t>2</m:t>
                        </m:r>
                      </m:sup>
                    </m:sSup>
                    <m:r>
                      <a:rPr lang="en-US" sz="1500" b="0" i="1">
                        <a:solidFill>
                          <a:srgbClr val="000000"/>
                        </a:solidFill>
                        <a:latin typeface="Cambria Math" panose="02040503050406030204" pitchFamily="18" charset="0"/>
                      </a:rPr>
                      <m:t>)</m:t>
                    </m:r>
                  </m:oMath>
                </a14:m>
                <a:r>
                  <a:rPr lang="en-US" sz="1500" dirty="0">
                    <a:solidFill>
                      <a:srgbClr val="000000"/>
                    </a:solidFill>
                  </a:rPr>
                  <a:t> for SDII Data.</a:t>
                </a:r>
              </a:p>
              <a:p>
                <a:pPr marL="0" indent="0">
                  <a:buNone/>
                </a:pPr>
                <a:endParaRPr lang="en-US" sz="1500" b="0" dirty="0">
                  <a:solidFill>
                    <a:srgbClr val="000000"/>
                  </a:solidFill>
                </a:endParaRPr>
              </a:p>
              <a:p>
                <a14:m>
                  <m:oMath xmlns:m="http://schemas.openxmlformats.org/officeDocument/2006/math">
                    <m:sSub>
                      <m:sSubPr>
                        <m:ctrlPr>
                          <a:rPr lang="en-US" sz="1500" i="1">
                            <a:solidFill>
                              <a:srgbClr val="000000"/>
                            </a:solidFill>
                            <a:latin typeface="Cambria Math" panose="02040503050406030204" pitchFamily="18" charset="0"/>
                          </a:rPr>
                        </m:ctrlPr>
                      </m:sSubPr>
                      <m:e>
                        <m:r>
                          <a:rPr lang="en-US" sz="1500" i="1">
                            <a:solidFill>
                              <a:srgbClr val="000000"/>
                            </a:solidFill>
                            <a:latin typeface="Cambria Math" panose="02040503050406030204" pitchFamily="18" charset="0"/>
                          </a:rPr>
                          <m:t> </m:t>
                        </m:r>
                        <m:r>
                          <a:rPr lang="en-US" sz="1500" i="1">
                            <a:solidFill>
                              <a:srgbClr val="000000"/>
                            </a:solidFill>
                            <a:latin typeface="Cambria Math" panose="02040503050406030204" pitchFamily="18" charset="0"/>
                          </a:rPr>
                          <m:t>𝑦</m:t>
                        </m:r>
                      </m:e>
                      <m:sub>
                        <m:r>
                          <a:rPr lang="en-US" sz="1500" i="1">
                            <a:solidFill>
                              <a:srgbClr val="000000"/>
                            </a:solidFill>
                            <a:latin typeface="Cambria Math" panose="02040503050406030204" pitchFamily="18" charset="0"/>
                          </a:rPr>
                          <m:t>𝑖</m:t>
                        </m:r>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𝑗</m:t>
                        </m:r>
                        <m:r>
                          <a:rPr lang="en-US" sz="1500" i="1">
                            <a:solidFill>
                              <a:srgbClr val="000000"/>
                            </a:solidFill>
                            <a:latin typeface="Cambria Math" panose="02040503050406030204" pitchFamily="18" charset="0"/>
                          </a:rPr>
                          <m:t>,</m:t>
                        </m:r>
                        <m:r>
                          <a:rPr lang="en-US" sz="1500" i="1">
                            <a:solidFill>
                              <a:srgbClr val="000000"/>
                            </a:solidFill>
                            <a:latin typeface="Cambria Math" panose="02040503050406030204" pitchFamily="18" charset="0"/>
                          </a:rPr>
                          <m:t>𝑘</m:t>
                        </m:r>
                      </m:sub>
                    </m:sSub>
                  </m:oMath>
                </a14:m>
                <a:r>
                  <a:rPr lang="en-US" sz="1500" b="0" dirty="0">
                    <a:solidFill>
                      <a:srgbClr val="000000"/>
                    </a:solidFill>
                  </a:rPr>
                  <a:t> is the response data in the </a:t>
                </a:r>
                <a:r>
                  <a:rPr lang="en-US" sz="1500" b="0" dirty="0" err="1">
                    <a:solidFill>
                      <a:srgbClr val="000000"/>
                    </a:solidFill>
                  </a:rPr>
                  <a:t>ith</a:t>
                </a:r>
                <a:r>
                  <a:rPr lang="en-US" sz="1500" b="0" dirty="0">
                    <a:solidFill>
                      <a:srgbClr val="000000"/>
                    </a:solidFill>
                  </a:rPr>
                  <a:t> year, </a:t>
                </a:r>
                <a:r>
                  <a:rPr lang="en-US" sz="1500" dirty="0">
                    <a:solidFill>
                      <a:srgbClr val="000000"/>
                    </a:solidFill>
                  </a:rPr>
                  <a:t>at</a:t>
                </a:r>
                <a:r>
                  <a:rPr lang="en-US" sz="1500" b="0" dirty="0">
                    <a:solidFill>
                      <a:srgbClr val="000000"/>
                    </a:solidFill>
                  </a:rPr>
                  <a:t> the </a:t>
                </a:r>
                <a:r>
                  <a:rPr lang="en-US" sz="1500" b="0" dirty="0" err="1">
                    <a:solidFill>
                      <a:srgbClr val="000000"/>
                    </a:solidFill>
                  </a:rPr>
                  <a:t>jth</a:t>
                </a:r>
                <a:r>
                  <a:rPr lang="en-US" sz="1500" b="0" dirty="0">
                    <a:solidFill>
                      <a:srgbClr val="000000"/>
                    </a:solidFill>
                  </a:rPr>
                  <a:t> </a:t>
                </a:r>
                <a:r>
                  <a:rPr lang="en-US" sz="1500" dirty="0">
                    <a:solidFill>
                      <a:srgbClr val="000000"/>
                    </a:solidFill>
                  </a:rPr>
                  <a:t>educational</a:t>
                </a:r>
                <a:r>
                  <a:rPr lang="en-US" sz="1500" b="0" dirty="0">
                    <a:solidFill>
                      <a:srgbClr val="000000"/>
                    </a:solidFill>
                  </a:rPr>
                  <a:t> level, at the kth income level.</a:t>
                </a:r>
              </a:p>
              <a:p>
                <a14:m>
                  <m:oMath xmlns:m="http://schemas.openxmlformats.org/officeDocument/2006/math">
                    <m:r>
                      <a:rPr lang="en-US" sz="1500" b="0" i="1">
                        <a:solidFill>
                          <a:srgbClr val="000000"/>
                        </a:solidFill>
                        <a:latin typeface="Cambria Math" panose="02040503050406030204" pitchFamily="18" charset="0"/>
                      </a:rPr>
                      <m:t>𝑃𝑜𝑝𝐼𝑛</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𝑐</m:t>
                        </m:r>
                      </m:e>
                      <m:sub>
                        <m:r>
                          <a:rPr lang="en-US" sz="1500" b="0" i="1">
                            <a:solidFill>
                              <a:srgbClr val="000000"/>
                            </a:solidFill>
                            <a:latin typeface="Cambria Math" panose="02040503050406030204" pitchFamily="18" charset="0"/>
                          </a:rPr>
                          <m:t>𝑖</m:t>
                        </m:r>
                        <m:r>
                          <a:rPr lang="en-US" sz="1500" b="0" i="1">
                            <a:solidFill>
                              <a:srgbClr val="000000"/>
                            </a:solidFill>
                            <a:latin typeface="Cambria Math" panose="02040503050406030204" pitchFamily="18" charset="0"/>
                          </a:rPr>
                          <m:t>,</m:t>
                        </m:r>
                        <m:r>
                          <a:rPr lang="en-US" sz="1500" b="0" i="1">
                            <a:solidFill>
                              <a:srgbClr val="000000"/>
                            </a:solidFill>
                            <a:latin typeface="Cambria Math" panose="02040503050406030204" pitchFamily="18" charset="0"/>
                          </a:rPr>
                          <m:t>𝑗</m:t>
                        </m:r>
                      </m:sub>
                    </m:sSub>
                    <m:r>
                      <a:rPr lang="en-US" sz="1500" b="0" i="1">
                        <a:solidFill>
                          <a:srgbClr val="000000"/>
                        </a:solidFill>
                        <a:latin typeface="Cambria Math" panose="02040503050406030204" pitchFamily="18" charset="0"/>
                      </a:rPr>
                      <m:t> </m:t>
                    </m:r>
                  </m:oMath>
                </a14:m>
                <a:r>
                  <a:rPr lang="en-US" sz="1500" b="0" dirty="0">
                    <a:solidFill>
                      <a:srgbClr val="000000"/>
                    </a:solidFill>
                  </a:rPr>
                  <a:t> is the population of people at the </a:t>
                </a:r>
                <a:r>
                  <a:rPr lang="en-US" sz="1500" b="0" dirty="0" err="1">
                    <a:solidFill>
                      <a:srgbClr val="000000"/>
                    </a:solidFill>
                  </a:rPr>
                  <a:t>jth</a:t>
                </a:r>
                <a:r>
                  <a:rPr lang="en-US" sz="1500" b="0" dirty="0">
                    <a:solidFill>
                      <a:srgbClr val="000000"/>
                    </a:solidFill>
                  </a:rPr>
                  <a:t> income level in the </a:t>
                </a:r>
                <a:r>
                  <a:rPr lang="en-US" sz="1500" b="0" dirty="0" err="1">
                    <a:solidFill>
                      <a:srgbClr val="000000"/>
                    </a:solidFill>
                  </a:rPr>
                  <a:t>ith</a:t>
                </a:r>
                <a:r>
                  <a:rPr lang="en-US" sz="1500" b="0" dirty="0">
                    <a:solidFill>
                      <a:srgbClr val="000000"/>
                    </a:solidFill>
                  </a:rPr>
                  <a:t> year</a:t>
                </a:r>
                <a:r>
                  <a:rPr lang="en-US" sz="1500" dirty="0">
                    <a:solidFill>
                      <a:srgbClr val="000000"/>
                    </a:solidFill>
                  </a:rPr>
                  <a:t>.</a:t>
                </a:r>
              </a:p>
              <a:p>
                <a14:m>
                  <m:oMath xmlns:m="http://schemas.openxmlformats.org/officeDocument/2006/math">
                    <m:r>
                      <a:rPr lang="en-US" sz="1500" i="1">
                        <a:solidFill>
                          <a:srgbClr val="000000"/>
                        </a:solidFill>
                        <a:latin typeface="Cambria Math" panose="02040503050406030204" pitchFamily="18" charset="0"/>
                      </a:rPr>
                      <m:t>𝐸</m:t>
                    </m:r>
                    <m:r>
                      <a:rPr lang="en-US" sz="1500" b="0" i="1">
                        <a:solidFill>
                          <a:srgbClr val="000000"/>
                        </a:solidFill>
                        <a:latin typeface="Cambria Math" panose="02040503050406030204" pitchFamily="18" charset="0"/>
                      </a:rPr>
                      <m:t>𝑑𝑃𝑜</m:t>
                    </m:r>
                    <m:sSub>
                      <m:sSubPr>
                        <m:ctrlPr>
                          <a:rPr lang="en-US" sz="1500" b="0" i="1">
                            <a:solidFill>
                              <a:srgbClr val="000000"/>
                            </a:solidFill>
                            <a:latin typeface="Cambria Math" panose="02040503050406030204" pitchFamily="18" charset="0"/>
                          </a:rPr>
                        </m:ctrlPr>
                      </m:sSubPr>
                      <m:e>
                        <m:r>
                          <a:rPr lang="en-US" sz="1500" b="0" i="1">
                            <a:solidFill>
                              <a:srgbClr val="000000"/>
                            </a:solidFill>
                            <a:latin typeface="Cambria Math" panose="02040503050406030204" pitchFamily="18" charset="0"/>
                          </a:rPr>
                          <m:t>𝑝</m:t>
                        </m:r>
                      </m:e>
                      <m:sub>
                        <m:r>
                          <a:rPr lang="en-US" sz="1500" b="0" i="1">
                            <a:solidFill>
                              <a:srgbClr val="000000"/>
                            </a:solidFill>
                            <a:latin typeface="Cambria Math" panose="02040503050406030204" pitchFamily="18" charset="0"/>
                          </a:rPr>
                          <m:t>𝑖</m:t>
                        </m:r>
                        <m:r>
                          <a:rPr lang="en-US" sz="1500" b="0" i="1">
                            <a:solidFill>
                              <a:srgbClr val="000000"/>
                            </a:solidFill>
                            <a:latin typeface="Cambria Math" panose="02040503050406030204" pitchFamily="18" charset="0"/>
                          </a:rPr>
                          <m:t>,</m:t>
                        </m:r>
                        <m:r>
                          <a:rPr lang="en-US" sz="1500" b="0" i="1">
                            <a:solidFill>
                              <a:srgbClr val="000000"/>
                            </a:solidFill>
                            <a:latin typeface="Cambria Math" panose="02040503050406030204" pitchFamily="18" charset="0"/>
                          </a:rPr>
                          <m:t>𝑘</m:t>
                        </m:r>
                      </m:sub>
                    </m:sSub>
                  </m:oMath>
                </a14:m>
                <a:r>
                  <a:rPr lang="en-US" sz="1500" b="0" dirty="0">
                    <a:solidFill>
                      <a:srgbClr val="000000"/>
                    </a:solidFill>
                  </a:rPr>
                  <a:t> is the population of people at the kth </a:t>
                </a:r>
                <a:r>
                  <a:rPr lang="en-US" sz="1500" dirty="0">
                    <a:solidFill>
                      <a:srgbClr val="000000"/>
                    </a:solidFill>
                  </a:rPr>
                  <a:t>educational level in the </a:t>
                </a:r>
                <a:r>
                  <a:rPr lang="en-US" sz="1500" dirty="0" err="1">
                    <a:solidFill>
                      <a:srgbClr val="000000"/>
                    </a:solidFill>
                  </a:rPr>
                  <a:t>ith</a:t>
                </a:r>
                <a:r>
                  <a:rPr lang="en-US" sz="1500" dirty="0">
                    <a:solidFill>
                      <a:srgbClr val="000000"/>
                    </a:solidFill>
                  </a:rPr>
                  <a:t> year.</a:t>
                </a:r>
                <a:endParaRPr lang="en-US" sz="1500" b="0" dirty="0">
                  <a:solidFill>
                    <a:srgbClr val="000000"/>
                  </a:solidFill>
                </a:endParaRPr>
              </a:p>
              <a:p>
                <a:pPr marL="0" indent="0">
                  <a:buNone/>
                </a:pPr>
                <a:endParaRPr lang="en-US" sz="1500" b="0" dirty="0">
                  <a:solidFill>
                    <a:srgbClr val="000000"/>
                  </a:solidFill>
                </a:endParaRPr>
              </a:p>
              <a:p>
                <a:endParaRPr lang="en-US" sz="1500" dirty="0">
                  <a:solidFill>
                    <a:srgbClr val="000000"/>
                  </a:solidFill>
                </a:endParaRPr>
              </a:p>
            </p:txBody>
          </p:sp>
        </mc:Choice>
        <mc:Fallback xmlns="">
          <p:sp>
            <p:nvSpPr>
              <p:cNvPr id="3" name="Content Placeholder 2">
                <a:extLst>
                  <a:ext uri="{FF2B5EF4-FFF2-40B4-BE49-F238E27FC236}">
                    <a16:creationId xmlns:a16="http://schemas.microsoft.com/office/drawing/2014/main" id="{7898DBFD-466D-49E9-843F-A88454978BDC}"/>
                  </a:ext>
                </a:extLst>
              </p:cNvPr>
              <p:cNvSpPr>
                <a:spLocks noGrp="1" noRot="1" noChangeAspect="1" noMove="1" noResize="1" noEditPoints="1" noAdjustHandles="1" noChangeArrowheads="1" noChangeShapeType="1" noTextEdit="1"/>
              </p:cNvSpPr>
              <p:nvPr>
                <p:ph idx="1"/>
              </p:nvPr>
            </p:nvSpPr>
            <p:spPr>
              <a:xfrm>
                <a:off x="6090574" y="801866"/>
                <a:ext cx="5306084" cy="5230634"/>
              </a:xfrm>
              <a:blipFill>
                <a:blip r:embed="rId6"/>
                <a:stretch>
                  <a:fillRect l="-344" t="-3846" r="-918"/>
                </a:stretch>
              </a:blipFill>
            </p:spPr>
            <p:txBody>
              <a:bodyPr/>
              <a:lstStyle/>
              <a:p>
                <a:r>
                  <a:rPr lang="en-US">
                    <a:noFill/>
                  </a:rPr>
                  <a:t> </a:t>
                </a:r>
              </a:p>
            </p:txBody>
          </p:sp>
        </mc:Fallback>
      </mc:AlternateContent>
    </p:spTree>
    <p:extLst>
      <p:ext uri="{BB962C8B-B14F-4D97-AF65-F5344CB8AC3E}">
        <p14:creationId xmlns:p14="http://schemas.microsoft.com/office/powerpoint/2010/main" val="145928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3575-98F4-4D28-9DFB-9E20E2FACCE4}"/>
              </a:ext>
            </a:extLst>
          </p:cNvPr>
          <p:cNvSpPr>
            <a:spLocks noGrp="1"/>
          </p:cNvSpPr>
          <p:nvPr>
            <p:ph type="title"/>
          </p:nvPr>
        </p:nvSpPr>
        <p:spPr>
          <a:xfrm>
            <a:off x="939552" y="844012"/>
            <a:ext cx="3378693" cy="829554"/>
          </a:xfrm>
        </p:spPr>
        <p:txBody>
          <a:bodyPr>
            <a:normAutofit/>
          </a:bodyPr>
          <a:lstStyle/>
          <a:p>
            <a:pPr algn="ctr"/>
            <a:r>
              <a:rPr lang="en-US" sz="1800" dirty="0">
                <a:latin typeface="+mn-lt"/>
              </a:rPr>
              <a:t>MLDS Educational Model Posterior Results</a:t>
            </a:r>
          </a:p>
        </p:txBody>
      </p:sp>
      <p:sp>
        <p:nvSpPr>
          <p:cNvPr id="6" name="Rectangle 1">
            <a:extLst>
              <a:ext uri="{FF2B5EF4-FFF2-40B4-BE49-F238E27FC236}">
                <a16:creationId xmlns:a16="http://schemas.microsoft.com/office/drawing/2014/main" id="{47A94C22-663A-4A82-A3A5-297DC359396D}"/>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23" name="TextBox 22">
            <a:extLst>
              <a:ext uri="{FF2B5EF4-FFF2-40B4-BE49-F238E27FC236}">
                <a16:creationId xmlns:a16="http://schemas.microsoft.com/office/drawing/2014/main" id="{E4ACE2F0-8928-4879-90FC-7D07BC8C5BAB}"/>
              </a:ext>
            </a:extLst>
          </p:cNvPr>
          <p:cNvSpPr txBox="1"/>
          <p:nvPr/>
        </p:nvSpPr>
        <p:spPr>
          <a:xfrm>
            <a:off x="5540859" y="1091245"/>
            <a:ext cx="5972084" cy="369332"/>
          </a:xfrm>
          <a:prstGeom prst="rect">
            <a:avLst/>
          </a:prstGeom>
          <a:noFill/>
        </p:spPr>
        <p:txBody>
          <a:bodyPr wrap="none" rtlCol="0">
            <a:spAutoFit/>
          </a:bodyPr>
          <a:lstStyle/>
          <a:p>
            <a:pPr algn="ctr"/>
            <a:r>
              <a:rPr lang="en-US" dirty="0"/>
              <a:t>Posterior Interval Estimates For MLDS Educational Parameters</a:t>
            </a:r>
          </a:p>
        </p:txBody>
      </p:sp>
      <p:graphicFrame>
        <p:nvGraphicFramePr>
          <p:cNvPr id="25" name="Table 24">
            <a:extLst>
              <a:ext uri="{FF2B5EF4-FFF2-40B4-BE49-F238E27FC236}">
                <a16:creationId xmlns:a16="http://schemas.microsoft.com/office/drawing/2014/main" id="{F67B7065-7ED0-480C-B2CA-396C1C2E540F}"/>
              </a:ext>
            </a:extLst>
          </p:cNvPr>
          <p:cNvGraphicFramePr>
            <a:graphicFrameLocks noGrp="1"/>
          </p:cNvGraphicFramePr>
          <p:nvPr>
            <p:extLst>
              <p:ext uri="{D42A27DB-BD31-4B8C-83A1-F6EECF244321}">
                <p14:modId xmlns:p14="http://schemas.microsoft.com/office/powerpoint/2010/main" val="1055877226"/>
              </p:ext>
            </p:extLst>
          </p:nvPr>
        </p:nvGraphicFramePr>
        <p:xfrm>
          <a:off x="1409698" y="1883715"/>
          <a:ext cx="2438400" cy="1805940"/>
        </p:xfrm>
        <a:graphic>
          <a:graphicData uri="http://schemas.openxmlformats.org/drawingml/2006/table">
            <a:tbl>
              <a:tblPr>
                <a:tableStyleId>{5C22544A-7EE6-4342-B048-85BDC9FD1C3A}</a:tableStyleId>
              </a:tblPr>
              <a:tblGrid>
                <a:gridCol w="541867">
                  <a:extLst>
                    <a:ext uri="{9D8B030D-6E8A-4147-A177-3AD203B41FA5}">
                      <a16:colId xmlns:a16="http://schemas.microsoft.com/office/drawing/2014/main" val="1920684132"/>
                    </a:ext>
                  </a:extLst>
                </a:gridCol>
                <a:gridCol w="541867">
                  <a:extLst>
                    <a:ext uri="{9D8B030D-6E8A-4147-A177-3AD203B41FA5}">
                      <a16:colId xmlns:a16="http://schemas.microsoft.com/office/drawing/2014/main" val="2628600001"/>
                    </a:ext>
                  </a:extLst>
                </a:gridCol>
                <a:gridCol w="677333">
                  <a:extLst>
                    <a:ext uri="{9D8B030D-6E8A-4147-A177-3AD203B41FA5}">
                      <a16:colId xmlns:a16="http://schemas.microsoft.com/office/drawing/2014/main" val="1902432451"/>
                    </a:ext>
                  </a:extLst>
                </a:gridCol>
                <a:gridCol w="677333">
                  <a:extLst>
                    <a:ext uri="{9D8B030D-6E8A-4147-A177-3AD203B41FA5}">
                      <a16:colId xmlns:a16="http://schemas.microsoft.com/office/drawing/2014/main" val="3882208172"/>
                    </a:ext>
                  </a:extLst>
                </a:gridCol>
              </a:tblGrid>
              <a:tr h="182880">
                <a:tc gridSpan="2">
                  <a:txBody>
                    <a:bodyPr/>
                    <a:lstStyle/>
                    <a:p>
                      <a:pPr algn="l" fontAlgn="b"/>
                      <a:r>
                        <a:rPr lang="en-US" sz="1100" u="none" strike="noStrike">
                          <a:effectLst/>
                        </a:rPr>
                        <a:t>SDII Education Model</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MAD_SD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9120084"/>
                  </a:ext>
                </a:extLst>
              </a:tr>
              <a:tr h="182880">
                <a:tc>
                  <a:txBody>
                    <a:bodyPr/>
                    <a:lstStyle/>
                    <a:p>
                      <a:pPr algn="l" fontAlgn="b"/>
                      <a:r>
                        <a:rPr lang="en-US" sz="1100" u="none" strike="noStrike">
                          <a:effectLst/>
                        </a:rPr>
                        <a:t>Intercept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5184146"/>
                  </a:ext>
                </a:extLst>
              </a:tr>
              <a:tr h="182880">
                <a:tc>
                  <a:txBody>
                    <a:bodyPr/>
                    <a:lstStyle/>
                    <a:p>
                      <a:pPr algn="l" fontAlgn="b"/>
                      <a:r>
                        <a:rPr lang="en-US" sz="1100" u="none" strike="noStrike">
                          <a:effectLst/>
                        </a:rPr>
                        <a:t>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8253377"/>
                  </a:ext>
                </a:extLst>
              </a:tr>
              <a:tr h="182880">
                <a:tc gridSpan="2">
                  <a:txBody>
                    <a:bodyPr/>
                    <a:lstStyle/>
                    <a:p>
                      <a:pPr algn="l" fontAlgn="b"/>
                      <a:r>
                        <a:rPr lang="en-US" sz="1100" u="none" strike="noStrike">
                          <a:effectLst/>
                        </a:rPr>
                        <a:t>Education Level 1</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0396491"/>
                  </a:ext>
                </a:extLst>
              </a:tr>
              <a:tr h="182880">
                <a:tc gridSpan="2">
                  <a:txBody>
                    <a:bodyPr/>
                    <a:lstStyle/>
                    <a:p>
                      <a:pPr algn="l" fontAlgn="b"/>
                      <a:r>
                        <a:rPr lang="en-US" sz="1100" u="none" strike="noStrike">
                          <a:effectLst/>
                        </a:rPr>
                        <a:t>Education Level 2</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98916868"/>
                  </a:ext>
                </a:extLst>
              </a:tr>
              <a:tr h="182880">
                <a:tc gridSpan="2">
                  <a:txBody>
                    <a:bodyPr/>
                    <a:lstStyle/>
                    <a:p>
                      <a:pPr algn="l" fontAlgn="b"/>
                      <a:r>
                        <a:rPr lang="en-US" sz="1100" u="none" strike="noStrike">
                          <a:effectLst/>
                        </a:rPr>
                        <a:t>Education Level 3</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34261332"/>
                  </a:ext>
                </a:extLst>
              </a:tr>
              <a:tr h="182880">
                <a:tc gridSpan="2">
                  <a:txBody>
                    <a:bodyPr/>
                    <a:lstStyle/>
                    <a:p>
                      <a:pPr algn="l" fontAlgn="b"/>
                      <a:r>
                        <a:rPr lang="en-US" sz="1100" u="none" strike="noStrike">
                          <a:effectLst/>
                        </a:rPr>
                        <a:t>Education Level 4</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5317540"/>
                  </a:ext>
                </a:extLst>
              </a:tr>
              <a:tr h="182880">
                <a:tc gridSpan="2">
                  <a:txBody>
                    <a:bodyPr/>
                    <a:lstStyle/>
                    <a:p>
                      <a:pPr algn="l" fontAlgn="b"/>
                      <a:r>
                        <a:rPr lang="en-US" sz="1100" u="none" strike="noStrike">
                          <a:effectLst/>
                        </a:rPr>
                        <a:t>Education Level 4</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246758"/>
                  </a:ext>
                </a:extLst>
              </a:tr>
              <a:tr h="182880">
                <a:tc>
                  <a:txBody>
                    <a:bodyPr/>
                    <a:lstStyle/>
                    <a:p>
                      <a:pPr algn="l" fontAlgn="b"/>
                      <a:r>
                        <a:rPr lang="en-US" sz="1100" u="none" strike="noStrike">
                          <a:effectLst/>
                        </a:rPr>
                        <a:t>sigma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4343516"/>
                  </a:ext>
                </a:extLst>
              </a:tr>
            </a:tbl>
          </a:graphicData>
        </a:graphic>
      </p:graphicFrame>
      <p:pic>
        <p:nvPicPr>
          <p:cNvPr id="27" name="Picture 26" descr="Chart, box and whisker chart&#10;&#10;Description automatically generated">
            <a:extLst>
              <a:ext uri="{FF2B5EF4-FFF2-40B4-BE49-F238E27FC236}">
                <a16:creationId xmlns:a16="http://schemas.microsoft.com/office/drawing/2014/main" id="{811D89F2-C941-40BF-AB53-C9E5BF46E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1786" y="1673566"/>
            <a:ext cx="8330214" cy="5194360"/>
          </a:xfrm>
          <a:prstGeom prst="rect">
            <a:avLst/>
          </a:prstGeom>
        </p:spPr>
      </p:pic>
    </p:spTree>
    <p:extLst>
      <p:ext uri="{BB962C8B-B14F-4D97-AF65-F5344CB8AC3E}">
        <p14:creationId xmlns:p14="http://schemas.microsoft.com/office/powerpoint/2010/main" val="293106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3308-359E-4A8B-8D5C-E1CAF31441CD}"/>
              </a:ext>
            </a:extLst>
          </p:cNvPr>
          <p:cNvSpPr>
            <a:spLocks noGrp="1"/>
          </p:cNvSpPr>
          <p:nvPr>
            <p:ph type="title"/>
          </p:nvPr>
        </p:nvSpPr>
        <p:spPr>
          <a:xfrm>
            <a:off x="660648" y="1003176"/>
            <a:ext cx="4541668" cy="891698"/>
          </a:xfrm>
        </p:spPr>
        <p:txBody>
          <a:bodyPr>
            <a:normAutofit/>
          </a:bodyPr>
          <a:lstStyle/>
          <a:p>
            <a:pPr algn="ctr"/>
            <a:r>
              <a:rPr lang="en-US" sz="1800" dirty="0">
                <a:latin typeface="+mn-lt"/>
              </a:rPr>
              <a:t>MLDS-Income Model Posterior Results</a:t>
            </a:r>
            <a:endParaRPr lang="en-US" sz="1800" dirty="0"/>
          </a:p>
        </p:txBody>
      </p:sp>
      <p:graphicFrame>
        <p:nvGraphicFramePr>
          <p:cNvPr id="4" name="Content Placeholder 3">
            <a:extLst>
              <a:ext uri="{FF2B5EF4-FFF2-40B4-BE49-F238E27FC236}">
                <a16:creationId xmlns:a16="http://schemas.microsoft.com/office/drawing/2014/main" id="{7112EDD6-DF56-4C3A-8C57-4C54D65606A5}"/>
              </a:ext>
            </a:extLst>
          </p:cNvPr>
          <p:cNvGraphicFramePr>
            <a:graphicFrameLocks noGrp="1"/>
          </p:cNvGraphicFramePr>
          <p:nvPr>
            <p:ph idx="1"/>
            <p:extLst>
              <p:ext uri="{D42A27DB-BD31-4B8C-83A1-F6EECF244321}">
                <p14:modId xmlns:p14="http://schemas.microsoft.com/office/powerpoint/2010/main" val="2607333515"/>
              </p:ext>
            </p:extLst>
          </p:nvPr>
        </p:nvGraphicFramePr>
        <p:xfrm>
          <a:off x="1057273" y="2100103"/>
          <a:ext cx="3807690" cy="3217618"/>
        </p:xfrm>
        <a:graphic>
          <a:graphicData uri="http://schemas.openxmlformats.org/drawingml/2006/table">
            <a:tbl>
              <a:tblPr>
                <a:tableStyleId>{5C22544A-7EE6-4342-B048-85BDC9FD1C3A}</a:tableStyleId>
              </a:tblPr>
              <a:tblGrid>
                <a:gridCol w="846154">
                  <a:extLst>
                    <a:ext uri="{9D8B030D-6E8A-4147-A177-3AD203B41FA5}">
                      <a16:colId xmlns:a16="http://schemas.microsoft.com/office/drawing/2014/main" val="1116987489"/>
                    </a:ext>
                  </a:extLst>
                </a:gridCol>
                <a:gridCol w="846154">
                  <a:extLst>
                    <a:ext uri="{9D8B030D-6E8A-4147-A177-3AD203B41FA5}">
                      <a16:colId xmlns:a16="http://schemas.microsoft.com/office/drawing/2014/main" val="262426516"/>
                    </a:ext>
                  </a:extLst>
                </a:gridCol>
                <a:gridCol w="1057691">
                  <a:extLst>
                    <a:ext uri="{9D8B030D-6E8A-4147-A177-3AD203B41FA5}">
                      <a16:colId xmlns:a16="http://schemas.microsoft.com/office/drawing/2014/main" val="678156777"/>
                    </a:ext>
                  </a:extLst>
                </a:gridCol>
                <a:gridCol w="1057691">
                  <a:extLst>
                    <a:ext uri="{9D8B030D-6E8A-4147-A177-3AD203B41FA5}">
                      <a16:colId xmlns:a16="http://schemas.microsoft.com/office/drawing/2014/main" val="3293590749"/>
                    </a:ext>
                  </a:extLst>
                </a:gridCol>
              </a:tblGrid>
              <a:tr h="468586">
                <a:tc gridSpan="2">
                  <a:txBody>
                    <a:bodyPr/>
                    <a:lstStyle/>
                    <a:p>
                      <a:pPr algn="l" fontAlgn="b"/>
                      <a:r>
                        <a:rPr lang="en-US" sz="1100" u="none" strike="noStrike">
                          <a:effectLst/>
                        </a:rPr>
                        <a:t>MLDS Income Model</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MAD_SD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6698080"/>
                  </a:ext>
                </a:extLst>
              </a:tr>
              <a:tr h="249912">
                <a:tc>
                  <a:txBody>
                    <a:bodyPr/>
                    <a:lstStyle/>
                    <a:p>
                      <a:pPr algn="l" fontAlgn="b"/>
                      <a:r>
                        <a:rPr lang="en-US" sz="1100" u="none" strike="noStrike">
                          <a:effectLst/>
                        </a:rPr>
                        <a:t>Intercept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0235277"/>
                  </a:ext>
                </a:extLst>
              </a:tr>
              <a:tr h="249912">
                <a:tc>
                  <a:txBody>
                    <a:bodyPr/>
                    <a:lstStyle/>
                    <a:p>
                      <a:pPr algn="l" fontAlgn="b"/>
                      <a:r>
                        <a:rPr lang="en-US" sz="1100" u="none" strike="noStrike">
                          <a:effectLst/>
                        </a:rPr>
                        <a:t>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8602678"/>
                  </a:ext>
                </a:extLst>
              </a:tr>
              <a:tr h="249912">
                <a:tc gridSpan="2">
                  <a:txBody>
                    <a:bodyPr/>
                    <a:lstStyle/>
                    <a:p>
                      <a:pPr algn="l" fontAlgn="b"/>
                      <a:r>
                        <a:rPr lang="en-US" sz="1100" u="none" strike="noStrike">
                          <a:effectLst/>
                        </a:rPr>
                        <a:t>Income Level 1</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2780882"/>
                  </a:ext>
                </a:extLst>
              </a:tr>
              <a:tr h="249912">
                <a:tc gridSpan="2">
                  <a:txBody>
                    <a:bodyPr/>
                    <a:lstStyle/>
                    <a:p>
                      <a:pPr algn="l" fontAlgn="b"/>
                      <a:r>
                        <a:rPr lang="en-US" sz="1100" u="none" strike="noStrike">
                          <a:effectLst/>
                        </a:rPr>
                        <a:t>Income Level 2</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0961236"/>
                  </a:ext>
                </a:extLst>
              </a:tr>
              <a:tr h="249912">
                <a:tc gridSpan="2">
                  <a:txBody>
                    <a:bodyPr/>
                    <a:lstStyle/>
                    <a:p>
                      <a:pPr algn="l" fontAlgn="b"/>
                      <a:r>
                        <a:rPr lang="en-US" sz="1100" u="none" strike="noStrike">
                          <a:effectLst/>
                        </a:rPr>
                        <a:t>Income Level 3</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5011408"/>
                  </a:ext>
                </a:extLst>
              </a:tr>
              <a:tr h="249912">
                <a:tc gridSpan="2">
                  <a:txBody>
                    <a:bodyPr/>
                    <a:lstStyle/>
                    <a:p>
                      <a:pPr algn="l" fontAlgn="b"/>
                      <a:r>
                        <a:rPr lang="en-US" sz="1100" u="none" strike="noStrike">
                          <a:effectLst/>
                        </a:rPr>
                        <a:t>Income Level 4</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72668512"/>
                  </a:ext>
                </a:extLst>
              </a:tr>
              <a:tr h="249912">
                <a:tc gridSpan="2">
                  <a:txBody>
                    <a:bodyPr/>
                    <a:lstStyle/>
                    <a:p>
                      <a:pPr algn="l" fontAlgn="b"/>
                      <a:r>
                        <a:rPr lang="en-US" sz="1100" u="none" strike="noStrike">
                          <a:effectLst/>
                        </a:rPr>
                        <a:t>Income Level 5</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7252377"/>
                  </a:ext>
                </a:extLst>
              </a:tr>
              <a:tr h="249912">
                <a:tc gridSpan="2">
                  <a:txBody>
                    <a:bodyPr/>
                    <a:lstStyle/>
                    <a:p>
                      <a:pPr algn="l" fontAlgn="b"/>
                      <a:r>
                        <a:rPr lang="en-US" sz="1100" u="none" strike="noStrike">
                          <a:effectLst/>
                        </a:rPr>
                        <a:t>Income Level 6</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13.1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1623243"/>
                  </a:ext>
                </a:extLst>
              </a:tr>
              <a:tr h="249912">
                <a:tc gridSpan="2">
                  <a:txBody>
                    <a:bodyPr/>
                    <a:lstStyle/>
                    <a:p>
                      <a:pPr algn="l" fontAlgn="b"/>
                      <a:r>
                        <a:rPr lang="en-US" sz="1100" u="none" strike="noStrike">
                          <a:effectLst/>
                        </a:rPr>
                        <a:t>Income Level 7</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7688751"/>
                  </a:ext>
                </a:extLst>
              </a:tr>
              <a:tr h="249912">
                <a:tc gridSpan="2">
                  <a:txBody>
                    <a:bodyPr/>
                    <a:lstStyle/>
                    <a:p>
                      <a:pPr algn="l" fontAlgn="b"/>
                      <a:r>
                        <a:rPr lang="en-US" sz="1100" u="none" strike="noStrike">
                          <a:effectLst/>
                        </a:rPr>
                        <a:t>Income Level 8</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a:txBody>
                    <a:bodyPr/>
                    <a:lstStyle/>
                    <a:p>
                      <a:pPr algn="r" fontAlgn="b"/>
                      <a:r>
                        <a:rPr lang="en-US" sz="1100" u="none" strike="noStrike">
                          <a:effectLst/>
                        </a:rPr>
                        <a:t>-0.7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2335380"/>
                  </a:ext>
                </a:extLst>
              </a:tr>
              <a:tr h="249912">
                <a:tc>
                  <a:txBody>
                    <a:bodyPr/>
                    <a:lstStyle/>
                    <a:p>
                      <a:pPr algn="l" fontAlgn="b"/>
                      <a:r>
                        <a:rPr lang="en-US" sz="1100" u="none" strike="noStrike">
                          <a:effectLst/>
                        </a:rPr>
                        <a:t>sigma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8142312"/>
                  </a:ext>
                </a:extLst>
              </a:tr>
            </a:tbl>
          </a:graphicData>
        </a:graphic>
      </p:graphicFrame>
      <p:sp>
        <p:nvSpPr>
          <p:cNvPr id="5" name="TextBox 4">
            <a:extLst>
              <a:ext uri="{FF2B5EF4-FFF2-40B4-BE49-F238E27FC236}">
                <a16:creationId xmlns:a16="http://schemas.microsoft.com/office/drawing/2014/main" id="{895960A0-C309-4D84-8FAD-B1BFF933226A}"/>
              </a:ext>
            </a:extLst>
          </p:cNvPr>
          <p:cNvSpPr txBox="1"/>
          <p:nvPr/>
        </p:nvSpPr>
        <p:spPr>
          <a:xfrm>
            <a:off x="5202316" y="1264359"/>
            <a:ext cx="6094520" cy="369332"/>
          </a:xfrm>
          <a:prstGeom prst="rect">
            <a:avLst/>
          </a:prstGeom>
          <a:noFill/>
        </p:spPr>
        <p:txBody>
          <a:bodyPr wrap="square">
            <a:spAutoFit/>
          </a:bodyPr>
          <a:lstStyle/>
          <a:p>
            <a:pPr algn="ctr"/>
            <a:r>
              <a:rPr lang="en-US" dirty="0"/>
              <a:t>Posterior Interval Estimates For SDII-Income Parameters</a:t>
            </a:r>
          </a:p>
        </p:txBody>
      </p:sp>
      <p:pic>
        <p:nvPicPr>
          <p:cNvPr id="7" name="Picture 6" descr="Chart, box and whisker chart&#10;&#10;Description automatically generated">
            <a:extLst>
              <a:ext uri="{FF2B5EF4-FFF2-40B4-BE49-F238E27FC236}">
                <a16:creationId xmlns:a16="http://schemas.microsoft.com/office/drawing/2014/main" id="{ED0E88CD-5B09-4089-BDA3-5A9479831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764" y="2100103"/>
            <a:ext cx="5397624" cy="3365724"/>
          </a:xfrm>
          <a:prstGeom prst="rect">
            <a:avLst/>
          </a:prstGeom>
        </p:spPr>
      </p:pic>
    </p:spTree>
    <p:extLst>
      <p:ext uri="{BB962C8B-B14F-4D97-AF65-F5344CB8AC3E}">
        <p14:creationId xmlns:p14="http://schemas.microsoft.com/office/powerpoint/2010/main" val="244841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C64B-E4D0-4A42-A3A3-4CAB84207FE0}"/>
              </a:ext>
            </a:extLst>
          </p:cNvPr>
          <p:cNvSpPr>
            <a:spLocks noGrp="1"/>
          </p:cNvSpPr>
          <p:nvPr>
            <p:ph type="title"/>
          </p:nvPr>
        </p:nvSpPr>
        <p:spPr>
          <a:xfrm>
            <a:off x="838200" y="1000125"/>
            <a:ext cx="4191000" cy="461963"/>
          </a:xfrm>
        </p:spPr>
        <p:txBody>
          <a:bodyPr>
            <a:normAutofit/>
          </a:bodyPr>
          <a:lstStyle/>
          <a:p>
            <a:pPr algn="ctr"/>
            <a:r>
              <a:rPr lang="en-US" sz="1800" dirty="0">
                <a:latin typeface="+mn-lt"/>
              </a:rPr>
              <a:t>SDII-Education Model Posterior Results</a:t>
            </a:r>
          </a:p>
        </p:txBody>
      </p:sp>
      <p:sp>
        <p:nvSpPr>
          <p:cNvPr id="9" name="TextBox 8">
            <a:extLst>
              <a:ext uri="{FF2B5EF4-FFF2-40B4-BE49-F238E27FC236}">
                <a16:creationId xmlns:a16="http://schemas.microsoft.com/office/drawing/2014/main" id="{63664F6A-F297-4078-9FDA-E66F01229EF2}"/>
              </a:ext>
            </a:extLst>
          </p:cNvPr>
          <p:cNvSpPr txBox="1"/>
          <p:nvPr/>
        </p:nvSpPr>
        <p:spPr>
          <a:xfrm>
            <a:off x="5102636" y="861774"/>
            <a:ext cx="6094520" cy="369332"/>
          </a:xfrm>
          <a:prstGeom prst="rect">
            <a:avLst/>
          </a:prstGeom>
          <a:noFill/>
        </p:spPr>
        <p:txBody>
          <a:bodyPr wrap="square">
            <a:spAutoFit/>
          </a:bodyPr>
          <a:lstStyle/>
          <a:p>
            <a:pPr algn="ctr"/>
            <a:r>
              <a:rPr lang="en-US" dirty="0"/>
              <a:t>Posterior Interval Estimates For SDII Educational Parameters</a:t>
            </a:r>
          </a:p>
        </p:txBody>
      </p:sp>
      <p:graphicFrame>
        <p:nvGraphicFramePr>
          <p:cNvPr id="16" name="Content Placeholder 15">
            <a:extLst>
              <a:ext uri="{FF2B5EF4-FFF2-40B4-BE49-F238E27FC236}">
                <a16:creationId xmlns:a16="http://schemas.microsoft.com/office/drawing/2014/main" id="{25667301-5C10-48BE-AB75-BB1F7E5E0479}"/>
              </a:ext>
            </a:extLst>
          </p:cNvPr>
          <p:cNvGraphicFramePr>
            <a:graphicFrameLocks noGrp="1"/>
          </p:cNvGraphicFramePr>
          <p:nvPr>
            <p:ph idx="1"/>
            <p:extLst>
              <p:ext uri="{D42A27DB-BD31-4B8C-83A1-F6EECF244321}">
                <p14:modId xmlns:p14="http://schemas.microsoft.com/office/powerpoint/2010/main" val="3941530004"/>
              </p:ext>
            </p:extLst>
          </p:nvPr>
        </p:nvGraphicFramePr>
        <p:xfrm>
          <a:off x="1482724" y="1906904"/>
          <a:ext cx="2901951" cy="2245995"/>
        </p:xfrm>
        <a:graphic>
          <a:graphicData uri="http://schemas.openxmlformats.org/drawingml/2006/table">
            <a:tbl>
              <a:tblPr>
                <a:tableStyleId>{5C22544A-7EE6-4342-B048-85BDC9FD1C3A}</a:tableStyleId>
              </a:tblPr>
              <a:tblGrid>
                <a:gridCol w="1480587">
                  <a:extLst>
                    <a:ext uri="{9D8B030D-6E8A-4147-A177-3AD203B41FA5}">
                      <a16:colId xmlns:a16="http://schemas.microsoft.com/office/drawing/2014/main" val="2456937249"/>
                    </a:ext>
                  </a:extLst>
                </a:gridCol>
                <a:gridCol w="710682">
                  <a:extLst>
                    <a:ext uri="{9D8B030D-6E8A-4147-A177-3AD203B41FA5}">
                      <a16:colId xmlns:a16="http://schemas.microsoft.com/office/drawing/2014/main" val="3156008708"/>
                    </a:ext>
                  </a:extLst>
                </a:gridCol>
                <a:gridCol w="710682">
                  <a:extLst>
                    <a:ext uri="{9D8B030D-6E8A-4147-A177-3AD203B41FA5}">
                      <a16:colId xmlns:a16="http://schemas.microsoft.com/office/drawing/2014/main" val="3239077646"/>
                    </a:ext>
                  </a:extLst>
                </a:gridCol>
              </a:tblGrid>
              <a:tr h="249555">
                <a:tc>
                  <a:txBody>
                    <a:bodyPr/>
                    <a:lstStyle/>
                    <a:p>
                      <a:pPr algn="l" fontAlgn="b"/>
                      <a:r>
                        <a:rPr lang="en-US" sz="1100" u="none" strike="noStrike">
                          <a:effectLst/>
                        </a:rPr>
                        <a:t>SDII Education Model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MAD_SD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0037448"/>
                  </a:ext>
                </a:extLst>
              </a:tr>
              <a:tr h="249555">
                <a:tc>
                  <a:txBody>
                    <a:bodyPr/>
                    <a:lstStyle/>
                    <a:p>
                      <a:pPr algn="l" fontAlgn="b"/>
                      <a:r>
                        <a:rPr lang="en-US" sz="1100" u="none" strike="noStrike">
                          <a:effectLst/>
                        </a:rPr>
                        <a:t>Intercept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1587996"/>
                  </a:ext>
                </a:extLst>
              </a:tr>
              <a:tr h="249555">
                <a:tc>
                  <a:txBody>
                    <a:bodyPr/>
                    <a:lstStyle/>
                    <a:p>
                      <a:pPr algn="l" fontAlgn="b"/>
                      <a:r>
                        <a:rPr lang="en-US" sz="1100" u="none" strike="noStrike">
                          <a:effectLst/>
                        </a:rPr>
                        <a:t>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4643180"/>
                  </a:ext>
                </a:extLst>
              </a:tr>
              <a:tr h="249555">
                <a:tc>
                  <a:txBody>
                    <a:bodyPr/>
                    <a:lstStyle/>
                    <a:p>
                      <a:pPr algn="l" fontAlgn="b"/>
                      <a:r>
                        <a:rPr lang="en-US" sz="1100" u="none" strike="noStrike">
                          <a:effectLst/>
                        </a:rPr>
                        <a:t>Education Level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199414"/>
                  </a:ext>
                </a:extLst>
              </a:tr>
              <a:tr h="249555">
                <a:tc>
                  <a:txBody>
                    <a:bodyPr/>
                    <a:lstStyle/>
                    <a:p>
                      <a:pPr algn="l" fontAlgn="b"/>
                      <a:r>
                        <a:rPr lang="en-US" sz="1100" u="none" strike="noStrike">
                          <a:effectLst/>
                        </a:rPr>
                        <a:t>Education Level 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9532384"/>
                  </a:ext>
                </a:extLst>
              </a:tr>
              <a:tr h="249555">
                <a:tc>
                  <a:txBody>
                    <a:bodyPr/>
                    <a:lstStyle/>
                    <a:p>
                      <a:pPr algn="l" fontAlgn="b"/>
                      <a:r>
                        <a:rPr lang="en-US" sz="1100" u="none" strike="noStrike">
                          <a:effectLst/>
                        </a:rPr>
                        <a:t>Education Level 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8159603"/>
                  </a:ext>
                </a:extLst>
              </a:tr>
              <a:tr h="249555">
                <a:tc>
                  <a:txBody>
                    <a:bodyPr/>
                    <a:lstStyle/>
                    <a:p>
                      <a:pPr algn="l" fontAlgn="b"/>
                      <a:r>
                        <a:rPr lang="en-US" sz="1100" u="none" strike="noStrike">
                          <a:effectLst/>
                        </a:rPr>
                        <a:t>Education Level 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4651985"/>
                  </a:ext>
                </a:extLst>
              </a:tr>
              <a:tr h="249555">
                <a:tc>
                  <a:txBody>
                    <a:bodyPr/>
                    <a:lstStyle/>
                    <a:p>
                      <a:pPr algn="l" fontAlgn="b"/>
                      <a:r>
                        <a:rPr lang="en-US" sz="1100" u="none" strike="noStrike" dirty="0">
                          <a:effectLst/>
                        </a:rPr>
                        <a:t>Education Level 5</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1943270"/>
                  </a:ext>
                </a:extLst>
              </a:tr>
              <a:tr h="249555">
                <a:tc>
                  <a:txBody>
                    <a:bodyPr/>
                    <a:lstStyle/>
                    <a:p>
                      <a:pPr algn="l" fontAlgn="b"/>
                      <a:r>
                        <a:rPr lang="en-US" sz="1100" u="none" strike="noStrike">
                          <a:effectLst/>
                        </a:rPr>
                        <a:t>sigma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9967543"/>
                  </a:ext>
                </a:extLst>
              </a:tr>
            </a:tbl>
          </a:graphicData>
        </a:graphic>
      </p:graphicFrame>
      <p:pic>
        <p:nvPicPr>
          <p:cNvPr id="18" name="Picture 17" descr="Chart, box and whisker chart&#10;&#10;Description automatically generated">
            <a:extLst>
              <a:ext uri="{FF2B5EF4-FFF2-40B4-BE49-F238E27FC236}">
                <a16:creationId xmlns:a16="http://schemas.microsoft.com/office/drawing/2014/main" id="{8EB0CA7D-C594-4E69-8148-26AEDDC2E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798" y="1783080"/>
            <a:ext cx="6836197" cy="4262756"/>
          </a:xfrm>
          <a:prstGeom prst="rect">
            <a:avLst/>
          </a:prstGeom>
        </p:spPr>
      </p:pic>
    </p:spTree>
    <p:extLst>
      <p:ext uri="{BB962C8B-B14F-4D97-AF65-F5344CB8AC3E}">
        <p14:creationId xmlns:p14="http://schemas.microsoft.com/office/powerpoint/2010/main" val="952483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2359</TotalTime>
  <Words>2442</Words>
  <Application>Microsoft Office PowerPoint</Application>
  <PresentationFormat>Widescreen</PresentationFormat>
  <Paragraphs>220</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Cambria Math</vt:lpstr>
      <vt:lpstr>Office Theme</vt:lpstr>
      <vt:lpstr>Using CHIRPS Rainfall Data &amp;  American Community Survey Data to Model  Climate Gentrification</vt:lpstr>
      <vt:lpstr>Climate Gentrification</vt:lpstr>
      <vt:lpstr>Hypothesis to Test: Is Climate Gentrification Occurring in CO?</vt:lpstr>
      <vt:lpstr>Methodology: American Community Survey Data Collection</vt:lpstr>
      <vt:lpstr>Methodology: CHIRPS Data Collection </vt:lpstr>
      <vt:lpstr>Methodology: Constructing Bayesian Generalized Linear Models-(Rstanarm)</vt:lpstr>
      <vt:lpstr>MLDS Educational Model Posterior Results</vt:lpstr>
      <vt:lpstr>MLDS-Income Model Posterior Results</vt:lpstr>
      <vt:lpstr>SDII-Education Model Posterior Results</vt:lpstr>
      <vt:lpstr>SDII-Income Model Posterior 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CHIRPS Rainfall Data &amp;  American Community Survey Data to Model  Climate Gentrification</dc:title>
  <dc:creator>EvanSDShapiro@outlook.com</dc:creator>
  <cp:lastModifiedBy>EvanSDShapiro@outlook.com</cp:lastModifiedBy>
  <cp:revision>2</cp:revision>
  <dcterms:created xsi:type="dcterms:W3CDTF">2020-12-03T22:14:26Z</dcterms:created>
  <dcterms:modified xsi:type="dcterms:W3CDTF">2020-12-06T05:24:50Z</dcterms:modified>
</cp:coreProperties>
</file>