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10" r:id="rId2"/>
    <p:sldId id="611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26" r:id="rId17"/>
    <p:sldId id="625" r:id="rId18"/>
    <p:sldId id="628" r:id="rId19"/>
    <p:sldId id="630" r:id="rId20"/>
    <p:sldId id="631" r:id="rId21"/>
    <p:sldId id="632" r:id="rId22"/>
    <p:sldId id="633" r:id="rId23"/>
    <p:sldId id="635" r:id="rId24"/>
    <p:sldId id="634" r:id="rId25"/>
    <p:sldId id="629" r:id="rId26"/>
  </p:sldIdLst>
  <p:sldSz cx="9144000" cy="6858000" type="screen4x3"/>
  <p:notesSz cx="6761163" cy="99425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CC00"/>
    <a:srgbClr val="D1D1F0"/>
    <a:srgbClr val="0099CC"/>
    <a:srgbClr val="99FF99"/>
    <a:srgbClr val="FFCC99"/>
    <a:srgbClr val="FF9966"/>
    <a:srgbClr val="66CCFF"/>
    <a:srgbClr val="0099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8" autoAdjust="0"/>
    <p:restoredTop sz="97133" autoAdjust="0"/>
  </p:normalViewPr>
  <p:slideViewPr>
    <p:cSldViewPr>
      <p:cViewPr varScale="1">
        <p:scale>
          <a:sx n="98" d="100"/>
          <a:sy n="98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108"/>
      </p:cViewPr>
      <p:guideLst>
        <p:guide orient="horz" pos="3131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29762" y="9443662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r">
              <a:defRPr sz="1300"/>
            </a:lvl1pPr>
          </a:lstStyle>
          <a:p>
            <a:fld id="{096C2CA3-7C2D-4698-94F8-0B2917DC6BC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5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C7CD4-25E2-466E-9F6D-27AE543ABBEB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0810-AC97-4787-BBF0-5CAC3C21F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5763"/>
            <a:ext cx="5688013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718198"/>
            <a:ext cx="7772400" cy="1470025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841648"/>
          </a:xfrm>
        </p:spPr>
        <p:txBody>
          <a:bodyPr/>
          <a:lstStyle>
            <a:lvl1pPr marL="0" indent="0" algn="ctr">
              <a:buNone/>
              <a:defRPr sz="2400"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4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8D515-01EA-495D-9498-CDC2142BEFB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5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3AAEF-F8F9-492E-BBA8-CE503D2656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8640"/>
            <a:ext cx="87849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052736"/>
            <a:ext cx="878497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209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000" b="0" cap="none"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2714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512" y="1052736"/>
            <a:ext cx="4251994" cy="554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30700" cy="554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8640"/>
            <a:ext cx="87849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901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1C53C-ABD9-40E7-8D0E-CBBF3AD7EE2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6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8640"/>
            <a:ext cx="87849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87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80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A73E-D7DC-4C4A-8A52-87B32D1BAEE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0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92B-7EC7-407E-B631-77E818227BF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1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8640"/>
            <a:ext cx="87849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8497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28" r:id="rId10"/>
    <p:sldLayoutId id="214748372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3462" y="3718198"/>
            <a:ext cx="8098978" cy="1470025"/>
          </a:xfrm>
        </p:spPr>
        <p:txBody>
          <a:bodyPr/>
          <a:lstStyle/>
          <a:p>
            <a:pPr algn="ctr"/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/>
              <a:t>Projeto </a:t>
            </a:r>
            <a:r>
              <a:rPr lang="pt-BR" sz="4000" b="1" dirty="0" smtClean="0"/>
              <a:t>Interativo </a:t>
            </a:r>
            <a:r>
              <a:rPr lang="pt-BR" sz="4000" b="1" dirty="0" smtClean="0"/>
              <a:t>IV</a:t>
            </a:r>
            <a:br>
              <a:rPr lang="pt-BR" sz="4000" b="1" dirty="0" smtClean="0"/>
            </a:br>
            <a:r>
              <a:rPr lang="pt-BR" sz="4000" b="1" dirty="0" smtClean="0"/>
              <a:t>2ª fase</a:t>
            </a: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 smtClean="0"/>
              <a:t>Ivan </a:t>
            </a:r>
            <a:r>
              <a:rPr lang="pt-BR" sz="2400" b="1" dirty="0" smtClean="0"/>
              <a:t>Probst</a:t>
            </a:r>
            <a:br>
              <a:rPr lang="pt-BR" sz="2400" b="1" dirty="0" smtClean="0"/>
            </a:br>
            <a:r>
              <a:rPr lang="pt-BR" sz="2400" b="1" dirty="0" smtClean="0"/>
              <a:t>Eduardo Vasconcelos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2130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dirty="0"/>
              <a:t>DS_EMAIL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 atributo é o qual irá armazenar o </a:t>
            </a:r>
            <a:r>
              <a:rPr lang="pt-BR" dirty="0" err="1"/>
              <a:t>email</a:t>
            </a:r>
            <a:r>
              <a:rPr lang="pt-BR" dirty="0"/>
              <a:t> do usuário, este o qual servirá como canal de comunicação para alerta-lo sobre novidade, atualizações e etc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0"/>
            <a:r>
              <a:rPr lang="pt-BR" sz="2000" dirty="0"/>
              <a:t>DS_SENHA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 campo é o qual irá armazenar a senha de acesso à aplicação, este a qual é um requisito de segurança do sistema, para que o acesso não seja público para todas as contas.</a:t>
            </a:r>
          </a:p>
          <a:p>
            <a:pPr lvl="0"/>
            <a:endParaRPr lang="pt-BR" sz="2000" dirty="0" smtClean="0"/>
          </a:p>
          <a:p>
            <a:pPr lvl="0"/>
            <a:r>
              <a:rPr lang="pt-BR" sz="2000" dirty="0" smtClean="0"/>
              <a:t>DS_TELEFONE</a:t>
            </a:r>
            <a:r>
              <a:rPr lang="pt-BR" sz="2000" dirty="0"/>
              <a:t>:</a:t>
            </a:r>
          </a:p>
          <a:p>
            <a:pPr lvl="1"/>
            <a:r>
              <a:rPr lang="pt-BR" dirty="0"/>
              <a:t>Este atributo é o qual irá armazenar o telefone do usuário, este o qual poderá servir como canal de comunicação para alerta-lo sobre novidade, atualizações e etc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09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dirty="0"/>
              <a:t>DS_CELULAR:</a:t>
            </a:r>
          </a:p>
          <a:p>
            <a:pPr lvl="1"/>
            <a:r>
              <a:rPr lang="pt-BR" dirty="0"/>
              <a:t>Este atributo é o qual irá armazenar o telefone do usuário, este o qual poderá servir como canal de comunicação para alerta-lo sobre novidade, atualizações e </a:t>
            </a:r>
            <a:r>
              <a:rPr lang="pt-BR" dirty="0" err="1"/>
              <a:t>etc</a:t>
            </a:r>
            <a:endParaRPr lang="pt-BR" dirty="0"/>
          </a:p>
          <a:p>
            <a:pPr lvl="0"/>
            <a:endParaRPr lang="pt-BR" sz="2000" dirty="0" smtClean="0"/>
          </a:p>
          <a:p>
            <a:pPr lvl="0"/>
            <a:r>
              <a:rPr lang="pt-BR" sz="2000" dirty="0" smtClean="0"/>
              <a:t>DT_NASCIMENTO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 atributo corresponde a data de nascimento do usuário, este o qual poderá servir como um atributo para realizarmos posteriores comparações quantitativas</a:t>
            </a:r>
            <a:r>
              <a:rPr lang="pt-BR" dirty="0" smtClean="0"/>
              <a:t>.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4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Tabela: </a:t>
            </a:r>
            <a:r>
              <a:rPr lang="pt-BR" b="1" dirty="0" smtClean="0"/>
              <a:t>TB_VEICULO</a:t>
            </a:r>
          </a:p>
          <a:p>
            <a:pPr lvl="1"/>
            <a:r>
              <a:rPr lang="pt-BR" dirty="0" smtClean="0"/>
              <a:t>Tabela com os dados relacionados ao carro do usu</a:t>
            </a:r>
            <a:r>
              <a:rPr lang="pt-BR" dirty="0" smtClean="0"/>
              <a:t>ário</a:t>
            </a:r>
            <a:endParaRPr lang="pt-BR" dirty="0"/>
          </a:p>
          <a:p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Atributos:</a:t>
            </a:r>
            <a:endParaRPr lang="pt-BR" dirty="0"/>
          </a:p>
          <a:p>
            <a:pPr lvl="0"/>
            <a:r>
              <a:rPr lang="pt-BR" sz="2000" dirty="0"/>
              <a:t>ID_VEICULO:</a:t>
            </a:r>
          </a:p>
          <a:p>
            <a:pPr lvl="1"/>
            <a:r>
              <a:rPr lang="pt-BR" dirty="0"/>
              <a:t>Este atributo é a chave primária da tabela, o qual enumera cada registro com um valor inteiro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0"/>
            <a:r>
              <a:rPr lang="pt-BR" sz="2000" dirty="0"/>
              <a:t>DS_MARCA:</a:t>
            </a:r>
          </a:p>
          <a:p>
            <a:pPr lvl="1"/>
            <a:r>
              <a:rPr lang="pt-BR" dirty="0"/>
              <a:t>Este atributo é o qual iremos armazenar a marca do automóvel do usuário, este o qual poderá servir como um atributo para realizarmos posteriores comparações qualitativas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59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dirty="0" smtClean="0"/>
              <a:t>DS_MODELO</a:t>
            </a:r>
            <a:r>
              <a:rPr lang="pt-BR" sz="2000" dirty="0"/>
              <a:t>: </a:t>
            </a:r>
          </a:p>
          <a:p>
            <a:pPr lvl="1"/>
            <a:r>
              <a:rPr lang="pt-BR" dirty="0"/>
              <a:t>Este atributo é o qual iremos armazenar ao modelo do automóvel do usuário, este o qual poderá servir como um atributo para realizarmos posteriores comparações qualitativas.</a:t>
            </a:r>
          </a:p>
          <a:p>
            <a:pPr marL="0" indent="0">
              <a:buNone/>
            </a:pPr>
            <a:endParaRPr lang="pt-BR" sz="2000" dirty="0"/>
          </a:p>
          <a:p>
            <a:pPr lvl="0"/>
            <a:r>
              <a:rPr lang="pt-BR" sz="2000" dirty="0"/>
              <a:t>NR_ANOFABRICACAO:</a:t>
            </a:r>
          </a:p>
          <a:p>
            <a:pPr lvl="1"/>
            <a:r>
              <a:rPr lang="pt-BR" dirty="0"/>
              <a:t>Este atributo é o qual iremos armazenar o ano de fabricação do automóvel do usuário, este o qual poderá servir como um atributo para realizarmos posteriores comparações qualitativas.</a:t>
            </a:r>
          </a:p>
          <a:p>
            <a:pPr marL="0" indent="0">
              <a:buNone/>
            </a:pPr>
            <a:endParaRPr lang="pt-BR" sz="2000" dirty="0"/>
          </a:p>
          <a:p>
            <a:pPr lvl="0"/>
            <a:r>
              <a:rPr lang="pt-BR" sz="2000" dirty="0"/>
              <a:t>QT_TAMANHOTANQUE:</a:t>
            </a:r>
          </a:p>
          <a:p>
            <a:pPr lvl="1"/>
            <a:r>
              <a:rPr lang="pt-BR" dirty="0"/>
              <a:t>Este atributo é o qual iremos armazenar o tamanho do tanque do automóvel do usuário, em litro, o qual poderá servir como um atributo para realizarmos posteriores comparações qualitativas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93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dirty="0" smtClean="0"/>
              <a:t>NR_POTENCIA</a:t>
            </a:r>
            <a:r>
              <a:rPr lang="pt-BR" sz="2000" dirty="0"/>
              <a:t>:</a:t>
            </a:r>
          </a:p>
          <a:p>
            <a:pPr lvl="1"/>
            <a:r>
              <a:rPr lang="pt-BR" dirty="0"/>
              <a:t>Este atributo é o qual iremos armazenar a potencia do automóvel do usuário, este o qual poderá servir como um atributo para realizarmos posteriores comparações qualitativas entre demais usuário com o mesmo </a:t>
            </a:r>
            <a:r>
              <a:rPr lang="pt-BR" dirty="0" smtClean="0"/>
              <a:t>veículo.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 </a:t>
            </a:r>
          </a:p>
          <a:p>
            <a:pPr lvl="0"/>
            <a:r>
              <a:rPr lang="pt-BR" sz="2000" dirty="0"/>
              <a:t>DS_COR:</a:t>
            </a:r>
          </a:p>
          <a:p>
            <a:pPr lvl="1"/>
            <a:r>
              <a:rPr lang="pt-BR" dirty="0"/>
              <a:t>Este atributo é o qual iremos armazenar a cor do automóvel do usuário, este o qual acrescenta a massa de dados do veículo do usuário.</a:t>
            </a:r>
          </a:p>
          <a:p>
            <a:pPr marL="0" indent="0">
              <a:buNone/>
            </a:pPr>
            <a:r>
              <a:rPr lang="pt-BR" sz="2000" dirty="0"/>
              <a:t> </a:t>
            </a:r>
          </a:p>
          <a:p>
            <a:pPr lvl="0"/>
            <a:r>
              <a:rPr lang="pt-BR" sz="2000" dirty="0"/>
              <a:t>FK_USUARIO:</a:t>
            </a:r>
          </a:p>
          <a:p>
            <a:pPr lvl="1"/>
            <a:r>
              <a:rPr lang="pt-BR" dirty="0"/>
              <a:t>Este atributo corresponde a chave estrangeira para a tabela USUARIO, isto devido a ambas apresentarem um relacionamento, logo apresentam referência de dados umas das outras.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1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SQL para criação das tabelas</a:t>
            </a:r>
            <a:r>
              <a:rPr lang="pt-BR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CREATE TABLE TS_USUARIO</a:t>
            </a:r>
          </a:p>
          <a:p>
            <a:pPr marL="0" indent="0">
              <a:buNone/>
            </a:pPr>
            <a:r>
              <a:rPr lang="pt-BR" sz="2000" dirty="0"/>
              <a:t>(</a:t>
            </a:r>
          </a:p>
          <a:p>
            <a:pPr marL="0" indent="0">
              <a:buNone/>
            </a:pPr>
            <a:r>
              <a:rPr lang="pt-BR" sz="2000" dirty="0"/>
              <a:t>	ID_USUARIO INT NOT NULL IDENTITY( 1, 1 ) PRIMARY KEY </a:t>
            </a:r>
          </a:p>
          <a:p>
            <a:pPr marL="0" indent="0">
              <a:buNone/>
            </a:pPr>
            <a:r>
              <a:rPr lang="pt-BR" sz="2000" dirty="0"/>
              <a:t>	,DS_NOME VARCHAR( 20 ) NOT NULL</a:t>
            </a:r>
          </a:p>
          <a:p>
            <a:pPr marL="0" indent="0">
              <a:buNone/>
            </a:pPr>
            <a:r>
              <a:rPr lang="pt-BR" sz="2000" dirty="0"/>
              <a:t>	,DS_SOBRENOME VARCHAR( 30 ) NOT NULL</a:t>
            </a:r>
          </a:p>
          <a:p>
            <a:pPr marL="0" indent="0">
              <a:buNone/>
            </a:pPr>
            <a:r>
              <a:rPr lang="pt-BR" sz="2000" dirty="0"/>
              <a:t>	,DS_EMAIL VARCHAR( 50 ) NOT NULL</a:t>
            </a:r>
          </a:p>
          <a:p>
            <a:pPr marL="0" indent="0">
              <a:buNone/>
            </a:pPr>
            <a:r>
              <a:rPr lang="pt-BR" sz="2000" dirty="0"/>
              <a:t>	,DS_SENHA VARCHAR( 20 ) NOT NULL</a:t>
            </a:r>
          </a:p>
          <a:p>
            <a:pPr marL="0" indent="0">
              <a:buNone/>
            </a:pPr>
            <a:r>
              <a:rPr lang="pt-BR" sz="2000" dirty="0"/>
              <a:t>	,DS_TELEFONE CHAR( 20 ) </a:t>
            </a:r>
          </a:p>
          <a:p>
            <a:pPr marL="0" indent="0">
              <a:buNone/>
            </a:pPr>
            <a:r>
              <a:rPr lang="pt-BR" sz="2000" dirty="0"/>
              <a:t>	,DS_CELULAR CHAR( 20 ) </a:t>
            </a:r>
          </a:p>
          <a:p>
            <a:pPr marL="0" indent="0">
              <a:buNone/>
            </a:pPr>
            <a:r>
              <a:rPr lang="pt-BR" sz="2000" dirty="0"/>
              <a:t>	,DT_NASCIMENTO DATETIME</a:t>
            </a:r>
          </a:p>
          <a:p>
            <a:pPr marL="0" indent="0">
              <a:buNone/>
            </a:pPr>
            <a:r>
              <a:rPr lang="pt-B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301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SQL para criação das tabelas: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CREATE TABLE TB_VEICULO</a:t>
            </a:r>
          </a:p>
          <a:p>
            <a:pPr marL="0" indent="0">
              <a:buNone/>
            </a:pPr>
            <a:r>
              <a:rPr lang="pt-BR" sz="2000" dirty="0"/>
              <a:t>(</a:t>
            </a:r>
          </a:p>
          <a:p>
            <a:pPr marL="0" indent="0">
              <a:buNone/>
            </a:pPr>
            <a:r>
              <a:rPr lang="pt-BR" sz="2000" dirty="0"/>
              <a:t>	ID_VEICULO INT NOT NULL IDENTITY( 1, 1 ) PRIMARY KEY</a:t>
            </a:r>
          </a:p>
          <a:p>
            <a:pPr marL="0" indent="0">
              <a:buNone/>
            </a:pPr>
            <a:r>
              <a:rPr lang="pt-BR" sz="2000" dirty="0"/>
              <a:t>	,DS_MARCA CHAR( 20 ) NOT NULL</a:t>
            </a:r>
          </a:p>
          <a:p>
            <a:pPr marL="0" indent="0">
              <a:buNone/>
            </a:pPr>
            <a:r>
              <a:rPr lang="pt-BR" sz="2000" dirty="0"/>
              <a:t>	,DS_MODELO CHAR( 20 ) NOT NULL</a:t>
            </a:r>
          </a:p>
          <a:p>
            <a:pPr marL="0" indent="0">
              <a:buNone/>
            </a:pPr>
            <a:r>
              <a:rPr lang="pt-BR" sz="2000" dirty="0"/>
              <a:t>	,NR_ANOFABRICACAO NUMERIC( 4 ) NOT NULL</a:t>
            </a:r>
          </a:p>
          <a:p>
            <a:pPr marL="0" indent="0">
              <a:buNone/>
            </a:pPr>
            <a:r>
              <a:rPr lang="pt-BR" sz="2000" dirty="0"/>
              <a:t>	,QT_TAMANHOTANQUE NUMERIC( 3 ) NOT NULL</a:t>
            </a:r>
          </a:p>
          <a:p>
            <a:pPr marL="0" indent="0">
              <a:buNone/>
            </a:pPr>
            <a:r>
              <a:rPr lang="pt-BR" sz="2000" dirty="0"/>
              <a:t>	,NR_POTENCIA NUMERIC( 2,1 ) NOT NULL</a:t>
            </a:r>
          </a:p>
          <a:p>
            <a:pPr marL="0" indent="0">
              <a:buNone/>
            </a:pPr>
            <a:r>
              <a:rPr lang="pt-BR" sz="2000" dirty="0"/>
              <a:t>	,DS_COR VARCHAR( 15 )</a:t>
            </a:r>
          </a:p>
          <a:p>
            <a:pPr marL="0" indent="0">
              <a:buNone/>
            </a:pPr>
            <a:r>
              <a:rPr lang="pt-BR" sz="2000" dirty="0"/>
              <a:t>	,FK_USUARIO INT NOT NULL</a:t>
            </a:r>
          </a:p>
          <a:p>
            <a:pPr marL="0" indent="0">
              <a:buNone/>
            </a:pPr>
            <a:r>
              <a:rPr lang="pt-BR" sz="2000" dirty="0"/>
              <a:t>	,CONSTRAINT TB_VEICULO_FK_USUARIO FOREIGN KEY (FK_USUARIO) REFERENCES TS_USUARIO(ID_USUARIO)</a:t>
            </a:r>
          </a:p>
          <a:p>
            <a:pPr marL="0" indent="0">
              <a:buNone/>
            </a:pP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7713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SQL para criação das tabelas: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CREATE TABLE TB_TIPOCOMBUSTIVEL</a:t>
            </a:r>
          </a:p>
          <a:p>
            <a:pPr marL="0" indent="0">
              <a:buNone/>
            </a:pPr>
            <a:r>
              <a:rPr lang="pt-BR" sz="2000" dirty="0"/>
              <a:t>(</a:t>
            </a:r>
          </a:p>
          <a:p>
            <a:pPr marL="0" indent="0">
              <a:buNone/>
            </a:pPr>
            <a:r>
              <a:rPr lang="pt-BR" sz="2000" dirty="0"/>
              <a:t>	ID_TIPOCOMBUSTIVEL INT NOT NULL IDENTITY( 1, 1 ) PRIMARY KEY</a:t>
            </a:r>
          </a:p>
          <a:p>
            <a:pPr marL="0" indent="0">
              <a:buNone/>
            </a:pPr>
            <a:r>
              <a:rPr lang="pt-BR" sz="2000" dirty="0"/>
              <a:t>	,DS_TIPOCOMBUSTIVEL CHAR( 20 ) NOT NULL</a:t>
            </a:r>
          </a:p>
          <a:p>
            <a:pPr marL="0" indent="0">
              <a:buNone/>
            </a:pPr>
            <a:r>
              <a:rPr lang="pt-BR" sz="2000" dirty="0"/>
              <a:t>)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INSERT </a:t>
            </a:r>
            <a:r>
              <a:rPr lang="pt-BR" sz="2000" dirty="0"/>
              <a:t>INTO TB_TIPOCOMBUSTIVEL ( DS_TIPOCOMBUSTIVEL ) VALUES ( 'GASOLINA' ) </a:t>
            </a:r>
          </a:p>
          <a:p>
            <a:pPr marL="0" indent="0">
              <a:buNone/>
            </a:pPr>
            <a:r>
              <a:rPr lang="pt-BR" sz="2000" dirty="0"/>
              <a:t>INSERT INTO TB_TIPOCOMBUSTIVEL ( DS_TIPOCOMBUSTIVEL ) VALUES ( 'ETANOL' )</a:t>
            </a:r>
          </a:p>
          <a:p>
            <a:pPr marL="0" indent="0">
              <a:buNone/>
            </a:pPr>
            <a:r>
              <a:rPr lang="pt-BR" sz="2000" dirty="0"/>
              <a:t>INSERT INTO TB_TIPOCOMBUSTIVEL ( DS_TIPOCOMBUSTIVEL ) VALUES ( 'DIESEL' )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5618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SQL para criação das tabelas: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CREATE TABLE TB_ABASTECIMENTO</a:t>
            </a:r>
          </a:p>
          <a:p>
            <a:pPr marL="0" indent="0">
              <a:buNone/>
            </a:pPr>
            <a:r>
              <a:rPr lang="pt-BR" sz="2000" dirty="0"/>
              <a:t>(</a:t>
            </a:r>
          </a:p>
          <a:p>
            <a:pPr marL="0" indent="0">
              <a:buNone/>
            </a:pPr>
            <a:r>
              <a:rPr lang="pt-BR" sz="2000" dirty="0"/>
              <a:t>	ID_ABASTECIMENTO INT NOT NULL IDENTITY( 1, 1 ) PRIMARY KEY</a:t>
            </a:r>
          </a:p>
          <a:p>
            <a:pPr marL="0" indent="0">
              <a:buNone/>
            </a:pPr>
            <a:r>
              <a:rPr lang="pt-BR" sz="2000" dirty="0"/>
              <a:t>	,VL_PORLITRO NUMERIC( 5,3 ) NOT NULL</a:t>
            </a:r>
          </a:p>
          <a:p>
            <a:pPr marL="0" indent="0">
              <a:buNone/>
            </a:pPr>
            <a:r>
              <a:rPr lang="pt-BR" sz="2000" dirty="0"/>
              <a:t>	,QT_LITRO NUMERIC( 6,3 ) NOT NULL</a:t>
            </a:r>
          </a:p>
          <a:p>
            <a:pPr marL="0" indent="0">
              <a:buNone/>
            </a:pPr>
            <a:r>
              <a:rPr lang="pt-BR" sz="2000" dirty="0"/>
              <a:t>	,QT_KILOMETRAGEM NUMERIC( 6, 3 ) NOT NULL</a:t>
            </a:r>
          </a:p>
          <a:p>
            <a:pPr marL="0" indent="0">
              <a:buNone/>
            </a:pPr>
            <a:r>
              <a:rPr lang="pt-BR" sz="2000" dirty="0"/>
              <a:t>	,DS_BANDEIRAPOSTO VARCHAR( 20 )</a:t>
            </a:r>
          </a:p>
          <a:p>
            <a:pPr marL="0" indent="0">
              <a:buNone/>
            </a:pPr>
            <a:r>
              <a:rPr lang="pt-BR" sz="2000" dirty="0"/>
              <a:t>	,DS_APELIDOPOSTO VARCHAR( 20 </a:t>
            </a:r>
            <a:r>
              <a:rPr lang="pt-BR" sz="2000" dirty="0" smtClean="0"/>
              <a:t>)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,FK_TIPOCOMBUSTIVEL INT NOT NULL</a:t>
            </a:r>
          </a:p>
          <a:p>
            <a:pPr marL="0" indent="0">
              <a:buNone/>
            </a:pPr>
            <a:r>
              <a:rPr lang="pt-BR" sz="2000" dirty="0"/>
              <a:t>	,FK_USUARIO INT NOT NULL</a:t>
            </a:r>
          </a:p>
          <a:p>
            <a:pPr marL="0" indent="0">
              <a:buNone/>
            </a:pPr>
            <a:r>
              <a:rPr lang="pt-BR" sz="2000" dirty="0"/>
              <a:t>	,CONSTRAINT TB_ABASTECIMENTO_FK_USUARIO FOREIGN KEY (FK_USUARIO) REFERENCES TS_USUARIO(ID_USUARIO)</a:t>
            </a:r>
          </a:p>
          <a:p>
            <a:pPr marL="0" indent="0">
              <a:buNone/>
            </a:pPr>
            <a:r>
              <a:rPr lang="pt-BR" sz="2000" dirty="0"/>
              <a:t>	,CONSTRAINT TB_TIPOCOMBUSTIVEL_FK_TIPOCOMBUSTIVEL FOREIGN KEY (FK_TIPOCOMBUSTIVEL) REFERENCES TB_TIPOCOMBUSTIVEL(ID_TIPOCOMBUSTIVEL)</a:t>
            </a:r>
          </a:p>
          <a:p>
            <a:pPr marL="0" indent="0">
              <a:buNone/>
            </a:pPr>
            <a:r>
              <a:rPr lang="pt-BR" sz="2000" dirty="0" smtClean="0"/>
              <a:t>)</a:t>
            </a:r>
            <a:endParaRPr lang="pt-B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06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Inte</a:t>
            </a:r>
            <a:r>
              <a:rPr lang="en-US" b="1" dirty="0" err="1" smtClean="0"/>
              <a:t>ração</a:t>
            </a:r>
            <a:r>
              <a:rPr lang="en-US" b="1" dirty="0" smtClean="0"/>
              <a:t> do JavaScript com o </a:t>
            </a:r>
            <a:r>
              <a:rPr lang="en-US" b="1" dirty="0" err="1" smtClean="0"/>
              <a:t>WebSQL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Conex</a:t>
            </a:r>
            <a:r>
              <a:rPr lang="en-US" sz="2000" b="1" dirty="0" err="1" smtClean="0"/>
              <a:t>ão</a:t>
            </a:r>
            <a:r>
              <a:rPr lang="en-US" sz="2000" b="1" dirty="0" smtClean="0"/>
              <a:t> com o </a:t>
            </a:r>
            <a:r>
              <a:rPr lang="en-US" sz="2000" b="1" dirty="0" err="1" smtClean="0"/>
              <a:t>banco</a:t>
            </a:r>
            <a:r>
              <a:rPr lang="en-US" sz="2000" b="1" dirty="0" smtClean="0"/>
              <a:t> de dados</a:t>
            </a:r>
            <a:endParaRPr lang="en-US" sz="2000" b="1" dirty="0" smtClean="0"/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db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dirty="0" err="1"/>
              <a:t>window.openDatabase</a:t>
            </a:r>
            <a:r>
              <a:rPr lang="en-US" sz="1600" dirty="0" smtClean="0"/>
              <a:t>(”</a:t>
            </a:r>
            <a:r>
              <a:rPr lang="en-US" sz="1600" dirty="0" err="1" smtClean="0"/>
              <a:t>nameBanco</a:t>
            </a:r>
            <a:r>
              <a:rPr lang="en-US" sz="1600" dirty="0" smtClean="0"/>
              <a:t>"</a:t>
            </a:r>
            <a:r>
              <a:rPr lang="en-US" sz="1600" dirty="0"/>
              <a:t>, </a:t>
            </a:r>
            <a:r>
              <a:rPr lang="en-US" sz="1600" dirty="0" smtClean="0"/>
              <a:t>”Version"</a:t>
            </a:r>
            <a:r>
              <a:rPr lang="en-US" sz="1600" dirty="0"/>
              <a:t>, </a:t>
            </a:r>
            <a:r>
              <a:rPr lang="en-US" sz="1600" dirty="0" smtClean="0"/>
              <a:t>”</a:t>
            </a:r>
            <a:r>
              <a:rPr lang="en-US" sz="1600" dirty="0" err="1" smtClean="0"/>
              <a:t>descri</a:t>
            </a:r>
            <a:r>
              <a:rPr lang="en-US" sz="1600" dirty="0" err="1" smtClean="0"/>
              <a:t>ção</a:t>
            </a:r>
            <a:r>
              <a:rPr lang="en-US" sz="1600" dirty="0" smtClean="0"/>
              <a:t>"</a:t>
            </a:r>
            <a:r>
              <a:rPr lang="en-US" sz="1600" dirty="0"/>
              <a:t>, </a:t>
            </a:r>
            <a:r>
              <a:rPr lang="en-US" sz="1600" dirty="0" err="1" smtClean="0"/>
              <a:t>tamanho</a:t>
            </a:r>
            <a:r>
              <a:rPr lang="en-US" sz="1600" dirty="0" smtClean="0"/>
              <a:t>)</a:t>
            </a:r>
          </a:p>
          <a:p>
            <a:endParaRPr lang="en-US" dirty="0" smtClean="0"/>
          </a:p>
          <a:p>
            <a:r>
              <a:rPr lang="en-US" sz="2000" b="1" dirty="0" err="1" smtClean="0"/>
              <a:t>Exemplo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</a:t>
            </a:r>
            <a:r>
              <a:rPr lang="en-US" sz="1800" dirty="0" err="1" smtClean="0"/>
              <a:t>db</a:t>
            </a:r>
            <a:r>
              <a:rPr lang="en-US" sz="1800" dirty="0" smtClean="0"/>
              <a:t> = </a:t>
            </a:r>
            <a:r>
              <a:rPr lang="en-US" sz="1800" dirty="0" err="1" smtClean="0"/>
              <a:t>window.openDatabase</a:t>
            </a:r>
            <a:r>
              <a:rPr lang="en-US" sz="1800" dirty="0"/>
              <a:t>("</a:t>
            </a:r>
            <a:r>
              <a:rPr lang="en-US" sz="1800" dirty="0" err="1"/>
              <a:t>KraftStoff</a:t>
            </a:r>
            <a:r>
              <a:rPr lang="en-US" sz="1800" dirty="0"/>
              <a:t>", "1.0", "CRUD - SENAC", </a:t>
            </a:r>
            <a:r>
              <a:rPr lang="en-US" sz="1800" dirty="0" smtClean="0"/>
              <a:t>2 * 2048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60208" y="20862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2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Nosso projeto tem como objetivo disponibilizar para o usuário uma ferramenta com qual ele tenha como controlar os gastos com o abastecimentos de combustível em seu carro.</a:t>
            </a:r>
          </a:p>
          <a:p>
            <a:endParaRPr lang="pt-BR" dirty="0" smtClean="0"/>
          </a:p>
          <a:p>
            <a:r>
              <a:rPr lang="pt-BR" dirty="0" smtClean="0"/>
              <a:t>Nele será possível verificar, e comparar diversos fatores afim de que haja um  menor gasto com esta questão.</a:t>
            </a:r>
          </a:p>
          <a:p>
            <a:endParaRPr lang="pt-BR" dirty="0"/>
          </a:p>
          <a:p>
            <a:r>
              <a:rPr lang="pt-BR" b="1" dirty="0" smtClean="0"/>
              <a:t>A segunda fase do projeto</a:t>
            </a:r>
            <a:r>
              <a:rPr lang="pt-BR" b="1" dirty="0" smtClean="0"/>
              <a:t>, tem como objetivo apresentar o banco de dados a ser utilizado.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15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Interação</a:t>
            </a:r>
            <a:r>
              <a:rPr lang="en-US" b="1" dirty="0"/>
              <a:t> do JavaScript com o </a:t>
            </a:r>
            <a:r>
              <a:rPr lang="en-US" b="1" dirty="0" err="1" smtClean="0"/>
              <a:t>WebSQL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Criando</a:t>
            </a:r>
            <a:r>
              <a:rPr lang="en-US" sz="2000" b="1" dirty="0" smtClean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 smtClean="0"/>
              <a:t>tabela</a:t>
            </a:r>
            <a:endParaRPr lang="en-US" sz="2000" b="1" dirty="0"/>
          </a:p>
          <a:p>
            <a:pPr lvl="1"/>
            <a:r>
              <a:rPr lang="en-US" dirty="0" err="1" smtClean="0"/>
              <a:t>db.transaction</a:t>
            </a:r>
            <a:r>
              <a:rPr lang="en-US" dirty="0" smtClean="0"/>
              <a:t>(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/>
              <a:t>tx</a:t>
            </a:r>
            <a:r>
              <a:rPr lang="en-US" dirty="0"/>
              <a:t>) {		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 smtClean="0"/>
              <a:t>tx.executeSql</a:t>
            </a:r>
            <a:r>
              <a:rPr lang="en-US" dirty="0" smtClean="0"/>
              <a:t>( query );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00050" lvl="1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 err="1" smtClean="0"/>
              <a:t>Exemplo</a:t>
            </a:r>
            <a:r>
              <a:rPr lang="en-US" sz="2000" b="1" dirty="0" smtClean="0"/>
              <a:t>:</a:t>
            </a:r>
          </a:p>
          <a:p>
            <a:pPr lvl="1"/>
            <a:r>
              <a:rPr lang="en-US" dirty="0" err="1" smtClean="0"/>
              <a:t>db.transaction</a:t>
            </a:r>
            <a:r>
              <a:rPr lang="en-US" dirty="0" smtClean="0"/>
              <a:t>(</a:t>
            </a:r>
          </a:p>
          <a:p>
            <a:pPr marL="400050" lvl="1" indent="0">
              <a:buNone/>
            </a:pPr>
            <a:r>
              <a:rPr lang="en-US" dirty="0" smtClean="0"/>
              <a:t>	function (</a:t>
            </a:r>
            <a:r>
              <a:rPr lang="en-US" dirty="0" err="1" smtClean="0"/>
              <a:t>tx</a:t>
            </a:r>
            <a:r>
              <a:rPr lang="en-US" dirty="0" smtClean="0"/>
              <a:t>) {		</a:t>
            </a:r>
          </a:p>
          <a:p>
            <a:pPr marL="40005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tx.executeSql</a:t>
            </a:r>
            <a:r>
              <a:rPr lang="en-US" dirty="0" smtClean="0"/>
              <a:t>( </a:t>
            </a:r>
            <a:r>
              <a:rPr lang="en-US" dirty="0" smtClean="0"/>
              <a:t>“Create table Tabela1( ID integer ) ”</a:t>
            </a:r>
            <a:r>
              <a:rPr lang="en-US" dirty="0" smtClean="0"/>
              <a:t> );</a:t>
            </a:r>
          </a:p>
          <a:p>
            <a:pPr marL="400050" lvl="1" indent="0">
              <a:buNone/>
            </a:pPr>
            <a:r>
              <a:rPr lang="en-US" dirty="0" smtClean="0"/>
              <a:t>	}</a:t>
            </a:r>
          </a:p>
          <a:p>
            <a:pPr marL="400050" lvl="1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2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Interação</a:t>
            </a:r>
            <a:r>
              <a:rPr lang="en-US" b="1" dirty="0"/>
              <a:t> do JavaScript com o </a:t>
            </a:r>
            <a:r>
              <a:rPr lang="en-US" b="1" dirty="0" err="1"/>
              <a:t>WebSQL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Inserindo</a:t>
            </a:r>
            <a:r>
              <a:rPr lang="en-US" sz="2000" b="1" dirty="0" smtClean="0"/>
              <a:t> dados </a:t>
            </a:r>
            <a:r>
              <a:rPr lang="en-US" sz="2000" b="1" dirty="0" err="1" smtClean="0"/>
              <a:t>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tabela</a:t>
            </a:r>
            <a:endParaRPr lang="en-US" sz="2000" b="1" dirty="0"/>
          </a:p>
          <a:p>
            <a:pPr lvl="1"/>
            <a:r>
              <a:rPr lang="en-US" dirty="0" err="1"/>
              <a:t>db.transaction</a:t>
            </a:r>
            <a:r>
              <a:rPr lang="en-US" dirty="0"/>
              <a:t>(</a:t>
            </a:r>
          </a:p>
          <a:p>
            <a:pPr marL="400050" lvl="1" indent="0">
              <a:buNone/>
            </a:pPr>
            <a:r>
              <a:rPr lang="en-US" dirty="0"/>
              <a:t>	function (</a:t>
            </a:r>
            <a:r>
              <a:rPr lang="en-US" dirty="0" err="1"/>
              <a:t>tx</a:t>
            </a:r>
            <a:r>
              <a:rPr lang="en-US" dirty="0"/>
              <a:t>) {		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tx.executeSql</a:t>
            </a:r>
            <a:r>
              <a:rPr lang="en-US" dirty="0" smtClean="0"/>
              <a:t>( query 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	}</a:t>
            </a:r>
          </a:p>
          <a:p>
            <a:pPr marL="400050" lvl="1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 err="1"/>
              <a:t>Exemplo</a:t>
            </a:r>
            <a:r>
              <a:rPr lang="en-US" sz="2000" b="1" dirty="0"/>
              <a:t>:</a:t>
            </a:r>
          </a:p>
          <a:p>
            <a:pPr lvl="1"/>
            <a:r>
              <a:rPr lang="en-US" dirty="0" err="1"/>
              <a:t>db.transaction</a:t>
            </a:r>
            <a:r>
              <a:rPr lang="en-US" dirty="0"/>
              <a:t>(</a:t>
            </a:r>
          </a:p>
          <a:p>
            <a:pPr marL="400050" lvl="1" indent="0">
              <a:buNone/>
            </a:pPr>
            <a:r>
              <a:rPr lang="en-US" dirty="0"/>
              <a:t>	function (</a:t>
            </a:r>
            <a:r>
              <a:rPr lang="en-US" dirty="0" err="1"/>
              <a:t>tx</a:t>
            </a:r>
            <a:r>
              <a:rPr lang="en-US" dirty="0"/>
              <a:t>) {		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 smtClean="0"/>
              <a:t>tx.executeSql</a:t>
            </a:r>
            <a:r>
              <a:rPr lang="en-US" dirty="0" smtClean="0"/>
              <a:t>( </a:t>
            </a:r>
            <a:r>
              <a:rPr lang="en-US" dirty="0" smtClean="0"/>
              <a:t>“INSERT INTO TABELA1 ( ID ) VALUES( 1 ) ”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r>
              <a:rPr lang="en-US" dirty="0" smtClean="0"/>
              <a:t>		// com </a:t>
            </a:r>
            <a:r>
              <a:rPr lang="en-US" dirty="0" err="1" smtClean="0"/>
              <a:t>Parametro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	// </a:t>
            </a:r>
            <a:r>
              <a:rPr lang="en-US" dirty="0" err="1" smtClean="0"/>
              <a:t>tx.executeSql</a:t>
            </a:r>
            <a:r>
              <a:rPr lang="en-US" dirty="0"/>
              <a:t>( “INSERT INTO TABELA1 ( ID ) VALUES( </a:t>
            </a:r>
            <a:r>
              <a:rPr lang="en-US" dirty="0" smtClean="0"/>
              <a:t>? ) ”,[1] );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}</a:t>
            </a:r>
          </a:p>
          <a:p>
            <a:pPr marL="400050" lvl="1" indent="0">
              <a:buNone/>
            </a:pP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830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Interação</a:t>
            </a:r>
            <a:r>
              <a:rPr lang="en-US" b="1" dirty="0"/>
              <a:t> do JavaScript com o </a:t>
            </a:r>
            <a:r>
              <a:rPr lang="en-US" b="1" dirty="0" err="1"/>
              <a:t>WebSQL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Atualizando</a:t>
            </a:r>
            <a:r>
              <a:rPr lang="en-US" sz="2000" b="1" dirty="0" smtClean="0"/>
              <a:t> dados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tabela</a:t>
            </a:r>
            <a:endParaRPr lang="en-US" sz="2000" b="1" dirty="0"/>
          </a:p>
          <a:p>
            <a:pPr lvl="1"/>
            <a:r>
              <a:rPr lang="en-US" dirty="0" err="1"/>
              <a:t>db.transaction</a:t>
            </a:r>
            <a:r>
              <a:rPr lang="en-US" dirty="0"/>
              <a:t>(</a:t>
            </a:r>
          </a:p>
          <a:p>
            <a:pPr marL="400050" lvl="1" indent="0">
              <a:buNone/>
            </a:pPr>
            <a:r>
              <a:rPr lang="en-US" dirty="0"/>
              <a:t>	function (</a:t>
            </a:r>
            <a:r>
              <a:rPr lang="en-US" dirty="0" err="1"/>
              <a:t>tx</a:t>
            </a:r>
            <a:r>
              <a:rPr lang="en-US" dirty="0"/>
              <a:t>) {		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tx.executeSql</a:t>
            </a:r>
            <a:r>
              <a:rPr lang="en-US" dirty="0"/>
              <a:t>( query );</a:t>
            </a:r>
          </a:p>
          <a:p>
            <a:pPr marL="400050" lvl="1" indent="0">
              <a:buNone/>
            </a:pPr>
            <a:r>
              <a:rPr lang="en-US" dirty="0"/>
              <a:t>	}</a:t>
            </a:r>
          </a:p>
          <a:p>
            <a:pPr marL="400050" lvl="1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 err="1"/>
              <a:t>Exemplo</a:t>
            </a:r>
            <a:r>
              <a:rPr lang="en-US" sz="2000" b="1" dirty="0"/>
              <a:t>:</a:t>
            </a:r>
          </a:p>
          <a:p>
            <a:pPr lvl="1"/>
            <a:r>
              <a:rPr lang="en-US" dirty="0" err="1"/>
              <a:t>db.transaction</a:t>
            </a:r>
            <a:r>
              <a:rPr lang="en-US" dirty="0"/>
              <a:t>(</a:t>
            </a:r>
          </a:p>
          <a:p>
            <a:pPr marL="400050" lvl="1" indent="0">
              <a:buNone/>
            </a:pPr>
            <a:r>
              <a:rPr lang="en-US" dirty="0"/>
              <a:t>	function (</a:t>
            </a:r>
            <a:r>
              <a:rPr lang="en-US" dirty="0" err="1"/>
              <a:t>tx</a:t>
            </a:r>
            <a:r>
              <a:rPr lang="en-US" dirty="0"/>
              <a:t>) {		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tx.executeSql</a:t>
            </a:r>
            <a:r>
              <a:rPr lang="en-US" dirty="0"/>
              <a:t>( </a:t>
            </a:r>
            <a:r>
              <a:rPr lang="en-US" dirty="0" smtClean="0"/>
              <a:t>“UPDATE TABELA1 </a:t>
            </a:r>
            <a:r>
              <a:rPr lang="en-US" dirty="0" smtClean="0"/>
              <a:t>SET ID = 2”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		// com </a:t>
            </a:r>
            <a:r>
              <a:rPr lang="en-US" dirty="0" err="1"/>
              <a:t>Parametro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/>
              <a:t>		// </a:t>
            </a:r>
            <a:r>
              <a:rPr lang="en-US" dirty="0" err="1"/>
              <a:t>tx.executeSql</a:t>
            </a:r>
            <a:r>
              <a:rPr lang="en-US" dirty="0"/>
              <a:t>( </a:t>
            </a:r>
            <a:r>
              <a:rPr lang="en-US" dirty="0" smtClean="0"/>
              <a:t>“UPDATE TABELA1 SET ID=?</a:t>
            </a:r>
            <a:r>
              <a:rPr lang="en-US" dirty="0" smtClean="0"/>
              <a:t>”, [2]);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}</a:t>
            </a:r>
          </a:p>
          <a:p>
            <a:pPr marL="400050" lvl="1" indent="0">
              <a:buNone/>
            </a:pP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2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Interação</a:t>
            </a:r>
            <a:r>
              <a:rPr lang="en-US" b="1" dirty="0"/>
              <a:t> do JavaScript com o </a:t>
            </a:r>
            <a:r>
              <a:rPr lang="en-US" b="1" dirty="0" err="1"/>
              <a:t>WebSQL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Buscando</a:t>
            </a:r>
            <a:r>
              <a:rPr lang="en-US" sz="2000" b="1" dirty="0"/>
              <a:t> </a:t>
            </a:r>
            <a:r>
              <a:rPr lang="en-US" sz="2000" b="1" dirty="0" err="1"/>
              <a:t>registros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tabela</a:t>
            </a:r>
            <a:endParaRPr lang="en-US" sz="2000" b="1" dirty="0"/>
          </a:p>
          <a:p>
            <a:pPr lvl="1"/>
            <a:r>
              <a:rPr lang="en-US" sz="1600" dirty="0" err="1"/>
              <a:t>db.transaction</a:t>
            </a:r>
            <a:r>
              <a:rPr lang="en-US" sz="1600" dirty="0"/>
              <a:t>(function (</a:t>
            </a:r>
            <a:r>
              <a:rPr lang="en-US" sz="1600" dirty="0" err="1"/>
              <a:t>tx</a:t>
            </a:r>
            <a:r>
              <a:rPr lang="en-US" sz="1600" dirty="0"/>
              <a:t>) {	</a:t>
            </a:r>
            <a:r>
              <a:rPr lang="en-US" sz="1600" dirty="0" err="1"/>
              <a:t>tx.executeSql</a:t>
            </a:r>
            <a:r>
              <a:rPr lang="en-US" sz="1600" dirty="0"/>
              <a:t>( </a:t>
            </a:r>
            <a:r>
              <a:rPr lang="en-US" sz="1600" dirty="0" smtClean="0"/>
              <a:t>query, </a:t>
            </a:r>
            <a:r>
              <a:rPr lang="en-US" sz="1600" dirty="0"/>
              <a:t>[],</a:t>
            </a:r>
          </a:p>
          <a:p>
            <a:pPr marL="400050" lvl="1" indent="0">
              <a:buNone/>
            </a:pPr>
            <a:r>
              <a:rPr lang="en-US" sz="1600" dirty="0"/>
              <a:t>			function (</a:t>
            </a:r>
            <a:r>
              <a:rPr lang="en-US" sz="1600" dirty="0" err="1"/>
              <a:t>tx</a:t>
            </a:r>
            <a:r>
              <a:rPr lang="en-US" sz="1600" dirty="0"/>
              <a:t>, results) {	</a:t>
            </a:r>
          </a:p>
          <a:p>
            <a:pPr marL="400050" lvl="1" indent="0">
              <a:buNone/>
            </a:pPr>
            <a:r>
              <a:rPr lang="en-US" sz="1600" dirty="0"/>
              <a:t>			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 = </a:t>
            </a:r>
            <a:r>
              <a:rPr lang="en-US" sz="1600" dirty="0" err="1"/>
              <a:t>results.rows.length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400050" lvl="1" indent="0">
              <a:buNone/>
            </a:pPr>
            <a:r>
              <a:rPr lang="en-US" sz="1600" dirty="0"/>
              <a:t>				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len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400050" lvl="1" indent="0">
              <a:buNone/>
            </a:pPr>
            <a:r>
              <a:rPr lang="en-US" sz="1600" dirty="0"/>
              <a:t>					</a:t>
            </a:r>
            <a:r>
              <a:rPr lang="en-US" sz="1600" dirty="0" err="1"/>
              <a:t>console.log</a:t>
            </a:r>
            <a:r>
              <a:rPr lang="en-US" sz="1600" dirty="0"/>
              <a:t>(</a:t>
            </a:r>
            <a:r>
              <a:rPr lang="en-US" sz="1600" dirty="0" err="1"/>
              <a:t>results.rows.item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  <a:r>
              <a:rPr lang="en-US" sz="1600" dirty="0" smtClean="0"/>
              <a:t>.text+ </a:t>
            </a:r>
            <a:r>
              <a:rPr lang="en-US" sz="1600" dirty="0"/>
              <a:t>"|" + </a:t>
            </a:r>
            <a:r>
              <a:rPr lang="en-US" sz="1600" dirty="0" err="1"/>
              <a:t>results.rows.item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).ID);</a:t>
            </a:r>
          </a:p>
          <a:p>
            <a:pPr marL="400050" lvl="1" indent="0">
              <a:buNone/>
            </a:pPr>
            <a:r>
              <a:rPr lang="en-US" sz="1600" dirty="0"/>
              <a:t>				}</a:t>
            </a:r>
          </a:p>
          <a:p>
            <a:pPr marL="400050" lvl="1" indent="0">
              <a:buNone/>
            </a:pPr>
            <a:r>
              <a:rPr lang="en-US" sz="1600" dirty="0"/>
              <a:t>			}</a:t>
            </a:r>
          </a:p>
          <a:p>
            <a:pPr marL="400050" lvl="1" indent="0">
              <a:buNone/>
            </a:pPr>
            <a:r>
              <a:rPr lang="en-US" sz="1600" dirty="0"/>
              <a:t>		);</a:t>
            </a:r>
          </a:p>
          <a:p>
            <a:pPr marL="400050" lvl="1" indent="0">
              <a:buNone/>
            </a:pPr>
            <a:r>
              <a:rPr lang="en-US" sz="16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41825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Interação</a:t>
            </a:r>
            <a:r>
              <a:rPr lang="en-US" b="1" dirty="0"/>
              <a:t> do JavaScript com o </a:t>
            </a:r>
            <a:r>
              <a:rPr lang="en-US" b="1" dirty="0" err="1"/>
              <a:t>WebSQL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Buscando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registros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tabela</a:t>
            </a:r>
            <a:endParaRPr lang="en-US" sz="2000" b="1" dirty="0"/>
          </a:p>
          <a:p>
            <a:pPr lvl="1"/>
            <a:r>
              <a:rPr lang="en-US" sz="1600" dirty="0" err="1" smtClean="0"/>
              <a:t>db.transaction</a:t>
            </a:r>
            <a:r>
              <a:rPr lang="en-US" sz="1600" dirty="0"/>
              <a:t>(function (</a:t>
            </a:r>
            <a:r>
              <a:rPr lang="en-US" sz="1600" dirty="0" err="1"/>
              <a:t>tx</a:t>
            </a:r>
            <a:r>
              <a:rPr lang="en-US" sz="1600" dirty="0"/>
              <a:t>) {	</a:t>
            </a:r>
            <a:r>
              <a:rPr lang="en-US" sz="1600" dirty="0" err="1" smtClean="0"/>
              <a:t>tx.executeSql</a:t>
            </a:r>
            <a:r>
              <a:rPr lang="en-US" sz="1600" dirty="0" smtClean="0"/>
              <a:t>( </a:t>
            </a:r>
            <a:r>
              <a:rPr lang="en-US" sz="1600" dirty="0" smtClean="0"/>
              <a:t>“SELECT * FROM TABELA1</a:t>
            </a:r>
            <a:r>
              <a:rPr lang="en-US" sz="1600" dirty="0" smtClean="0"/>
              <a:t>, [</a:t>
            </a:r>
            <a:r>
              <a:rPr lang="en-US" sz="1600" dirty="0"/>
              <a:t>],</a:t>
            </a:r>
          </a:p>
          <a:p>
            <a:pPr marL="400050" lvl="1" indent="0">
              <a:buNone/>
            </a:pPr>
            <a:r>
              <a:rPr lang="en-US" sz="1600" dirty="0"/>
              <a:t>			function (</a:t>
            </a:r>
            <a:r>
              <a:rPr lang="en-US" sz="1600" dirty="0" err="1"/>
              <a:t>tx</a:t>
            </a:r>
            <a:r>
              <a:rPr lang="en-US" sz="1600" dirty="0"/>
              <a:t>, results) {	</a:t>
            </a:r>
          </a:p>
          <a:p>
            <a:pPr marL="400050" lvl="1" indent="0">
              <a:buNone/>
            </a:pPr>
            <a:r>
              <a:rPr lang="en-US" sz="1600" dirty="0"/>
              <a:t>			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 = </a:t>
            </a:r>
            <a:r>
              <a:rPr lang="en-US" sz="1600" dirty="0" err="1"/>
              <a:t>results.rows.length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400050" lvl="1" indent="0">
              <a:buNone/>
            </a:pPr>
            <a:r>
              <a:rPr lang="en-US" sz="1600" dirty="0"/>
              <a:t>				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len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400050" lvl="1" indent="0">
              <a:buNone/>
            </a:pPr>
            <a:r>
              <a:rPr lang="en-US" sz="1600" dirty="0"/>
              <a:t>					</a:t>
            </a:r>
            <a:r>
              <a:rPr lang="en-US" sz="1600" dirty="0" err="1"/>
              <a:t>console.log</a:t>
            </a:r>
            <a:r>
              <a:rPr lang="en-US" sz="1600" dirty="0"/>
              <a:t>(</a:t>
            </a:r>
            <a:r>
              <a:rPr lang="en-US" sz="1600" dirty="0" err="1"/>
              <a:t>results.rows.item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  <a:r>
              <a:rPr lang="en-US" sz="1600" dirty="0" smtClean="0"/>
              <a:t>.ID + </a:t>
            </a:r>
            <a:r>
              <a:rPr lang="en-US" sz="1600" dirty="0"/>
              <a:t>"|" + </a:t>
            </a:r>
            <a:r>
              <a:rPr lang="en-US" sz="1600" dirty="0" err="1"/>
              <a:t>results.rows.item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  <a:r>
              <a:rPr lang="en-US" sz="1600" dirty="0" smtClean="0"/>
              <a:t>.ID)</a:t>
            </a:r>
            <a:r>
              <a:rPr lang="en-US" sz="1600" dirty="0"/>
              <a:t>;</a:t>
            </a:r>
          </a:p>
          <a:p>
            <a:pPr marL="400050" lvl="1" indent="0">
              <a:buNone/>
            </a:pPr>
            <a:r>
              <a:rPr lang="en-US" sz="1600" dirty="0"/>
              <a:t>				}</a:t>
            </a:r>
          </a:p>
          <a:p>
            <a:pPr marL="400050" lvl="1" indent="0">
              <a:buNone/>
            </a:pPr>
            <a:r>
              <a:rPr lang="en-US" sz="1600" dirty="0"/>
              <a:t>			</a:t>
            </a:r>
            <a:r>
              <a:rPr lang="en-US" sz="1600" dirty="0" smtClean="0"/>
              <a:t>}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		);</a:t>
            </a:r>
          </a:p>
          <a:p>
            <a:pPr marL="400050" lvl="1" indent="0">
              <a:buNone/>
            </a:pPr>
            <a:r>
              <a:rPr lang="en-US" sz="1600" dirty="0"/>
              <a:t>	});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3949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OBRIGADO!!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9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Dados do ambiente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616624"/>
          </a:xfrm>
        </p:spPr>
        <p:txBody>
          <a:bodyPr/>
          <a:lstStyle/>
          <a:p>
            <a:r>
              <a:rPr lang="pt-BR" dirty="0" err="1" smtClean="0"/>
              <a:t>WebSQL</a:t>
            </a:r>
            <a:endParaRPr lang="pt-BR" dirty="0" smtClean="0"/>
          </a:p>
          <a:p>
            <a:endParaRPr lang="pt-BR" dirty="0" smtClean="0"/>
          </a:p>
          <a:p>
            <a:r>
              <a:rPr lang="pt-BR" cap="all" dirty="0" smtClean="0"/>
              <a:t>CSS</a:t>
            </a:r>
            <a:r>
              <a:rPr lang="pt-BR" dirty="0" smtClean="0"/>
              <a:t> 3</a:t>
            </a:r>
          </a:p>
          <a:p>
            <a:endParaRPr lang="pt-BR" dirty="0" smtClean="0"/>
          </a:p>
          <a:p>
            <a:r>
              <a:rPr lang="pt-BR" dirty="0" smtClean="0"/>
              <a:t>HTML 5</a:t>
            </a:r>
          </a:p>
          <a:p>
            <a:endParaRPr lang="pt-BR" dirty="0" smtClean="0"/>
          </a:p>
          <a:p>
            <a:r>
              <a:rPr lang="pt-BR" dirty="0" err="1" smtClean="0"/>
              <a:t>JavaScript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GitHub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91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Vis</a:t>
            </a:r>
            <a:r>
              <a:rPr lang="pt-BR" b="1" dirty="0" smtClean="0"/>
              <a:t>ão Macro do </a:t>
            </a:r>
            <a:r>
              <a:rPr lang="pt-BR" b="1" dirty="0" smtClean="0"/>
              <a:t>Banco	</a:t>
            </a:r>
            <a:endParaRPr lang="pt-BR" b="1" dirty="0"/>
          </a:p>
        </p:txBody>
      </p:sp>
      <p:pic>
        <p:nvPicPr>
          <p:cNvPr id="6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2845926"/>
            <a:ext cx="8964488" cy="18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0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Lista</a:t>
            </a:r>
            <a:r>
              <a:rPr lang="en-US" b="1" dirty="0" smtClean="0"/>
              <a:t> </a:t>
            </a:r>
            <a:r>
              <a:rPr lang="en-US" b="1" dirty="0" err="1" smtClean="0"/>
              <a:t>detalhada</a:t>
            </a:r>
            <a:r>
              <a:rPr lang="en-US" b="1" dirty="0" smtClean="0"/>
              <a:t> </a:t>
            </a:r>
            <a:r>
              <a:rPr lang="en-US" b="1" dirty="0" smtClean="0"/>
              <a:t>dos </a:t>
            </a:r>
            <a:r>
              <a:rPr lang="en-US" b="1" dirty="0" err="1" smtClean="0"/>
              <a:t>atributos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Tabela: </a:t>
            </a:r>
            <a:r>
              <a:rPr lang="pt-BR" b="1" dirty="0" err="1" smtClean="0"/>
              <a:t>TB_tipocombustivel</a:t>
            </a:r>
            <a:endParaRPr lang="pt-BR" b="1" dirty="0" smtClean="0"/>
          </a:p>
          <a:p>
            <a:pPr lvl="1"/>
            <a:r>
              <a:rPr lang="pt-BR" dirty="0" smtClean="0"/>
              <a:t>Tabela com registros </a:t>
            </a:r>
            <a:r>
              <a:rPr lang="pt-BR" dirty="0" err="1" smtClean="0"/>
              <a:t>pr</a:t>
            </a:r>
            <a:r>
              <a:rPr lang="pt-BR" dirty="0" err="1" smtClean="0"/>
              <a:t>é</a:t>
            </a:r>
            <a:r>
              <a:rPr lang="pt-BR" dirty="0" smtClean="0"/>
              <a:t>-cadastrados referente ao tipo de </a:t>
            </a:r>
            <a:r>
              <a:rPr lang="pt-BR" dirty="0" err="1" smtClean="0"/>
              <a:t>combústivel</a:t>
            </a:r>
            <a:r>
              <a:rPr lang="pt-BR" dirty="0" smtClean="0"/>
              <a:t> utilizado.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b="1" dirty="0" smtClean="0"/>
              <a:t>Atributos</a:t>
            </a:r>
            <a:r>
              <a:rPr lang="pt-BR" b="1" dirty="0"/>
              <a:t>:</a:t>
            </a:r>
            <a:endParaRPr lang="pt-BR" dirty="0"/>
          </a:p>
          <a:p>
            <a:pPr lvl="0"/>
            <a:r>
              <a:rPr lang="pt-BR" sz="2000" dirty="0" smtClean="0"/>
              <a:t>ID_TIPOCOMBUSTIVEL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Este </a:t>
            </a:r>
            <a:r>
              <a:rPr lang="pt-BR" dirty="0"/>
              <a:t>atributo é a chave primária da tabela, o qual enumera cada registro com um valor </a:t>
            </a:r>
            <a:r>
              <a:rPr lang="pt-BR" dirty="0" smtClean="0"/>
              <a:t>inteiro</a:t>
            </a:r>
          </a:p>
          <a:p>
            <a:pPr marL="457200" lvl="1" indent="0">
              <a:buNone/>
            </a:pPr>
            <a:r>
              <a:rPr lang="pt-BR" dirty="0"/>
              <a:t> </a:t>
            </a:r>
            <a:r>
              <a:rPr lang="pt-BR" dirty="0" smtClean="0"/>
              <a:t/>
            </a:r>
            <a:endParaRPr lang="pt-BR" dirty="0"/>
          </a:p>
          <a:p>
            <a:pPr lvl="0"/>
            <a:r>
              <a:rPr lang="pt-BR" sz="2000" dirty="0" smtClean="0"/>
              <a:t>DS_TIPOCOMBUSTIVEL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Este </a:t>
            </a:r>
            <a:r>
              <a:rPr lang="pt-BR" dirty="0"/>
              <a:t>atributo é o qual irá armazenar o tipo de combustível selecionado, este o qual pode ser: Etanol, gasolina ou Diesel.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6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Tabela: </a:t>
            </a:r>
            <a:r>
              <a:rPr lang="pt-BR" b="1" dirty="0" err="1" smtClean="0"/>
              <a:t>TB_abastecimento</a:t>
            </a:r>
            <a:endParaRPr lang="pt-BR" b="1" dirty="0" smtClean="0"/>
          </a:p>
          <a:p>
            <a:pPr lvl="1"/>
            <a:r>
              <a:rPr lang="pt-BR" dirty="0" smtClean="0"/>
              <a:t>Tabela  respons</a:t>
            </a:r>
            <a:r>
              <a:rPr lang="pt-BR" dirty="0" smtClean="0"/>
              <a:t>ável pelos ação do usuário de abastecer o carro.</a:t>
            </a:r>
            <a:endParaRPr lang="pt-BR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Atributos:</a:t>
            </a:r>
            <a:endParaRPr lang="pt-BR" dirty="0"/>
          </a:p>
          <a:p>
            <a:pPr lvl="0"/>
            <a:r>
              <a:rPr lang="pt-BR" sz="2000" dirty="0"/>
              <a:t>ID_ABASTECIMENTO: </a:t>
            </a:r>
          </a:p>
          <a:p>
            <a:pPr lvl="1"/>
            <a:r>
              <a:rPr lang="pt-BR" dirty="0"/>
              <a:t>Este atributo é a chave primária da tabela, o qual enumera cada registro com um valor </a:t>
            </a:r>
            <a:r>
              <a:rPr lang="pt-BR" dirty="0" smtClean="0"/>
              <a:t>inteiro</a:t>
            </a:r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sz="2000" dirty="0" smtClean="0"/>
              <a:t>VL_PORLITRO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 atributo corresponde ao armazenamento do valor unitário do combustível abastecido, este o qual iremos realizar análises quantitativas e qualitativas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4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dirty="0"/>
              <a:t>QT_LITRO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Este atributo corresponde a quantidade de litros abastecidos, este o qual iremos realizar análises quantitativas e qualitativas.</a:t>
            </a:r>
          </a:p>
          <a:p>
            <a:pPr lvl="0"/>
            <a:endParaRPr lang="pt-BR" sz="2000" dirty="0" smtClean="0"/>
          </a:p>
          <a:p>
            <a:pPr lvl="0"/>
            <a:r>
              <a:rPr lang="pt-BR" sz="2000" dirty="0" smtClean="0"/>
              <a:t>QT_KILOMETRAGEM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Este </a:t>
            </a:r>
            <a:r>
              <a:rPr lang="pt-BR" dirty="0"/>
              <a:t>atributo corresponde a quilometragem em que o automóvel se encontra no momento em que vai abastecer, assim teremos uma base anterior para realizar comparações quantitativas a serem realizadas.</a:t>
            </a:r>
          </a:p>
          <a:p>
            <a:pPr lvl="0"/>
            <a:endParaRPr lang="pt-BR" dirty="0" smtClean="0"/>
          </a:p>
          <a:p>
            <a:pPr lvl="0"/>
            <a:r>
              <a:rPr lang="pt-BR" sz="2000" dirty="0" smtClean="0"/>
              <a:t>DS_BANDEIRAPOSTO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 atributo corresponde a bandeira “nome” do posto o qual está sendo efetuado o abastecimento, está o qual será uma referência positiva, ou negativa </a:t>
            </a:r>
            <a:r>
              <a:rPr lang="pt-BR" dirty="0" smtClean="0"/>
              <a:t>posteriormente.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4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de </a:t>
            </a:r>
            <a:r>
              <a:rPr lang="en-US" b="1" dirty="0" err="1"/>
              <a:t>explicação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dirty="0" smtClean="0"/>
              <a:t>DS_APELIDOPOSTO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 atributo corresponde a um campo em que o usuário pode adicionar um apelido ao posto em que está realizando o abastecimento, para uma localização mais facilitada.</a:t>
            </a:r>
          </a:p>
          <a:p>
            <a:pPr lvl="0"/>
            <a:endParaRPr lang="pt-BR" sz="2000" dirty="0" smtClean="0"/>
          </a:p>
          <a:p>
            <a:pPr lvl="0"/>
            <a:r>
              <a:rPr lang="pt-BR" sz="2000" dirty="0" smtClean="0"/>
              <a:t>FK_TIPOCOMBUSTIVEL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 atributo corresponde a chave estrangeira para a tabela TIPOCOMBUSTIVEL, isto devido a ambas apresentarem um relacionamento, e apresentarem referência de dados umas das outras.</a:t>
            </a:r>
          </a:p>
          <a:p>
            <a:pPr lvl="0"/>
            <a:endParaRPr lang="pt-BR" dirty="0" smtClean="0"/>
          </a:p>
          <a:p>
            <a:pPr lvl="0"/>
            <a:r>
              <a:rPr lang="pt-BR" sz="2000" dirty="0" smtClean="0"/>
              <a:t>FK_USUARIO:</a:t>
            </a:r>
            <a:endParaRPr lang="pt-BR" dirty="0"/>
          </a:p>
          <a:p>
            <a:pPr lvl="1"/>
            <a:r>
              <a:rPr lang="pt-BR" dirty="0"/>
              <a:t>Este atributo corresponde a chave estrangeira para a tabela USUARIO, isto devido a ambas apresentarem um relacionamento, e apresentarem referência de dados umas das outras</a:t>
            </a:r>
            <a:r>
              <a:rPr lang="pt-BR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de </a:t>
            </a:r>
            <a:r>
              <a:rPr lang="en-US" b="1" dirty="0" err="1"/>
              <a:t>explicação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Tabela: </a:t>
            </a:r>
            <a:r>
              <a:rPr lang="pt-BR" b="1" dirty="0" smtClean="0"/>
              <a:t>TS_USUARIO</a:t>
            </a:r>
          </a:p>
          <a:p>
            <a:pPr lvl="1"/>
            <a:r>
              <a:rPr lang="pt-BR" dirty="0" smtClean="0"/>
              <a:t>Tabela respons</a:t>
            </a:r>
            <a:r>
              <a:rPr lang="pt-BR" dirty="0" smtClean="0"/>
              <a:t>ável pelo cadastro de usuários</a:t>
            </a:r>
            <a:endParaRPr lang="pt-BR" dirty="0" smtClean="0"/>
          </a:p>
          <a:p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Atributos:</a:t>
            </a:r>
            <a:endParaRPr lang="pt-BR" dirty="0"/>
          </a:p>
          <a:p>
            <a:pPr lvl="0"/>
            <a:r>
              <a:rPr lang="pt-BR" sz="2000" dirty="0"/>
              <a:t>ID_USUARIO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 atributo é a chave primária da tabela, o qual enumera cada registro com um valor </a:t>
            </a:r>
            <a:r>
              <a:rPr lang="pt-BR" dirty="0" smtClean="0"/>
              <a:t>inteiro</a:t>
            </a:r>
          </a:p>
          <a:p>
            <a:pPr lvl="1"/>
            <a:endParaRPr lang="pt-BR" dirty="0"/>
          </a:p>
          <a:p>
            <a:pPr lvl="0"/>
            <a:r>
              <a:rPr lang="pt-BR" sz="2000" dirty="0"/>
              <a:t>DS_NOME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Este atributo é o qual irá armazenar o nome do usuário, este o qual ira ser utilizado afim de oferecem um ambiente mais “tunado”.</a:t>
            </a:r>
          </a:p>
          <a:p>
            <a:pPr lvl="0"/>
            <a:endParaRPr lang="pt-BR" dirty="0" smtClean="0"/>
          </a:p>
          <a:p>
            <a:pPr lvl="0"/>
            <a:r>
              <a:rPr lang="pt-BR" sz="2000" dirty="0" smtClean="0"/>
              <a:t>DS_SOBRENOME</a:t>
            </a:r>
            <a:r>
              <a:rPr lang="pt-BR" sz="2000" dirty="0"/>
              <a:t>:</a:t>
            </a:r>
          </a:p>
          <a:p>
            <a:pPr lvl="1"/>
            <a:r>
              <a:rPr lang="pt-BR" dirty="0"/>
              <a:t>Este atributo é o qual irá armazenar o sobrenome do usuário, este o qual serve como massa de dados de armazenamento sobre o usuário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48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ln w="222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15810</TotalTime>
  <Words>1017</Words>
  <Application>Microsoft Macintosh PowerPoint</Application>
  <PresentationFormat>On-screen Show (4:3)</PresentationFormat>
  <Paragraphs>239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Design padrão</vt:lpstr>
      <vt:lpstr> Projeto Interativo IV 2ª fase  Ivan Probst Eduardo Vasconcelos</vt:lpstr>
      <vt:lpstr>Objetivo</vt:lpstr>
      <vt:lpstr>Dados do ambiente</vt:lpstr>
      <vt:lpstr>Visão Macro do Banco </vt:lpstr>
      <vt:lpstr>Lista detalhada dos atributos</vt:lpstr>
      <vt:lpstr>Lista detalhada dos atributos</vt:lpstr>
      <vt:lpstr>Lista detalhada dos atributos</vt:lpstr>
      <vt:lpstr>Lista de explicação dos atributos</vt:lpstr>
      <vt:lpstr>Lista de explicação dos atributos</vt:lpstr>
      <vt:lpstr>Lista detalhada dos atributos</vt:lpstr>
      <vt:lpstr>Lista detalhada dos atributos</vt:lpstr>
      <vt:lpstr>Lista detalhada dos atributos</vt:lpstr>
      <vt:lpstr>Lista detalhada dos atributos</vt:lpstr>
      <vt:lpstr>Lista detalhada dos atributos</vt:lpstr>
      <vt:lpstr>Script SQL para criação das tabelas:</vt:lpstr>
      <vt:lpstr>Script SQL para criação das tabelas:</vt:lpstr>
      <vt:lpstr>Script SQL para criação das tabelas:</vt:lpstr>
      <vt:lpstr>Script SQL para criação das tabelas:</vt:lpstr>
      <vt:lpstr>Interação do JavaScript com o WebSQL</vt:lpstr>
      <vt:lpstr>Interação do JavaScript com o WebSQL</vt:lpstr>
      <vt:lpstr>Interação do JavaScript com o WebSQL</vt:lpstr>
      <vt:lpstr>Interação do JavaScript com o WebSQL</vt:lpstr>
      <vt:lpstr>Interação do JavaScript com o WebSQL</vt:lpstr>
      <vt:lpstr>Interação do JavaScript com o WebSQL</vt:lpstr>
      <vt:lpstr>PowerPoint Presentation</vt:lpstr>
    </vt:vector>
  </TitlesOfParts>
  <Company>Senac São Paulo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Cristiane Ikenaga</dc:creator>
  <cp:lastModifiedBy>Eduardo Vasconcelos</cp:lastModifiedBy>
  <cp:revision>1012</cp:revision>
  <cp:lastPrinted>2013-09-02T16:20:55Z</cp:lastPrinted>
  <dcterms:created xsi:type="dcterms:W3CDTF">2012-03-14T19:46:11Z</dcterms:created>
  <dcterms:modified xsi:type="dcterms:W3CDTF">2015-05-13T00:15:23Z</dcterms:modified>
</cp:coreProperties>
</file>