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5"/>
  </p:notes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xel Hauduc" initials="AH" lastIdx="1" clrIdx="0">
    <p:extLst>
      <p:ext uri="{19B8F6BF-5375-455C-9EA6-DF929625EA0E}">
        <p15:presenceInfo xmlns:p15="http://schemas.microsoft.com/office/powerpoint/2012/main" userId="8fbef522b4658a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843CBF-F556-4395-BF3A-C5D5BD4A1791}" v="9" dt="2020-11-06T17:13:39.4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0" autoAdjust="0"/>
    <p:restoredTop sz="77870" autoAdjust="0"/>
  </p:normalViewPr>
  <p:slideViewPr>
    <p:cSldViewPr snapToGrid="0">
      <p:cViewPr varScale="1">
        <p:scale>
          <a:sx n="126" d="100"/>
          <a:sy n="126" d="100"/>
        </p:scale>
        <p:origin x="150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xel Hauduc" userId="8fbef522b4658a47" providerId="LiveId" clId="{E1843CBF-F556-4395-BF3A-C5D5BD4A1791}"/>
    <pc:docChg chg="undo custSel addSld delSld modSld">
      <pc:chgData name="Axel Hauduc" userId="8fbef522b4658a47" providerId="LiveId" clId="{E1843CBF-F556-4395-BF3A-C5D5BD4A1791}" dt="2020-11-06T17:40:43.687" v="2003" actId="1036"/>
      <pc:docMkLst>
        <pc:docMk/>
      </pc:docMkLst>
      <pc:sldChg chg="modSp mod">
        <pc:chgData name="Axel Hauduc" userId="8fbef522b4658a47" providerId="LiveId" clId="{E1843CBF-F556-4395-BF3A-C5D5BD4A1791}" dt="2020-11-06T05:37:11.154" v="36" actId="20577"/>
        <pc:sldMkLst>
          <pc:docMk/>
          <pc:sldMk cId="1422608228" sldId="256"/>
        </pc:sldMkLst>
        <pc:spChg chg="mod">
          <ac:chgData name="Axel Hauduc" userId="8fbef522b4658a47" providerId="LiveId" clId="{E1843CBF-F556-4395-BF3A-C5D5BD4A1791}" dt="2020-11-06T05:37:04.406" v="24" actId="20577"/>
          <ac:spMkLst>
            <pc:docMk/>
            <pc:sldMk cId="1422608228" sldId="256"/>
            <ac:spMk id="2" creationId="{7258FFA6-63F5-45C3-816F-0F6A13D4BCBB}"/>
          </ac:spMkLst>
        </pc:spChg>
        <pc:spChg chg="mod">
          <ac:chgData name="Axel Hauduc" userId="8fbef522b4658a47" providerId="LiveId" clId="{E1843CBF-F556-4395-BF3A-C5D5BD4A1791}" dt="2020-11-06T05:37:11.154" v="36" actId="20577"/>
          <ac:spMkLst>
            <pc:docMk/>
            <pc:sldMk cId="1422608228" sldId="256"/>
            <ac:spMk id="3" creationId="{4BABD12E-A8F2-4888-AE05-FDBB9C1B3492}"/>
          </ac:spMkLst>
        </pc:spChg>
      </pc:sldChg>
      <pc:sldChg chg="del">
        <pc:chgData name="Axel Hauduc" userId="8fbef522b4658a47" providerId="LiveId" clId="{E1843CBF-F556-4395-BF3A-C5D5BD4A1791}" dt="2020-11-06T05:37:16.158" v="37" actId="2696"/>
        <pc:sldMkLst>
          <pc:docMk/>
          <pc:sldMk cId="2244466614" sldId="257"/>
        </pc:sldMkLst>
      </pc:sldChg>
      <pc:sldChg chg="del">
        <pc:chgData name="Axel Hauduc" userId="8fbef522b4658a47" providerId="LiveId" clId="{E1843CBF-F556-4395-BF3A-C5D5BD4A1791}" dt="2020-11-06T05:37:17.913" v="38" actId="2696"/>
        <pc:sldMkLst>
          <pc:docMk/>
          <pc:sldMk cId="1034642146" sldId="258"/>
        </pc:sldMkLst>
      </pc:sldChg>
      <pc:sldChg chg="modSp del mod">
        <pc:chgData name="Axel Hauduc" userId="8fbef522b4658a47" providerId="LiveId" clId="{E1843CBF-F556-4395-BF3A-C5D5BD4A1791}" dt="2020-11-06T17:17:07.842" v="817" actId="2696"/>
        <pc:sldMkLst>
          <pc:docMk/>
          <pc:sldMk cId="4091964441" sldId="259"/>
        </pc:sldMkLst>
        <pc:spChg chg="mod">
          <ac:chgData name="Axel Hauduc" userId="8fbef522b4658a47" providerId="LiveId" clId="{E1843CBF-F556-4395-BF3A-C5D5BD4A1791}" dt="2020-11-06T16:56:55.653" v="61" actId="20577"/>
          <ac:spMkLst>
            <pc:docMk/>
            <pc:sldMk cId="4091964441" sldId="259"/>
            <ac:spMk id="2" creationId="{CDAB18F4-795B-403E-B888-9D2C3D865CD1}"/>
          </ac:spMkLst>
        </pc:spChg>
        <pc:spChg chg="mod">
          <ac:chgData name="Axel Hauduc" userId="8fbef522b4658a47" providerId="LiveId" clId="{E1843CBF-F556-4395-BF3A-C5D5BD4A1791}" dt="2020-11-06T16:57:20.003" v="161" actId="20577"/>
          <ac:spMkLst>
            <pc:docMk/>
            <pc:sldMk cId="4091964441" sldId="259"/>
            <ac:spMk id="3" creationId="{F4F980BA-C3BB-4B41-90B7-EAC6F8567303}"/>
          </ac:spMkLst>
        </pc:spChg>
      </pc:sldChg>
      <pc:sldChg chg="modSp new mod">
        <pc:chgData name="Axel Hauduc" userId="8fbef522b4658a47" providerId="LiveId" clId="{E1843CBF-F556-4395-BF3A-C5D5BD4A1791}" dt="2020-11-06T17:40:43.687" v="2003" actId="1036"/>
        <pc:sldMkLst>
          <pc:docMk/>
          <pc:sldMk cId="2900855807" sldId="260"/>
        </pc:sldMkLst>
        <pc:spChg chg="mod">
          <ac:chgData name="Axel Hauduc" userId="8fbef522b4658a47" providerId="LiveId" clId="{E1843CBF-F556-4395-BF3A-C5D5BD4A1791}" dt="2020-11-06T17:09:41.001" v="169" actId="20577"/>
          <ac:spMkLst>
            <pc:docMk/>
            <pc:sldMk cId="2900855807" sldId="260"/>
            <ac:spMk id="2" creationId="{6273C087-DB2C-46A3-BB87-0C3A067F7529}"/>
          </ac:spMkLst>
        </pc:spChg>
        <pc:spChg chg="mod">
          <ac:chgData name="Axel Hauduc" userId="8fbef522b4658a47" providerId="LiveId" clId="{E1843CBF-F556-4395-BF3A-C5D5BD4A1791}" dt="2020-11-06T17:40:43.687" v="2003" actId="1036"/>
          <ac:spMkLst>
            <pc:docMk/>
            <pc:sldMk cId="2900855807" sldId="260"/>
            <ac:spMk id="3" creationId="{A64CBED4-07E6-46B7-B026-6773BDCF77CE}"/>
          </ac:spMkLst>
        </pc:spChg>
      </pc:sldChg>
      <pc:sldChg chg="addSp delSp modSp new mod modNotesTx">
        <pc:chgData name="Axel Hauduc" userId="8fbef522b4658a47" providerId="LiveId" clId="{E1843CBF-F556-4395-BF3A-C5D5BD4A1791}" dt="2020-11-06T17:25:31.884" v="1408" actId="20577"/>
        <pc:sldMkLst>
          <pc:docMk/>
          <pc:sldMk cId="397682546" sldId="261"/>
        </pc:sldMkLst>
        <pc:spChg chg="mod">
          <ac:chgData name="Axel Hauduc" userId="8fbef522b4658a47" providerId="LiveId" clId="{E1843CBF-F556-4395-BF3A-C5D5BD4A1791}" dt="2020-11-06T17:24:46.566" v="1390" actId="14100"/>
          <ac:spMkLst>
            <pc:docMk/>
            <pc:sldMk cId="397682546" sldId="261"/>
            <ac:spMk id="2" creationId="{D9396F02-28AD-47D1-977D-FBE2A704A006}"/>
          </ac:spMkLst>
        </pc:spChg>
        <pc:spChg chg="add del mod">
          <ac:chgData name="Axel Hauduc" userId="8fbef522b4658a47" providerId="LiveId" clId="{E1843CBF-F556-4395-BF3A-C5D5BD4A1791}" dt="2020-11-06T17:25:31.884" v="1408" actId="20577"/>
          <ac:spMkLst>
            <pc:docMk/>
            <pc:sldMk cId="397682546" sldId="261"/>
            <ac:spMk id="3" creationId="{74FD30E1-9231-43A4-A01D-ADF88C7600B9}"/>
          </ac:spMkLst>
        </pc:spChg>
        <pc:spChg chg="add del mod">
          <ac:chgData name="Axel Hauduc" userId="8fbef522b4658a47" providerId="LiveId" clId="{E1843CBF-F556-4395-BF3A-C5D5BD4A1791}" dt="2020-11-06T17:13:37" v="409"/>
          <ac:spMkLst>
            <pc:docMk/>
            <pc:sldMk cId="397682546" sldId="261"/>
            <ac:spMk id="6" creationId="{644C0B08-7E64-4636-B205-64520E6E5D37}"/>
          </ac:spMkLst>
        </pc:spChg>
        <pc:spChg chg="add del mod">
          <ac:chgData name="Axel Hauduc" userId="8fbef522b4658a47" providerId="LiveId" clId="{E1843CBF-F556-4395-BF3A-C5D5BD4A1791}" dt="2020-11-06T17:13:39.452" v="413"/>
          <ac:spMkLst>
            <pc:docMk/>
            <pc:sldMk cId="397682546" sldId="261"/>
            <ac:spMk id="7" creationId="{573BACA4-8FAC-405C-A2F8-AD109B33904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85BAB-7781-446B-8667-505DDDD58EE5}" type="datetimeFigureOut">
              <a:rPr lang="en-US" smtClean="0"/>
              <a:t>06-Nov-2020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CBEBF-E7FC-487D-9701-09FECE74B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30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CBEBF-E7FC-487D-9701-09FECE74BB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38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a </a:t>
            </a:r>
            <a:r>
              <a:rPr lang="en-US" dirty="0" err="1"/>
              <a:t>downsample</a:t>
            </a:r>
            <a:r>
              <a:rPr lang="en-US" dirty="0"/>
              <a:t> from human gut microbiome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CBEBF-E7FC-487D-9701-09FECE74BB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06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5545-52DC-4BE3-A162-06927219932E}" type="datetime1">
              <a:rPr lang="en-US" smtClean="0"/>
              <a:t>06-Nov-2020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739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C017-59AB-4C9E-A699-8BBE4A16FA35}" type="datetime1">
              <a:rPr lang="en-US" smtClean="0"/>
              <a:t>06-Nov-2020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8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7A18-025F-4AE1-B460-2308283989F4}" type="datetime1">
              <a:rPr lang="en-US" smtClean="0"/>
              <a:t>06-Nov-2020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2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DCCD-AA68-41D1-B75F-521F199792AA}" type="datetime1">
              <a:rPr lang="en-US" smtClean="0"/>
              <a:t>06-Nov-2020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3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43D1-E2B9-4636-BBE0-4AFE70C57FE8}" type="datetime1">
              <a:rPr lang="en-US" smtClean="0"/>
              <a:t>06-Nov-2020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3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1A0D-99F6-49DB-9732-4803DDC194C5}" type="datetime1">
              <a:rPr lang="en-US" smtClean="0"/>
              <a:t>06-Nov-2020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2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1AA2-D227-4DAB-929C-55D1BFAF41A2}" type="datetime1">
              <a:rPr lang="en-US" smtClean="0"/>
              <a:t>06-Nov-2020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8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68A6-76BB-47D0-BCAA-E6B36F750DA9}" type="datetime1">
              <a:rPr lang="en-US" smtClean="0"/>
              <a:t>06-Nov-2020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4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BA638-40A3-4443-9976-554C37AFC4DE}" type="datetime1">
              <a:rPr lang="en-US" smtClean="0"/>
              <a:t>06-Nov-2020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80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7CF49D-6C59-4AB6-94CF-5AE8BC139836}" type="datetime1">
              <a:rPr lang="en-US" smtClean="0"/>
              <a:t>06-Nov-2020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377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ADEC-24B9-4AC5-9FB8-9E3530EB3808}" type="datetime1">
              <a:rPr lang="en-US" smtClean="0"/>
              <a:t>06-Nov-2020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5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031D6F-35A2-4A89-959D-933361B79456}" type="datetime1">
              <a:rPr lang="en-US" smtClean="0"/>
              <a:t>06-Nov-2020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86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FFA6-63F5-45C3-816F-0F6A13D4B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8 – </a:t>
            </a:r>
            <a:r>
              <a:rPr lang="en-US" dirty="0" err="1"/>
              <a:t>Anvi’o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BD12E-A8F2-4888-AE05-FDBB9C1B3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 November 2020</a:t>
            </a:r>
          </a:p>
          <a:p>
            <a:r>
              <a:rPr lang="en-US" dirty="0"/>
              <a:t>MICB405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7FB4C-A530-431F-A019-B0BBA3F3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8142-7991-4C43-AB3D-294887B62FA2}" type="datetime1">
              <a:rPr lang="en-US" smtClean="0"/>
              <a:t>06-Nov-2020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F4737-24A2-4CC0-8C11-E20D2179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0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C087-DB2C-46A3-BB87-0C3A067F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CBED4-07E6-46B7-B026-6773BDCF7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3353"/>
            <a:ext cx="10058400" cy="47256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Everyone: </a:t>
            </a:r>
          </a:p>
          <a:p>
            <a:pPr lvl="1"/>
            <a:r>
              <a:rPr lang="en-US" dirty="0"/>
              <a:t>Install </a:t>
            </a:r>
            <a:r>
              <a:rPr lang="en-US" dirty="0" err="1"/>
              <a:t>Anvi’o</a:t>
            </a:r>
            <a:r>
              <a:rPr lang="en-US" dirty="0"/>
              <a:t> on your profile in the servers OR your laptop</a:t>
            </a:r>
          </a:p>
          <a:p>
            <a:pPr lvl="1"/>
            <a:r>
              <a:rPr lang="en-US" dirty="0"/>
              <a:t>Run example dataset through simple </a:t>
            </a:r>
            <a:r>
              <a:rPr lang="en-US" dirty="0" err="1"/>
              <a:t>Anvi’o</a:t>
            </a:r>
            <a:r>
              <a:rPr lang="en-US" dirty="0"/>
              <a:t> metagenomic workflow on the servers OR your laptop</a:t>
            </a:r>
          </a:p>
          <a:p>
            <a:pPr lvl="2"/>
            <a:r>
              <a:rPr lang="en-US" dirty="0"/>
              <a:t>Requires Linux, Windows Subsystem for Linux, or macOS terminal</a:t>
            </a:r>
          </a:p>
          <a:p>
            <a:pPr lvl="2"/>
            <a:r>
              <a:rPr lang="en-US" dirty="0"/>
              <a:t>May work for non-WSL Windows users if Anaconda is installed in PowerShell</a:t>
            </a:r>
          </a:p>
          <a:p>
            <a:pPr lvl="2"/>
            <a:r>
              <a:rPr lang="en-US" dirty="0"/>
              <a:t>Won’t work with PuTTY or WinSCP, as these are not full local terminal emulators</a:t>
            </a:r>
          </a:p>
          <a:p>
            <a:r>
              <a:rPr lang="en-US" dirty="0"/>
              <a:t>Optional:</a:t>
            </a:r>
          </a:p>
          <a:p>
            <a:pPr lvl="1"/>
            <a:r>
              <a:rPr lang="en-US" dirty="0"/>
              <a:t>Visualize merged data on local </a:t>
            </a:r>
            <a:r>
              <a:rPr lang="en-US" dirty="0" err="1"/>
              <a:t>Anvi’o</a:t>
            </a:r>
            <a:endParaRPr lang="en-US" dirty="0"/>
          </a:p>
          <a:p>
            <a:pPr lvl="2"/>
            <a:r>
              <a:rPr lang="en-US" dirty="0"/>
              <a:t>This can be done by SCP-</a:t>
            </a:r>
            <a:r>
              <a:rPr lang="en-US" dirty="0" err="1"/>
              <a:t>ing</a:t>
            </a:r>
            <a:r>
              <a:rPr lang="en-US" dirty="0"/>
              <a:t> merged data folder output from the servers to your laptop that has </a:t>
            </a:r>
            <a:r>
              <a:rPr lang="en-US" dirty="0" err="1"/>
              <a:t>Anvi’o</a:t>
            </a:r>
            <a:r>
              <a:rPr lang="en-US" dirty="0"/>
              <a:t> installed, or simply visualizing the output you produced on your laptop if you took that route</a:t>
            </a:r>
          </a:p>
          <a:p>
            <a:r>
              <a:rPr lang="en-US" dirty="0"/>
              <a:t>Breakout room team members should share screen so all can view the visualization in case any member doesn’t have Linux/WSL/macOS, or is having technical issues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D483E-046F-4F43-A593-19B043A8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DCCD-AA68-41D1-B75F-521F199792AA}" type="datetime1">
              <a:rPr lang="en-US" smtClean="0"/>
              <a:t>06-Nov-2020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A3159-2A7C-4D8F-8CD4-9C65E4DD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5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6F02-28AD-47D1-977D-FBE2A704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01300" cy="1450757"/>
          </a:xfrm>
        </p:spPr>
        <p:txBody>
          <a:bodyPr/>
          <a:lstStyle/>
          <a:p>
            <a:r>
              <a:rPr lang="en-US" dirty="0"/>
              <a:t>Your data </a:t>
            </a:r>
            <a:r>
              <a:rPr lang="en-US" sz="4000" dirty="0"/>
              <a:t>(what </a:t>
            </a:r>
            <a:r>
              <a:rPr lang="en-US" sz="4000" dirty="0" err="1"/>
              <a:t>anvi’o</a:t>
            </a:r>
            <a:r>
              <a:rPr lang="en-US" sz="4000" dirty="0"/>
              <a:t> needs for metagenomics)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D30E1-9231-43A4-A01D-ADF88C760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140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FASTA file of your contigs</a:t>
            </a:r>
          </a:p>
          <a:p>
            <a:pPr lvl="1"/>
            <a:r>
              <a:rPr lang="en-US" dirty="0" err="1"/>
              <a:t>Contigs.fa</a:t>
            </a:r>
            <a:r>
              <a:rPr lang="en-US" dirty="0"/>
              <a:t> contains contigs from a co-assembly</a:t>
            </a:r>
          </a:p>
          <a:p>
            <a:pPr lvl="2"/>
            <a:r>
              <a:rPr lang="en-US" dirty="0"/>
              <a:t>This may be produced by running a larger set of high-quality samples through megahit</a:t>
            </a:r>
          </a:p>
          <a:p>
            <a:pPr lvl="1"/>
            <a:r>
              <a:rPr lang="en-US" dirty="0"/>
              <a:t>May also have been a reference genome from NCBI, a metagenome-assembled genome (MAG), or a bunch of genes you are interested in profiling</a:t>
            </a:r>
          </a:p>
          <a:p>
            <a:r>
              <a:rPr lang="en-US" dirty="0"/>
              <a:t>BAM files for your samples. </a:t>
            </a:r>
          </a:p>
          <a:p>
            <a:pPr lvl="1"/>
            <a:r>
              <a:rPr lang="en-US" dirty="0"/>
              <a:t>These are pre-aligned for simplicity, but ultimately come from FASTQ sequences unique to every </a:t>
            </a:r>
            <a:r>
              <a:rPr lang="en-US" i="1" dirty="0"/>
              <a:t>sample</a:t>
            </a:r>
            <a:r>
              <a:rPr lang="en-US" dirty="0"/>
              <a:t> you took from the environment</a:t>
            </a:r>
          </a:p>
          <a:p>
            <a:pPr lvl="1"/>
            <a:r>
              <a:rPr lang="en-US" dirty="0"/>
              <a:t>e.g. </a:t>
            </a:r>
          </a:p>
          <a:p>
            <a:pPr lvl="2"/>
            <a:r>
              <a:rPr lang="en-US" dirty="0"/>
              <a:t>Day 1, Day 2, Day 3</a:t>
            </a:r>
          </a:p>
          <a:p>
            <a:pPr lvl="2"/>
            <a:r>
              <a:rPr lang="en-US" dirty="0"/>
              <a:t>Location 1, Location 2, Location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86245-3E4A-4492-A648-BB31E0F7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DCCD-AA68-41D1-B75F-521F199792AA}" type="datetime1">
              <a:rPr lang="en-US" smtClean="0"/>
              <a:t>06-Nov-2020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41DB1-4A19-484F-9EC2-FDFCF750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25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2335</TotalTime>
  <Words>275</Words>
  <Application>Microsoft Office PowerPoint</Application>
  <PresentationFormat>Widescreen</PresentationFormat>
  <Paragraphs>33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Tutorial 8 – Anvi’o</vt:lpstr>
      <vt:lpstr>Workflow</vt:lpstr>
      <vt:lpstr>Your data (what anvi’o needs for metagenomics)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4 – Samtools &amp; Bcftools</dc:title>
  <dc:creator>Axel Hauduc</dc:creator>
  <cp:lastModifiedBy>Axel Hauduc</cp:lastModifiedBy>
  <cp:revision>4</cp:revision>
  <dcterms:created xsi:type="dcterms:W3CDTF">2020-10-02T04:18:46Z</dcterms:created>
  <dcterms:modified xsi:type="dcterms:W3CDTF">2020-11-06T17:40:52Z</dcterms:modified>
</cp:coreProperties>
</file>