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90" r:id="rId4"/>
    <p:sldId id="314" r:id="rId5"/>
    <p:sldId id="294" r:id="rId6"/>
    <p:sldId id="302" r:id="rId7"/>
    <p:sldId id="303" r:id="rId8"/>
    <p:sldId id="304" r:id="rId9"/>
    <p:sldId id="315" r:id="rId10"/>
    <p:sldId id="316" r:id="rId11"/>
    <p:sldId id="301" r:id="rId12"/>
    <p:sldId id="317" r:id="rId13"/>
    <p:sldId id="318" r:id="rId14"/>
    <p:sldId id="305" r:id="rId15"/>
    <p:sldId id="306" r:id="rId16"/>
    <p:sldId id="308" r:id="rId17"/>
    <p:sldId id="309" r:id="rId18"/>
    <p:sldId id="313" r:id="rId19"/>
    <p:sldId id="310" r:id="rId20"/>
    <p:sldId id="311" r:id="rId21"/>
    <p:sldId id="312" r:id="rId22"/>
    <p:sldId id="259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420" y="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675827" y="1845730"/>
            <a:ext cx="295465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正交投影变换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位移矩阵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2D31EF3-2872-4915-A91A-A3341D221E8D}"/>
              </a:ext>
            </a:extLst>
          </p:cNvPr>
          <p:cNvGrpSpPr/>
          <p:nvPr/>
        </p:nvGrpSpPr>
        <p:grpSpPr>
          <a:xfrm>
            <a:off x="1430522" y="2059062"/>
            <a:ext cx="6282956" cy="1952550"/>
            <a:chOff x="1187718" y="1930936"/>
            <a:chExt cx="6282956" cy="195255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EBA7DC5-7D30-4B45-A93D-852E5F9C463E}"/>
                </a:ext>
              </a:extLst>
            </p:cNvPr>
            <p:cNvGrpSpPr/>
            <p:nvPr/>
          </p:nvGrpSpPr>
          <p:grpSpPr>
            <a:xfrm>
              <a:off x="1187718" y="1930936"/>
              <a:ext cx="2880240" cy="1952550"/>
              <a:chOff x="2843856" y="1707678"/>
              <a:chExt cx="2880240" cy="1952550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990944FB-C08F-48F7-9674-3D01041E0F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43856" y="3291810"/>
                <a:ext cx="28802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88AE0733-C573-4331-9FCC-12A4370F1C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563916" y="1707678"/>
                <a:ext cx="0" cy="19525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D7A1EFC-C916-4B97-99AB-3BB6EBB6852A}"/>
                  </a:ext>
                </a:extLst>
              </p:cNvPr>
              <p:cNvSpPr/>
              <p:nvPr/>
            </p:nvSpPr>
            <p:spPr bwMode="auto">
              <a:xfrm>
                <a:off x="4132485" y="2718786"/>
                <a:ext cx="1152096" cy="57604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1EAAD8-5F84-4715-9D7B-C4B4426BC5A6}"/>
                  </a:ext>
                </a:extLst>
              </p:cNvPr>
              <p:cNvSpPr txBox="1"/>
              <p:nvPr/>
            </p:nvSpPr>
            <p:spPr>
              <a:xfrm>
                <a:off x="3802907" y="3290896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(1,0)</a:t>
                </a:r>
                <a:endParaRPr lang="zh-CN" altLang="en-US" sz="1200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09A91F-EC82-4CE0-872A-D76391913E55}"/>
                  </a:ext>
                </a:extLst>
              </p:cNvPr>
              <p:cNvSpPr txBox="1"/>
              <p:nvPr/>
            </p:nvSpPr>
            <p:spPr>
              <a:xfrm>
                <a:off x="5034030" y="3290896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(3,0)</a:t>
                </a:r>
                <a:endParaRPr lang="zh-CN" altLang="en-US" sz="1200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67EFCFC-E2A9-4D63-AD6E-69494C9A805A}"/>
                  </a:ext>
                </a:extLst>
              </p:cNvPr>
              <p:cNvSpPr txBox="1"/>
              <p:nvPr/>
            </p:nvSpPr>
            <p:spPr>
              <a:xfrm>
                <a:off x="4499517" y="3290896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(2,0)</a:t>
                </a:r>
                <a:endParaRPr lang="zh-CN" altLang="en-US" sz="120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FF46DBC-9EBA-4A28-A844-707F8F3718B8}"/>
                  </a:ext>
                </a:extLst>
              </p:cNvPr>
              <p:cNvSpPr/>
              <p:nvPr/>
            </p:nvSpPr>
            <p:spPr bwMode="auto">
              <a:xfrm>
                <a:off x="4107224" y="3247231"/>
                <a:ext cx="72006" cy="7200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608D790-58E9-453C-9A41-83ED1CAEF229}"/>
                  </a:ext>
                </a:extLst>
              </p:cNvPr>
              <p:cNvSpPr/>
              <p:nvPr/>
            </p:nvSpPr>
            <p:spPr bwMode="auto">
              <a:xfrm>
                <a:off x="4658759" y="3247231"/>
                <a:ext cx="72006" cy="7200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001C648-67DC-4114-A598-0372005264C3}"/>
                  </a:ext>
                </a:extLst>
              </p:cNvPr>
              <p:cNvSpPr/>
              <p:nvPr/>
            </p:nvSpPr>
            <p:spPr bwMode="auto">
              <a:xfrm>
                <a:off x="5252278" y="3247231"/>
                <a:ext cx="72006" cy="7200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4D74563-0AB8-48A7-A56F-051CC53BEB4D}"/>
                </a:ext>
              </a:extLst>
            </p:cNvPr>
            <p:cNvGrpSpPr/>
            <p:nvPr/>
          </p:nvGrpSpPr>
          <p:grpSpPr>
            <a:xfrm>
              <a:off x="4644006" y="1930936"/>
              <a:ext cx="2826668" cy="1952550"/>
              <a:chOff x="4644006" y="1930936"/>
              <a:chExt cx="2826668" cy="1952550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720071-85E4-4C00-8A0D-E51A49A456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44006" y="3515068"/>
                <a:ext cx="28266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F130B4D3-9CE0-46B3-BB3A-19E95B244B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10494" y="1930936"/>
                <a:ext cx="0" cy="19525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0E1F8CA-EB6E-418F-94D6-152CEC8310FD}"/>
                  </a:ext>
                </a:extLst>
              </p:cNvPr>
              <p:cNvSpPr txBox="1"/>
              <p:nvPr/>
            </p:nvSpPr>
            <p:spPr>
              <a:xfrm>
                <a:off x="5549485" y="3514154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(1,0)</a:t>
                </a:r>
                <a:endParaRPr lang="zh-CN" altLang="en-US" sz="1200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11FA140-B3FD-429B-8880-B1CDF8AA2883}"/>
                  </a:ext>
                </a:extLst>
              </p:cNvPr>
              <p:cNvSpPr txBox="1"/>
              <p:nvPr/>
            </p:nvSpPr>
            <p:spPr>
              <a:xfrm>
                <a:off x="6780608" y="3514154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(3,0)</a:t>
                </a:r>
                <a:endParaRPr lang="zh-CN" altLang="en-US" sz="1200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BFAEFD-A9A4-4255-AD6C-DE19D6005267}"/>
                  </a:ext>
                </a:extLst>
              </p:cNvPr>
              <p:cNvSpPr txBox="1"/>
              <p:nvPr/>
            </p:nvSpPr>
            <p:spPr>
              <a:xfrm>
                <a:off x="6246095" y="3514154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(2,0)</a:t>
                </a:r>
                <a:endParaRPr lang="zh-CN" altLang="en-US" sz="1200" dirty="0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1C1A52C-A038-4B4E-A3B8-DD56B0141892}"/>
                  </a:ext>
                </a:extLst>
              </p:cNvPr>
              <p:cNvGrpSpPr/>
              <p:nvPr/>
            </p:nvGrpSpPr>
            <p:grpSpPr>
              <a:xfrm>
                <a:off x="4724400" y="2929842"/>
                <a:ext cx="1217060" cy="600451"/>
                <a:chOff x="5853802" y="2942044"/>
                <a:chExt cx="1217060" cy="600451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7F1C906-90A5-488A-8CC4-4AE16B3CB989}"/>
                    </a:ext>
                  </a:extLst>
                </p:cNvPr>
                <p:cNvSpPr/>
                <p:nvPr/>
              </p:nvSpPr>
              <p:spPr bwMode="auto">
                <a:xfrm>
                  <a:off x="5879063" y="2942044"/>
                  <a:ext cx="1152096" cy="576048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5FDD20D-910C-493F-B075-47EBEACD4368}"/>
                    </a:ext>
                  </a:extLst>
                </p:cNvPr>
                <p:cNvSpPr/>
                <p:nvPr/>
              </p:nvSpPr>
              <p:spPr bwMode="auto">
                <a:xfrm>
                  <a:off x="5853802" y="3470489"/>
                  <a:ext cx="72006" cy="72006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34E4BB06-570A-47CB-B959-0641AA1A2BB4}"/>
                    </a:ext>
                  </a:extLst>
                </p:cNvPr>
                <p:cNvSpPr/>
                <p:nvPr/>
              </p:nvSpPr>
              <p:spPr bwMode="auto">
                <a:xfrm>
                  <a:off x="6405337" y="3470489"/>
                  <a:ext cx="72006" cy="7200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FFACAE5E-A99E-4967-9FE6-5B167D87CEEF}"/>
                    </a:ext>
                  </a:extLst>
                </p:cNvPr>
                <p:cNvSpPr/>
                <p:nvPr/>
              </p:nvSpPr>
              <p:spPr bwMode="auto">
                <a:xfrm>
                  <a:off x="6998856" y="3470489"/>
                  <a:ext cx="72006" cy="72006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161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8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8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8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8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8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位移矩阵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17E703-F872-4ECE-B867-40FE56A55225}"/>
              </a:ext>
            </a:extLst>
          </p:cNvPr>
          <p:cNvGrpSpPr/>
          <p:nvPr/>
        </p:nvGrpSpPr>
        <p:grpSpPr>
          <a:xfrm>
            <a:off x="1445535" y="2036431"/>
            <a:ext cx="2879308" cy="1952550"/>
            <a:chOff x="3934960" y="1930936"/>
            <a:chExt cx="2879308" cy="1952550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DCED6F0-E77A-4E5A-BB8C-D64E4232F7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7600" y="3515068"/>
              <a:ext cx="2826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B171F24-FA39-4F2D-B869-690A8DD071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10494" y="1930936"/>
              <a:ext cx="0" cy="1952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16849C7-1598-488A-990C-ACA2DA81A970}"/>
                </a:ext>
              </a:extLst>
            </p:cNvPr>
            <p:cNvSpPr txBox="1"/>
            <p:nvPr/>
          </p:nvSpPr>
          <p:spPr>
            <a:xfrm>
              <a:off x="3934960" y="3549700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(-2,0)</a:t>
              </a:r>
              <a:endParaRPr lang="zh-CN" altLang="en-US" sz="1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53993AE-30BF-4116-9B93-C838E8921FA1}"/>
                </a:ext>
              </a:extLst>
            </p:cNvPr>
            <p:cNvSpPr txBox="1"/>
            <p:nvPr/>
          </p:nvSpPr>
          <p:spPr>
            <a:xfrm>
              <a:off x="6246095" y="3514154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(2,0)</a:t>
              </a:r>
              <a:endParaRPr lang="zh-CN" altLang="en-US" sz="1200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FAA58F7-08E6-423C-8BA6-43B6CA6BC12A}"/>
                </a:ext>
              </a:extLst>
            </p:cNvPr>
            <p:cNvGrpSpPr/>
            <p:nvPr/>
          </p:nvGrpSpPr>
          <p:grpSpPr>
            <a:xfrm>
              <a:off x="4185189" y="2929842"/>
              <a:ext cx="2284666" cy="620315"/>
              <a:chOff x="5314591" y="2942044"/>
              <a:chExt cx="2284666" cy="6203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5611E3E-3EE3-4A30-AA5F-25FB5E6E5614}"/>
                  </a:ext>
                </a:extLst>
              </p:cNvPr>
              <p:cNvSpPr/>
              <p:nvPr/>
            </p:nvSpPr>
            <p:spPr bwMode="auto">
              <a:xfrm>
                <a:off x="5333034" y="2942044"/>
                <a:ext cx="2232168" cy="57604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5D31A2E-2F16-4E48-9095-C6861E818E19}"/>
                  </a:ext>
                </a:extLst>
              </p:cNvPr>
              <p:cNvSpPr/>
              <p:nvPr/>
            </p:nvSpPr>
            <p:spPr bwMode="auto">
              <a:xfrm>
                <a:off x="5314591" y="3490353"/>
                <a:ext cx="72006" cy="7200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034BA04-D6B2-44D6-B471-49DE6437B510}"/>
                  </a:ext>
                </a:extLst>
              </p:cNvPr>
              <p:cNvSpPr/>
              <p:nvPr/>
            </p:nvSpPr>
            <p:spPr bwMode="auto">
              <a:xfrm>
                <a:off x="6405337" y="3470489"/>
                <a:ext cx="72006" cy="7200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0CF7A04-E84F-4622-9736-2BC3CBCDB239}"/>
                  </a:ext>
                </a:extLst>
              </p:cNvPr>
              <p:cNvSpPr/>
              <p:nvPr/>
            </p:nvSpPr>
            <p:spPr bwMode="auto">
              <a:xfrm>
                <a:off x="7527251" y="3482089"/>
                <a:ext cx="72006" cy="7200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69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位移矩阵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B1619E-C0BD-41F9-A14C-F37D0EA5CA75}"/>
              </a:ext>
            </a:extLst>
          </p:cNvPr>
          <p:cNvGrpSpPr/>
          <p:nvPr/>
        </p:nvGrpSpPr>
        <p:grpSpPr>
          <a:xfrm>
            <a:off x="1445535" y="2036431"/>
            <a:ext cx="6252929" cy="1975181"/>
            <a:chOff x="775048" y="2059062"/>
            <a:chExt cx="6252929" cy="197518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A17E703-F872-4ECE-B867-40FE56A55225}"/>
                </a:ext>
              </a:extLst>
            </p:cNvPr>
            <p:cNvGrpSpPr/>
            <p:nvPr/>
          </p:nvGrpSpPr>
          <p:grpSpPr>
            <a:xfrm>
              <a:off x="775048" y="2059062"/>
              <a:ext cx="2879308" cy="1952550"/>
              <a:chOff x="3934960" y="1930936"/>
              <a:chExt cx="2879308" cy="1952550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4DCED6F0-E77A-4E5A-BB8C-D64E4232F7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87600" y="3515068"/>
                <a:ext cx="28266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B171F24-FA39-4F2D-B869-690A8DD071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10494" y="1930936"/>
                <a:ext cx="0" cy="19525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6849C7-1598-488A-990C-ACA2DA81A970}"/>
                  </a:ext>
                </a:extLst>
              </p:cNvPr>
              <p:cNvSpPr txBox="1"/>
              <p:nvPr/>
            </p:nvSpPr>
            <p:spPr>
              <a:xfrm>
                <a:off x="3934960" y="3549700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(-2,0)</a:t>
                </a:r>
                <a:endParaRPr lang="zh-CN" altLang="en-US" sz="12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53993AE-30BF-4116-9B93-C838E8921FA1}"/>
                  </a:ext>
                </a:extLst>
              </p:cNvPr>
              <p:cNvSpPr txBox="1"/>
              <p:nvPr/>
            </p:nvSpPr>
            <p:spPr>
              <a:xfrm>
                <a:off x="6246095" y="3514154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(2,0)</a:t>
                </a:r>
                <a:endParaRPr lang="zh-CN" altLang="en-US" sz="1200" dirty="0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6FAA58F7-08E6-423C-8BA6-43B6CA6BC12A}"/>
                  </a:ext>
                </a:extLst>
              </p:cNvPr>
              <p:cNvGrpSpPr/>
              <p:nvPr/>
            </p:nvGrpSpPr>
            <p:grpSpPr>
              <a:xfrm>
                <a:off x="4185189" y="2929842"/>
                <a:ext cx="2284666" cy="620315"/>
                <a:chOff x="5314591" y="2942044"/>
                <a:chExt cx="2284666" cy="620315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C5611E3E-3EE3-4A30-AA5F-25FB5E6E5614}"/>
                    </a:ext>
                  </a:extLst>
                </p:cNvPr>
                <p:cNvSpPr/>
                <p:nvPr/>
              </p:nvSpPr>
              <p:spPr bwMode="auto">
                <a:xfrm>
                  <a:off x="5333034" y="2942044"/>
                  <a:ext cx="2232168" cy="576048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45D31A2E-2F16-4E48-9095-C6861E818E19}"/>
                    </a:ext>
                  </a:extLst>
                </p:cNvPr>
                <p:cNvSpPr/>
                <p:nvPr/>
              </p:nvSpPr>
              <p:spPr bwMode="auto">
                <a:xfrm>
                  <a:off x="5314591" y="3490353"/>
                  <a:ext cx="72006" cy="72006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034BA04-D6B2-44D6-B471-49DE6437B510}"/>
                    </a:ext>
                  </a:extLst>
                </p:cNvPr>
                <p:cNvSpPr/>
                <p:nvPr/>
              </p:nvSpPr>
              <p:spPr bwMode="auto">
                <a:xfrm>
                  <a:off x="6405337" y="3470489"/>
                  <a:ext cx="72006" cy="7200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40CF7A04-E84F-4622-9736-2BC3CBCDB239}"/>
                    </a:ext>
                  </a:extLst>
                </p:cNvPr>
                <p:cNvSpPr/>
                <p:nvPr/>
              </p:nvSpPr>
              <p:spPr bwMode="auto">
                <a:xfrm>
                  <a:off x="7527251" y="3482089"/>
                  <a:ext cx="72006" cy="72006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3E25E13-933D-4F0B-844A-F1F68BBF7141}"/>
                </a:ext>
              </a:extLst>
            </p:cNvPr>
            <p:cNvGrpSpPr/>
            <p:nvPr/>
          </p:nvGrpSpPr>
          <p:grpSpPr>
            <a:xfrm>
              <a:off x="4201309" y="2081693"/>
              <a:ext cx="2826668" cy="1952550"/>
              <a:chOff x="4644006" y="1930936"/>
              <a:chExt cx="2826668" cy="195255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C618507-6BCB-4B8F-85C5-CA1E4A5449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44006" y="3515068"/>
                <a:ext cx="28266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61503B60-A33B-46BE-AC18-CAF340EA562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10494" y="1930936"/>
                <a:ext cx="0" cy="19525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FD11FA7-3734-4DC9-926D-03FEB9BBC1A1}"/>
                  </a:ext>
                </a:extLst>
              </p:cNvPr>
              <p:cNvSpPr txBox="1"/>
              <p:nvPr/>
            </p:nvSpPr>
            <p:spPr>
              <a:xfrm>
                <a:off x="5549485" y="3514154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(1,0)</a:t>
                </a:r>
                <a:endParaRPr lang="zh-CN" altLang="en-US" sz="1200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E412340-55EF-4CB1-820D-69CE88A00376}"/>
                  </a:ext>
                </a:extLst>
              </p:cNvPr>
              <p:cNvSpPr txBox="1"/>
              <p:nvPr/>
            </p:nvSpPr>
            <p:spPr>
              <a:xfrm>
                <a:off x="6780608" y="3514154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(3,0)</a:t>
                </a:r>
                <a:endParaRPr lang="zh-CN" altLang="en-US" sz="1200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AD4C932-9828-4600-BB78-60A57DD1F9D0}"/>
                  </a:ext>
                </a:extLst>
              </p:cNvPr>
              <p:cNvSpPr txBox="1"/>
              <p:nvPr/>
            </p:nvSpPr>
            <p:spPr>
              <a:xfrm>
                <a:off x="6246095" y="3514154"/>
                <a:ext cx="500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(2,0)</a:t>
                </a:r>
                <a:endParaRPr lang="zh-CN" altLang="en-US" sz="1200" dirty="0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68776E2-0261-4519-AEAD-F17F3EDE55A5}"/>
                  </a:ext>
                </a:extLst>
              </p:cNvPr>
              <p:cNvGrpSpPr/>
              <p:nvPr/>
            </p:nvGrpSpPr>
            <p:grpSpPr>
              <a:xfrm>
                <a:off x="4724400" y="2929842"/>
                <a:ext cx="1217060" cy="600451"/>
                <a:chOff x="5853802" y="2942044"/>
                <a:chExt cx="1217060" cy="600451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2CF1801-C4FC-4F42-AD42-FAD485E23C4E}"/>
                    </a:ext>
                  </a:extLst>
                </p:cNvPr>
                <p:cNvSpPr/>
                <p:nvPr/>
              </p:nvSpPr>
              <p:spPr bwMode="auto">
                <a:xfrm>
                  <a:off x="5879063" y="2942044"/>
                  <a:ext cx="1152096" cy="576048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CBE77E87-3518-41CA-856F-D4CDCD0D4462}"/>
                    </a:ext>
                  </a:extLst>
                </p:cNvPr>
                <p:cNvSpPr/>
                <p:nvPr/>
              </p:nvSpPr>
              <p:spPr bwMode="auto">
                <a:xfrm>
                  <a:off x="5853802" y="3470489"/>
                  <a:ext cx="72006" cy="72006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F35928E3-E488-4E72-A6CE-EA133532C3BB}"/>
                    </a:ext>
                  </a:extLst>
                </p:cNvPr>
                <p:cNvSpPr/>
                <p:nvPr/>
              </p:nvSpPr>
              <p:spPr bwMode="auto">
                <a:xfrm>
                  <a:off x="6405337" y="3470489"/>
                  <a:ext cx="72006" cy="7200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39E3AD00-02D1-4444-9E95-670134BE9CFA}"/>
                    </a:ext>
                  </a:extLst>
                </p:cNvPr>
                <p:cNvSpPr/>
                <p:nvPr/>
              </p:nvSpPr>
              <p:spPr bwMode="auto">
                <a:xfrm>
                  <a:off x="6998856" y="3470489"/>
                  <a:ext cx="72006" cy="72006"/>
                </a:xfrm>
                <a:prstGeom prst="ellipse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729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反向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47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/>
              <p:nvPr/>
            </p:nvSpPr>
            <p:spPr>
              <a:xfrm>
                <a:off x="2584212" y="2139714"/>
                <a:ext cx="3975576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𝑂𝑡h𝑜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12" y="2139714"/>
                <a:ext cx="3975576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16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/>
              <p:nvPr/>
            </p:nvSpPr>
            <p:spPr>
              <a:xfrm>
                <a:off x="1" y="1491660"/>
                <a:ext cx="9144000" cy="2136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91660"/>
                <a:ext cx="9144000" cy="2136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/>
              <p:nvPr/>
            </p:nvSpPr>
            <p:spPr>
              <a:xfrm>
                <a:off x="-22346" y="2007409"/>
                <a:ext cx="9144000" cy="2136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𝑜𝑡h𝑜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46" y="2007409"/>
                <a:ext cx="9144000" cy="2136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Projection Matrix</a:t>
            </a:r>
          </a:p>
        </p:txBody>
      </p:sp>
    </p:spTree>
    <p:extLst>
      <p:ext uri="{BB962C8B-B14F-4D97-AF65-F5344CB8AC3E}">
        <p14:creationId xmlns:p14="http://schemas.microsoft.com/office/powerpoint/2010/main" val="85605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/>
              <p:nvPr/>
            </p:nvSpPr>
            <p:spPr>
              <a:xfrm>
                <a:off x="-22346" y="2007409"/>
                <a:ext cx="9144000" cy="2136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𝑜𝑡h𝑜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3AD0CE-453B-4143-8FA6-3D14D4AD8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46" y="2007409"/>
                <a:ext cx="9144000" cy="2136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Projection Matrix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E79412-C820-47D8-9C2F-FD853DACDA7B}"/>
              </a:ext>
            </a:extLst>
          </p:cNvPr>
          <p:cNvSpPr/>
          <p:nvPr/>
        </p:nvSpPr>
        <p:spPr>
          <a:xfrm>
            <a:off x="2498379" y="4237593"/>
            <a:ext cx="444392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i="1" dirty="0" err="1"/>
              <a:t>glOrtho</a:t>
            </a:r>
            <a:r>
              <a:rPr lang="en-US" altLang="zh-CN" i="1" dirty="0"/>
              <a:t>(</a:t>
            </a:r>
            <a:r>
              <a:rPr lang="en-US" altLang="zh-CN" b="1" i="1" dirty="0"/>
              <a:t>left, right, bottom, top, </a:t>
            </a:r>
            <a:r>
              <a:rPr lang="en-US" altLang="zh-CN" b="1" i="1" dirty="0" err="1"/>
              <a:t>zNear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zFar</a:t>
            </a:r>
            <a:r>
              <a:rPr lang="en-US" altLang="zh-CN" b="1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158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>
            <a:extLst>
              <a:ext uri="{FF2B5EF4-FFF2-40B4-BE49-F238E27FC236}">
                <a16:creationId xmlns:a16="http://schemas.microsoft.com/office/drawing/2014/main" id="{7D5A4FB0-39F4-4276-8262-777C617400F1}"/>
              </a:ext>
            </a:extLst>
          </p:cNvPr>
          <p:cNvSpPr/>
          <p:nvPr/>
        </p:nvSpPr>
        <p:spPr bwMode="auto">
          <a:xfrm>
            <a:off x="6111623" y="1712049"/>
            <a:ext cx="1891794" cy="1224102"/>
          </a:xfrm>
          <a:prstGeom prst="cube">
            <a:avLst/>
          </a:prstGeom>
          <a:solidFill>
            <a:srgbClr val="4F81BD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66C982-E660-4FD7-87F5-234C2E5F5109}"/>
              </a:ext>
            </a:extLst>
          </p:cNvPr>
          <p:cNvCxnSpPr>
            <a:cxnSpLocks/>
          </p:cNvCxnSpPr>
          <p:nvPr/>
        </p:nvCxnSpPr>
        <p:spPr bwMode="auto">
          <a:xfrm>
            <a:off x="6427985" y="1712049"/>
            <a:ext cx="0" cy="9035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B4B5FDB-E1B0-4CBC-B2AB-815D1E5BA4DE}"/>
              </a:ext>
            </a:extLst>
          </p:cNvPr>
          <p:cNvSpPr/>
          <p:nvPr/>
        </p:nvSpPr>
        <p:spPr>
          <a:xfrm>
            <a:off x="5746124" y="293615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p(-50,-25,-25)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15FDD-C2D2-41D3-B2F4-9A841FB70108}"/>
              </a:ext>
            </a:extLst>
          </p:cNvPr>
          <p:cNvSpPr/>
          <p:nvPr/>
        </p:nvSpPr>
        <p:spPr>
          <a:xfrm>
            <a:off x="7673395" y="126691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q(50,25,25)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FF9653-D082-4CA1-B7C0-A78361CA657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7985" y="2615570"/>
            <a:ext cx="158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C189AF-20C8-4F52-91F3-B7343C8EA18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4118" y="2634752"/>
            <a:ext cx="323867" cy="3013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/>
              <p:nvPr/>
            </p:nvSpPr>
            <p:spPr>
              <a:xfrm>
                <a:off x="609598" y="1712049"/>
                <a:ext cx="4938087" cy="1681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−2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1712049"/>
                <a:ext cx="4938087" cy="1681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21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28878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B53DC9C-CAFF-46D7-A8FF-D5E7F4B5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2E327C-5199-4A71-8024-7B79F798E4B7}"/>
              </a:ext>
            </a:extLst>
          </p:cNvPr>
          <p:cNvSpPr/>
          <p:nvPr/>
        </p:nvSpPr>
        <p:spPr bwMode="auto">
          <a:xfrm>
            <a:off x="1187718" y="2931780"/>
            <a:ext cx="1440120" cy="955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4C1EE3-A6B2-44ED-9A23-A8CD3496D7F7}"/>
              </a:ext>
            </a:extLst>
          </p:cNvPr>
          <p:cNvSpPr/>
          <p:nvPr/>
        </p:nvSpPr>
        <p:spPr bwMode="auto">
          <a:xfrm>
            <a:off x="1187718" y="4218456"/>
            <a:ext cx="3960330" cy="521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>
            <a:extLst>
              <a:ext uri="{FF2B5EF4-FFF2-40B4-BE49-F238E27FC236}">
                <a16:creationId xmlns:a16="http://schemas.microsoft.com/office/drawing/2014/main" id="{7D5A4FB0-39F4-4276-8262-777C617400F1}"/>
              </a:ext>
            </a:extLst>
          </p:cNvPr>
          <p:cNvSpPr/>
          <p:nvPr/>
        </p:nvSpPr>
        <p:spPr bwMode="auto">
          <a:xfrm>
            <a:off x="6111623" y="1712049"/>
            <a:ext cx="1891794" cy="1224102"/>
          </a:xfrm>
          <a:prstGeom prst="cube">
            <a:avLst/>
          </a:prstGeom>
          <a:solidFill>
            <a:srgbClr val="4F81BD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66C982-E660-4FD7-87F5-234C2E5F5109}"/>
              </a:ext>
            </a:extLst>
          </p:cNvPr>
          <p:cNvCxnSpPr>
            <a:cxnSpLocks/>
          </p:cNvCxnSpPr>
          <p:nvPr/>
        </p:nvCxnSpPr>
        <p:spPr bwMode="auto">
          <a:xfrm>
            <a:off x="6427985" y="1712049"/>
            <a:ext cx="0" cy="9035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B4B5FDB-E1B0-4CBC-B2AB-815D1E5BA4DE}"/>
              </a:ext>
            </a:extLst>
          </p:cNvPr>
          <p:cNvSpPr/>
          <p:nvPr/>
        </p:nvSpPr>
        <p:spPr>
          <a:xfrm>
            <a:off x="5746124" y="293615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p(-50,-25,-25)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15FDD-C2D2-41D3-B2F4-9A841FB70108}"/>
              </a:ext>
            </a:extLst>
          </p:cNvPr>
          <p:cNvSpPr/>
          <p:nvPr/>
        </p:nvSpPr>
        <p:spPr>
          <a:xfrm>
            <a:off x="7673395" y="126691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q(50,25,25)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FF9653-D082-4CA1-B7C0-A78361CA657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7985" y="2615570"/>
            <a:ext cx="158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C189AF-20C8-4F52-91F3-B7343C8EA18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4118" y="2634752"/>
            <a:ext cx="323867" cy="3013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/>
              <p:nvPr/>
            </p:nvSpPr>
            <p:spPr>
              <a:xfrm>
                <a:off x="609598" y="1712049"/>
                <a:ext cx="4938087" cy="1707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50−(−50)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50+(−50</m:t>
                                    </m:r>
                                    <m:r>
                                      <a:rPr lang="zh-CN" alt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）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25−(−25)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25+(−25</m:t>
                                    </m:r>
                                    <m:r>
                                      <a:rPr lang="zh-CN" alt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）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25−(−25)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25+(−25</m:t>
                                    </m:r>
                                    <m:r>
                                      <a:rPr lang="zh-CN" alt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）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1712049"/>
                <a:ext cx="4938087" cy="1707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345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>
            <a:extLst>
              <a:ext uri="{FF2B5EF4-FFF2-40B4-BE49-F238E27FC236}">
                <a16:creationId xmlns:a16="http://schemas.microsoft.com/office/drawing/2014/main" id="{7D5A4FB0-39F4-4276-8262-777C617400F1}"/>
              </a:ext>
            </a:extLst>
          </p:cNvPr>
          <p:cNvSpPr/>
          <p:nvPr/>
        </p:nvSpPr>
        <p:spPr bwMode="auto">
          <a:xfrm>
            <a:off x="6111623" y="1712049"/>
            <a:ext cx="1891794" cy="1224102"/>
          </a:xfrm>
          <a:prstGeom prst="cube">
            <a:avLst/>
          </a:prstGeom>
          <a:solidFill>
            <a:srgbClr val="4F81BD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4A7859-0140-45B2-9B27-0671F7A76C9C}"/>
              </a:ext>
            </a:extLst>
          </p:cNvPr>
          <p:cNvSpPr txBox="1">
            <a:spLocks/>
          </p:cNvSpPr>
          <p:nvPr/>
        </p:nvSpPr>
        <p:spPr>
          <a:xfrm>
            <a:off x="556419" y="1112707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66C982-E660-4FD7-87F5-234C2E5F5109}"/>
              </a:ext>
            </a:extLst>
          </p:cNvPr>
          <p:cNvCxnSpPr>
            <a:cxnSpLocks/>
          </p:cNvCxnSpPr>
          <p:nvPr/>
        </p:nvCxnSpPr>
        <p:spPr bwMode="auto">
          <a:xfrm>
            <a:off x="6427985" y="1712049"/>
            <a:ext cx="0" cy="9035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B4B5FDB-E1B0-4CBC-B2AB-815D1E5BA4DE}"/>
              </a:ext>
            </a:extLst>
          </p:cNvPr>
          <p:cNvSpPr/>
          <p:nvPr/>
        </p:nvSpPr>
        <p:spPr>
          <a:xfrm>
            <a:off x="5746124" y="293615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p(-50,-25,-25)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15FDD-C2D2-41D3-B2F4-9A841FB70108}"/>
              </a:ext>
            </a:extLst>
          </p:cNvPr>
          <p:cNvSpPr/>
          <p:nvPr/>
        </p:nvSpPr>
        <p:spPr>
          <a:xfrm>
            <a:off x="7673395" y="126691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q(50,25,25)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FF9653-D082-4CA1-B7C0-A78361CA657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7985" y="2615570"/>
            <a:ext cx="158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C189AF-20C8-4F52-91F3-B7343C8EA18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4118" y="2634752"/>
            <a:ext cx="323867" cy="3013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/>
              <p:nvPr/>
            </p:nvSpPr>
            <p:spPr>
              <a:xfrm>
                <a:off x="609598" y="1712049"/>
                <a:ext cx="4938087" cy="1964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𝑜𝑡h𝑜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C09D12-2CFB-4EBE-B589-A55A87DA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1712049"/>
                <a:ext cx="4938087" cy="1964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21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6AE7E03-C2FB-418C-AFFB-DF4528162A5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正交投影：平行投影，没有远近距离关系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60003670753&amp;di=56f2d2cf765fe58090e79ea0dd595723&amp;imgtype=0&amp;src=http%3A%2F%2Fimage.bubuko.com%2Finfo%2F201802%2F20180212105408844699.png">
            <a:extLst>
              <a:ext uri="{FF2B5EF4-FFF2-40B4-BE49-F238E27FC236}">
                <a16:creationId xmlns:a16="http://schemas.microsoft.com/office/drawing/2014/main" id="{C377C638-84CF-4CCC-97F4-36FC72ECE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804" y="2161489"/>
            <a:ext cx="3865192" cy="244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6AE7E03-C2FB-418C-AFFB-DF4528162A5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正交投影：平行投影，没有远近距离关系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Picture 21">
            <a:extLst>
              <a:ext uri="{FF2B5EF4-FFF2-40B4-BE49-F238E27FC236}">
                <a16:creationId xmlns:a16="http://schemas.microsoft.com/office/drawing/2014/main" id="{30C6094B-65FB-451D-AC6F-4C788013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730" y="1854864"/>
            <a:ext cx="5688474" cy="29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6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到相机坐标系中心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9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到相机坐标系中心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归一化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（缩放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4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到相机坐标系中心。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归一化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（缩放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Volume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之间）。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方向反向（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的正方向朝向屏幕外，我们一般认为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的正方向朝向屏幕内，离我们视点越远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越大）。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89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solidFill>
                                                            <a:schemeClr val="tx1">
                                                              <a:lumMod val="65000"/>
                                                              <a:lumOff val="3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微软雅黑 Light" panose="020B0502040204020203" pitchFamily="34" charset="-122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92C99249-7E98-465E-A614-7A0B8BF5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10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2C99249-7E98-465E-A614-7A0B8BF51145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位移矩阵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BA7DC5-7D30-4B45-A93D-852E5F9C463E}"/>
              </a:ext>
            </a:extLst>
          </p:cNvPr>
          <p:cNvGrpSpPr/>
          <p:nvPr/>
        </p:nvGrpSpPr>
        <p:grpSpPr>
          <a:xfrm>
            <a:off x="1430522" y="2059062"/>
            <a:ext cx="2880240" cy="1952550"/>
            <a:chOff x="2843856" y="1707678"/>
            <a:chExt cx="2880240" cy="195255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90944FB-C08F-48F7-9674-3D01041E0F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56" y="3291810"/>
              <a:ext cx="2880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8AE0733-C573-4331-9FCC-12A4370F1C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3916" y="1707678"/>
              <a:ext cx="0" cy="1952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7A1EFC-C916-4B97-99AB-3BB6EBB6852A}"/>
                </a:ext>
              </a:extLst>
            </p:cNvPr>
            <p:cNvSpPr/>
            <p:nvPr/>
          </p:nvSpPr>
          <p:spPr bwMode="auto">
            <a:xfrm>
              <a:off x="4132485" y="2718786"/>
              <a:ext cx="1152096" cy="57604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EAAD8-5F84-4715-9D7B-C4B4426BC5A6}"/>
                </a:ext>
              </a:extLst>
            </p:cNvPr>
            <p:cNvSpPr txBox="1"/>
            <p:nvPr/>
          </p:nvSpPr>
          <p:spPr>
            <a:xfrm>
              <a:off x="3802907" y="3290896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(1,0)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09A91F-EC82-4CE0-872A-D76391913E55}"/>
                </a:ext>
              </a:extLst>
            </p:cNvPr>
            <p:cNvSpPr txBox="1"/>
            <p:nvPr/>
          </p:nvSpPr>
          <p:spPr>
            <a:xfrm>
              <a:off x="5034030" y="3290896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(3,0)</a:t>
              </a:r>
              <a:endParaRPr lang="zh-CN" altLang="en-US" sz="12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67EFCFC-E2A9-4D63-AD6E-69494C9A805A}"/>
                </a:ext>
              </a:extLst>
            </p:cNvPr>
            <p:cNvSpPr txBox="1"/>
            <p:nvPr/>
          </p:nvSpPr>
          <p:spPr>
            <a:xfrm>
              <a:off x="4499517" y="3290896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(2,0)</a:t>
              </a:r>
              <a:endParaRPr lang="zh-CN" altLang="en-US" sz="12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FF46DBC-9EBA-4A28-A844-707F8F3718B8}"/>
                </a:ext>
              </a:extLst>
            </p:cNvPr>
            <p:cNvSpPr/>
            <p:nvPr/>
          </p:nvSpPr>
          <p:spPr bwMode="auto">
            <a:xfrm>
              <a:off x="4107224" y="3247231"/>
              <a:ext cx="72006" cy="7200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608D790-58E9-453C-9A41-83ED1CAEF229}"/>
                </a:ext>
              </a:extLst>
            </p:cNvPr>
            <p:cNvSpPr/>
            <p:nvPr/>
          </p:nvSpPr>
          <p:spPr bwMode="auto">
            <a:xfrm>
              <a:off x="4658759" y="3247231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01C648-67DC-4114-A598-0372005264C3}"/>
                </a:ext>
              </a:extLst>
            </p:cNvPr>
            <p:cNvSpPr/>
            <p:nvPr/>
          </p:nvSpPr>
          <p:spPr bwMode="auto">
            <a:xfrm>
              <a:off x="5252278" y="3247231"/>
              <a:ext cx="72006" cy="7200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01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Pages>0</Pages>
  <Words>450</Words>
  <Characters>0</Characters>
  <Application>Microsoft Office PowerPoint</Application>
  <DocSecurity>0</DocSecurity>
  <PresentationFormat>全屏显示(16:9)</PresentationFormat>
  <Lines>0</Lines>
  <Paragraphs>95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Cambria Math</vt:lpstr>
      <vt:lpstr>Office 主题​​</vt:lpstr>
      <vt:lpstr>비트맵 이미지</vt:lpstr>
      <vt:lpstr>PowerPoint 演示文稿</vt:lpstr>
      <vt:lpstr>计算机图形管线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正交投影变换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96</cp:revision>
  <dcterms:created xsi:type="dcterms:W3CDTF">2014-10-20T05:47:00Z</dcterms:created>
  <dcterms:modified xsi:type="dcterms:W3CDTF">2019-06-08T14:16:38Z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