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0" r:id="rId3"/>
    <p:sldId id="266" r:id="rId4"/>
    <p:sldId id="281" r:id="rId5"/>
    <p:sldId id="282" r:id="rId6"/>
    <p:sldId id="283" r:id="rId7"/>
    <p:sldId id="267" r:id="rId8"/>
    <p:sldId id="268" r:id="rId9"/>
    <p:sldId id="275" r:id="rId10"/>
    <p:sldId id="276" r:id="rId11"/>
    <p:sldId id="277" r:id="rId12"/>
    <p:sldId id="278" r:id="rId13"/>
    <p:sldId id="279" r:id="rId14"/>
    <p:sldId id="280" r:id="rId15"/>
    <p:sldId id="284" r:id="rId16"/>
    <p:sldId id="259" r:id="rId17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D75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>
            <a:extLst>
              <a:ext uri="{FF2B5EF4-FFF2-40B4-BE49-F238E27FC236}">
                <a16:creationId xmlns:a16="http://schemas.microsoft.com/office/drawing/2014/main" id="{4D0CC2DE-6C1C-4509-BC63-F0DA43888320}"/>
              </a:ext>
            </a:extLst>
          </p:cNvPr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>
            <a:extLst>
              <a:ext uri="{FF2B5EF4-FFF2-40B4-BE49-F238E27FC236}">
                <a16:creationId xmlns:a16="http://schemas.microsoft.com/office/drawing/2014/main" id="{CD5D0483-2F5F-45F7-9B68-83CE71492FF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B75381C5-0A74-4353-9479-00D995EE15A0}" type="datetime1">
              <a:rPr lang="zh-CN" altLang="en-US"/>
              <a:pPr>
                <a:defRPr/>
              </a:pPr>
              <a:t>2018/7/31</a:t>
            </a:fld>
            <a:endParaRPr lang="zh-CN" altLang="en-US" sz="1200"/>
          </a:p>
        </p:txBody>
      </p:sp>
      <p:sp>
        <p:nvSpPr>
          <p:cNvPr id="1028" name="幻灯片图像占位符 3">
            <a:extLst>
              <a:ext uri="{FF2B5EF4-FFF2-40B4-BE49-F238E27FC236}">
                <a16:creationId xmlns:a16="http://schemas.microsoft.com/office/drawing/2014/main" id="{77762A36-1059-4942-99B5-72E1D3D17C4E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053" name="备注占位符 4">
            <a:extLst>
              <a:ext uri="{FF2B5EF4-FFF2-40B4-BE49-F238E27FC236}">
                <a16:creationId xmlns:a16="http://schemas.microsoft.com/office/drawing/2014/main" id="{F35F8A9D-FDB9-4527-9AB9-741D4A2BD798}"/>
              </a:ext>
            </a:extLst>
          </p:cNvPr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zh-CN"/>
              <a:t>单击此处编辑母版文本样式</a:t>
            </a:r>
          </a:p>
          <a:p>
            <a:pPr>
              <a:defRPr/>
            </a:pPr>
            <a:r>
              <a:rPr lang="zh-CN" altLang="zh-CN"/>
              <a:t>第二级</a:t>
            </a:r>
          </a:p>
          <a:p>
            <a:pPr>
              <a:defRPr/>
            </a:pPr>
            <a:r>
              <a:rPr lang="zh-CN" altLang="zh-CN"/>
              <a:t>第三级</a:t>
            </a:r>
          </a:p>
          <a:p>
            <a:pPr>
              <a:defRPr/>
            </a:pPr>
            <a:r>
              <a:rPr lang="zh-CN" altLang="zh-CN"/>
              <a:t>第四级</a:t>
            </a:r>
          </a:p>
          <a:p>
            <a:pPr>
              <a:defRPr/>
            </a:pPr>
            <a:r>
              <a:rPr lang="zh-CN" altLang="zh-CN"/>
              <a:t>第五级</a:t>
            </a:r>
          </a:p>
        </p:txBody>
      </p:sp>
      <p:sp>
        <p:nvSpPr>
          <p:cNvPr id="2054" name="页脚占位符 5">
            <a:extLst>
              <a:ext uri="{FF2B5EF4-FFF2-40B4-BE49-F238E27FC236}">
                <a16:creationId xmlns:a16="http://schemas.microsoft.com/office/drawing/2014/main" id="{A39BB19F-C8EA-49DF-90F6-68B4C445312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>
            <a:extLst>
              <a:ext uri="{FF2B5EF4-FFF2-40B4-BE49-F238E27FC236}">
                <a16:creationId xmlns:a16="http://schemas.microsoft.com/office/drawing/2014/main" id="{47BDA99B-0ACB-4858-BE50-668A78CBB2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D8339683-403E-4456-A0FB-277187B7DB71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F7729B-5A36-4815-BE1E-49FC0A67AA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84332E9-048B-4342-879A-635FE958CF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040193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5A7112-856E-4D77-A739-F3765BA54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7E912BE-356F-47FD-A680-011B505E9C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83015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9B874B3-8E4E-4BB4-839E-57F1EEE9B3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2781622-3460-4F7F-8A54-E1B3134C1E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3385571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FD94FB-D5B6-4972-8FBA-86DF444E6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861776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7263F6-81F3-45E8-8C2D-FF45B640F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FF80A2-D779-4E19-A0CE-6CAA7524A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56340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88D84D-B55A-4775-B48E-F633A07A9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9AF43C-5FDA-40F4-91BB-4C3933EFA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74043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58ACBE-ED66-42A8-88F2-630C07AD0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7AE6A5-20EB-47D9-B711-E074E95BB3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94CAAB4-A4DE-4D98-A7B6-C54D447E77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19138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469F87-AA8F-446A-9BE0-48B561658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530928-D7A9-44C0-B34F-CC385BE37E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72650FE-B1FA-4890-8600-ECE3A00425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76DA453-D392-4CA4-BEA0-B404D510BF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32D377C-FECF-4636-BB30-914890A3E0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018117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F78216-E65F-4F27-8E55-7460FD7BE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42733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0007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BFA016-6BE3-4B7D-8DF6-E058401E6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52BB86-B1F4-4DB0-BDCC-119A009E9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7483193-9883-4EF3-A40F-34D2542CF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55703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50D970-041C-4ECE-A2C0-7D5A04D36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BAFE45D-98BE-4EDF-9B9D-610F4641E6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7472721-D67F-470D-810F-98DB0AD38A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2662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png"/><Relationship Id="rId4" Type="http://schemas.openxmlformats.org/officeDocument/2006/relationships/oleObject" Target="../embeddings/oleObject1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work\CSDN学院ppt\5.jpg">
            <a:extLst>
              <a:ext uri="{FF2B5EF4-FFF2-40B4-BE49-F238E27FC236}">
                <a16:creationId xmlns:a16="http://schemas.microsoft.com/office/drawing/2014/main" id="{99339531-CAEC-4A74-B2C6-B16E0CFCD1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itle 1">
            <a:extLst>
              <a:ext uri="{FF2B5EF4-FFF2-40B4-BE49-F238E27FC236}">
                <a16:creationId xmlns:a16="http://schemas.microsoft.com/office/drawing/2014/main" id="{7A14F2AC-5FED-488D-9E78-548C780A4F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163" y="106363"/>
            <a:ext cx="8124825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lnSpc>
                <a:spcPct val="90000"/>
              </a:lnSpc>
              <a:defRPr/>
            </a:pP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计算机图形管线</a:t>
            </a: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r" eaLnBrk="1" hangingPunct="1">
              <a:lnSpc>
                <a:spcPct val="90000"/>
              </a:lnSpc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Computer Graphics Pipeline</a:t>
            </a:r>
          </a:p>
        </p:txBody>
      </p:sp>
      <p:grpSp>
        <p:nvGrpSpPr>
          <p:cNvPr id="2052" name="组合 1">
            <a:extLst>
              <a:ext uri="{FF2B5EF4-FFF2-40B4-BE49-F238E27FC236}">
                <a16:creationId xmlns:a16="http://schemas.microsoft.com/office/drawing/2014/main" id="{06B363D5-2ED1-4D84-8581-C7928E7494DF}"/>
              </a:ext>
            </a:extLst>
          </p:cNvPr>
          <p:cNvGrpSpPr>
            <a:grpSpLocks/>
          </p:cNvGrpSpPr>
          <p:nvPr/>
        </p:nvGrpSpPr>
        <p:grpSpPr bwMode="auto">
          <a:xfrm>
            <a:off x="4549775" y="3148013"/>
            <a:ext cx="4202113" cy="1493837"/>
            <a:chOff x="4473575" y="2012950"/>
            <a:chExt cx="4202113" cy="1493838"/>
          </a:xfrm>
        </p:grpSpPr>
        <p:sp>
          <p:nvSpPr>
            <p:cNvPr id="2055" name="文本框 4">
              <a:extLst>
                <a:ext uri="{FF2B5EF4-FFF2-40B4-BE49-F238E27FC236}">
                  <a16:creationId xmlns:a16="http://schemas.microsoft.com/office/drawing/2014/main" id="{C7E90A43-3E64-432B-9DBE-78CCBE75F7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3575" y="2787650"/>
              <a:ext cx="420211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zh-CN" altLang="en-US" sz="12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讲师的</a:t>
              </a:r>
              <a:r>
                <a:rPr lang="en-US" altLang="zh-CN" sz="12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CSDN</a:t>
              </a:r>
              <a:r>
                <a:rPr lang="zh-CN" altLang="en-US" sz="12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博客地址</a:t>
              </a:r>
              <a:endParaRPr lang="en-US" altLang="zh-CN" sz="12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56" name="矩形 6">
              <a:extLst>
                <a:ext uri="{FF2B5EF4-FFF2-40B4-BE49-F238E27FC236}">
                  <a16:creationId xmlns:a16="http://schemas.microsoft.com/office/drawing/2014/main" id="{0E44776B-8217-49C2-8862-093014229E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2950" y="2176463"/>
              <a:ext cx="3019425" cy="53816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057" name="矩形 7">
              <a:extLst>
                <a:ext uri="{FF2B5EF4-FFF2-40B4-BE49-F238E27FC236}">
                  <a16:creationId xmlns:a16="http://schemas.microsoft.com/office/drawing/2014/main" id="{F1BAD47E-7DBE-4DAF-B7AF-FCCCA00E74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1525" y="2012950"/>
              <a:ext cx="2990850" cy="703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zh-CN" altLang="en-US" sz="3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张 赐</a:t>
              </a:r>
              <a:endParaRPr lang="en-US" altLang="zh-CN" sz="3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58" name="文本框 6">
              <a:extLst>
                <a:ext uri="{FF2B5EF4-FFF2-40B4-BE49-F238E27FC236}">
                  <a16:creationId xmlns:a16="http://schemas.microsoft.com/office/drawing/2014/main" id="{E2552FCF-9585-423C-8647-EB28B4252B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0563" y="3230563"/>
              <a:ext cx="352742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en-US" altLang="zh-CN" sz="1200">
                  <a:solidFill>
                    <a:srgbClr val="A5A5A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https://blog.csdn.net/zhangci226</a:t>
              </a:r>
              <a:endParaRPr lang="zh-CN" altLang="en-US" sz="1200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2053" name="Picture 2">
            <a:extLst>
              <a:ext uri="{FF2B5EF4-FFF2-40B4-BE49-F238E27FC236}">
                <a16:creationId xmlns:a16="http://schemas.microsoft.com/office/drawing/2014/main" id="{9D64DC90-93F9-4F90-A0AD-EDB0D44F6A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C69B77AD-991C-4D36-8219-4D20BE404871}"/>
              </a:ext>
            </a:extLst>
          </p:cNvPr>
          <p:cNvSpPr/>
          <p:nvPr/>
        </p:nvSpPr>
        <p:spPr>
          <a:xfrm>
            <a:off x="3983325" y="1995265"/>
            <a:ext cx="4339650" cy="8402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eaLnBrk="1" hangingPunct="1">
              <a:lnSpc>
                <a:spcPct val="90000"/>
              </a:lnSpc>
              <a:defRPr/>
            </a:pPr>
            <a:r>
              <a:rPr lang="zh-CN" altLang="en-US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固定管线概述</a:t>
            </a:r>
            <a:endParaRPr lang="en-US" altLang="zh-CN" sz="5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B9D6A583-5F24-4311-BCCD-6E062D8185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什么是图形管线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将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3D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空间中的事物转换成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2D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平面图像的过程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076" name="Picture 2">
            <a:extLst>
              <a:ext uri="{FF2B5EF4-FFF2-40B4-BE49-F238E27FC236}">
                <a16:creationId xmlns:a16="http://schemas.microsoft.com/office/drawing/2014/main" id="{7EAD01B0-6466-4B98-BFC8-B8F8DA9E9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7B4A52C-3A61-4532-B911-75AE98CD033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88" r="49959"/>
          <a:stretch/>
        </p:blipFill>
        <p:spPr>
          <a:xfrm>
            <a:off x="2525264" y="2146743"/>
            <a:ext cx="2088174" cy="174360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2B87813-C152-4D15-BCDC-7339BB04011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312"/>
          <a:stretch/>
        </p:blipFill>
        <p:spPr>
          <a:xfrm>
            <a:off x="491827" y="2128392"/>
            <a:ext cx="2033436" cy="1743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270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2A3B0867-B539-4E29-B003-1ADE672D3C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32" r="24815"/>
          <a:stretch/>
        </p:blipFill>
        <p:spPr>
          <a:xfrm>
            <a:off x="4608072" y="2123122"/>
            <a:ext cx="2088175" cy="1743607"/>
          </a:xfrm>
          <a:prstGeom prst="rect">
            <a:avLst/>
          </a:prstGeom>
        </p:spPr>
      </p:pic>
      <p:sp>
        <p:nvSpPr>
          <p:cNvPr id="3074" name="Title 1">
            <a:extLst>
              <a:ext uri="{FF2B5EF4-FFF2-40B4-BE49-F238E27FC236}">
                <a16:creationId xmlns:a16="http://schemas.microsoft.com/office/drawing/2014/main" id="{B9D6A583-5F24-4311-BCCD-6E062D8185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什么是图形管线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将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3D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空间中的事物转换成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2D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平面图像的过程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076" name="Picture 2">
            <a:extLst>
              <a:ext uri="{FF2B5EF4-FFF2-40B4-BE49-F238E27FC236}">
                <a16:creationId xmlns:a16="http://schemas.microsoft.com/office/drawing/2014/main" id="{7EAD01B0-6466-4B98-BFC8-B8F8DA9E9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7B4A52C-3A61-4532-B911-75AE98CD03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88" r="49959"/>
          <a:stretch/>
        </p:blipFill>
        <p:spPr>
          <a:xfrm>
            <a:off x="2525264" y="2146743"/>
            <a:ext cx="2088174" cy="174360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2B87813-C152-4D15-BCDC-7339BB0401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312"/>
          <a:stretch/>
        </p:blipFill>
        <p:spPr>
          <a:xfrm>
            <a:off x="491827" y="2128392"/>
            <a:ext cx="2033436" cy="1743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234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2A3B0867-B539-4E29-B003-1ADE672D3C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32" r="24815"/>
          <a:stretch/>
        </p:blipFill>
        <p:spPr>
          <a:xfrm>
            <a:off x="4608072" y="2123122"/>
            <a:ext cx="2088175" cy="1743607"/>
          </a:xfrm>
          <a:prstGeom prst="rect">
            <a:avLst/>
          </a:prstGeom>
        </p:spPr>
      </p:pic>
      <p:sp>
        <p:nvSpPr>
          <p:cNvPr id="3074" name="Title 1">
            <a:extLst>
              <a:ext uri="{FF2B5EF4-FFF2-40B4-BE49-F238E27FC236}">
                <a16:creationId xmlns:a16="http://schemas.microsoft.com/office/drawing/2014/main" id="{B9D6A583-5F24-4311-BCCD-6E062D8185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什么是图形管线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将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3D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空间中的事物转换成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2D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平面图像的过程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076" name="Picture 2">
            <a:extLst>
              <a:ext uri="{FF2B5EF4-FFF2-40B4-BE49-F238E27FC236}">
                <a16:creationId xmlns:a16="http://schemas.microsoft.com/office/drawing/2014/main" id="{7EAD01B0-6466-4B98-BFC8-B8F8DA9E9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7B4A52C-3A61-4532-B911-75AE98CD03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88" r="49959"/>
          <a:stretch/>
        </p:blipFill>
        <p:spPr>
          <a:xfrm>
            <a:off x="2525264" y="2146743"/>
            <a:ext cx="2088174" cy="174360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2B87813-C152-4D15-BCDC-7339BB0401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312"/>
          <a:stretch/>
        </p:blipFill>
        <p:spPr>
          <a:xfrm>
            <a:off x="491827" y="2128392"/>
            <a:ext cx="2033436" cy="174360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15072AF-9181-45DF-8176-165FFB4624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00" t="-304" r="20" b="304"/>
          <a:stretch/>
        </p:blipFill>
        <p:spPr>
          <a:xfrm>
            <a:off x="6696247" y="2123122"/>
            <a:ext cx="2016169" cy="1743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774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B9D6A583-5F24-4311-BCCD-6E062D8185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什么是图形管线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  <a:defRPr/>
            </a:pP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076" name="Picture 2">
            <a:extLst>
              <a:ext uri="{FF2B5EF4-FFF2-40B4-BE49-F238E27FC236}">
                <a16:creationId xmlns:a16="http://schemas.microsoft.com/office/drawing/2014/main" id="{7EAD01B0-6466-4B98-BFC8-B8F8DA9E9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79F90CE1-28E3-489D-9857-863A79FE61BB}"/>
              </a:ext>
            </a:extLst>
          </p:cNvPr>
          <p:cNvGrpSpPr/>
          <p:nvPr/>
        </p:nvGrpSpPr>
        <p:grpSpPr>
          <a:xfrm>
            <a:off x="1475742" y="1382423"/>
            <a:ext cx="5580804" cy="1192679"/>
            <a:chOff x="491827" y="2114439"/>
            <a:chExt cx="5580804" cy="1192679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2A3B0867-B539-4E29-B003-1ADE672D3C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832" r="24815"/>
            <a:stretch/>
          </p:blipFill>
          <p:spPr>
            <a:xfrm>
              <a:off x="3286985" y="2131958"/>
              <a:ext cx="1399642" cy="1168688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37B4A52C-3A61-4532-B911-75AE98CD03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688" r="49959"/>
            <a:stretch/>
          </p:blipFill>
          <p:spPr>
            <a:xfrm>
              <a:off x="1889406" y="2138430"/>
              <a:ext cx="1399641" cy="1168688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92B87813-C152-4D15-BCDC-7339BB0401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5312"/>
            <a:stretch/>
          </p:blipFill>
          <p:spPr>
            <a:xfrm>
              <a:off x="491827" y="2128393"/>
              <a:ext cx="1362952" cy="1168688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115072AF-9181-45DF-8176-165FFB4624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00" t="-304" r="20" b="304"/>
            <a:stretch/>
          </p:blipFill>
          <p:spPr>
            <a:xfrm>
              <a:off x="4721253" y="2114439"/>
              <a:ext cx="1351378" cy="1168688"/>
            </a:xfrm>
            <a:prstGeom prst="rect">
              <a:avLst/>
            </a:prstGeom>
          </p:spPr>
        </p:pic>
      </p:grpSp>
      <p:sp>
        <p:nvSpPr>
          <p:cNvPr id="3" name="立方体 2">
            <a:extLst>
              <a:ext uri="{FF2B5EF4-FFF2-40B4-BE49-F238E27FC236}">
                <a16:creationId xmlns:a16="http://schemas.microsoft.com/office/drawing/2014/main" id="{A441D83F-0C86-422D-984F-5F446EBAB678}"/>
              </a:ext>
            </a:extLst>
          </p:cNvPr>
          <p:cNvSpPr/>
          <p:nvPr/>
        </p:nvSpPr>
        <p:spPr bwMode="auto">
          <a:xfrm>
            <a:off x="233621" y="1491660"/>
            <a:ext cx="945001" cy="945001"/>
          </a:xfrm>
          <a:prstGeom prst="cub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6863987F-1164-4AE3-8B88-99B68DA2F6C7}"/>
              </a:ext>
            </a:extLst>
          </p:cNvPr>
          <p:cNvGrpSpPr/>
          <p:nvPr/>
        </p:nvGrpSpPr>
        <p:grpSpPr>
          <a:xfrm>
            <a:off x="6588168" y="2801646"/>
            <a:ext cx="2232186" cy="1290885"/>
            <a:chOff x="6435219" y="3164737"/>
            <a:chExt cx="2232186" cy="1290885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90B4C18E-81EC-4AE4-A441-4085CD5E0857}"/>
                </a:ext>
              </a:extLst>
            </p:cNvPr>
            <p:cNvSpPr/>
            <p:nvPr/>
          </p:nvSpPr>
          <p:spPr bwMode="auto">
            <a:xfrm>
              <a:off x="6435219" y="3164737"/>
              <a:ext cx="2232186" cy="1290885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" name="立方体 13">
              <a:extLst>
                <a:ext uri="{FF2B5EF4-FFF2-40B4-BE49-F238E27FC236}">
                  <a16:creationId xmlns:a16="http://schemas.microsoft.com/office/drawing/2014/main" id="{9FFAD575-E63C-4416-AD7B-863E6B578D73}"/>
                </a:ext>
              </a:extLst>
            </p:cNvPr>
            <p:cNvSpPr/>
            <p:nvPr/>
          </p:nvSpPr>
          <p:spPr bwMode="auto">
            <a:xfrm>
              <a:off x="7380234" y="3492442"/>
              <a:ext cx="635473" cy="635473"/>
            </a:xfrm>
            <a:prstGeom prst="cub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78909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190CC284-CF1C-4BA9-957E-7B1DCD18175F}"/>
              </a:ext>
            </a:extLst>
          </p:cNvPr>
          <p:cNvSpPr/>
          <p:nvPr/>
        </p:nvSpPr>
        <p:spPr bwMode="auto">
          <a:xfrm>
            <a:off x="1403736" y="1382422"/>
            <a:ext cx="5832486" cy="1261333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4" name="Title 1">
            <a:extLst>
              <a:ext uri="{FF2B5EF4-FFF2-40B4-BE49-F238E27FC236}">
                <a16:creationId xmlns:a16="http://schemas.microsoft.com/office/drawing/2014/main" id="{B9D6A583-5F24-4311-BCCD-6E062D8185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什么是图形管线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  <a:defRPr/>
            </a:pP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076" name="Picture 2">
            <a:extLst>
              <a:ext uri="{FF2B5EF4-FFF2-40B4-BE49-F238E27FC236}">
                <a16:creationId xmlns:a16="http://schemas.microsoft.com/office/drawing/2014/main" id="{7EAD01B0-6466-4B98-BFC8-B8F8DA9E9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79F90CE1-28E3-489D-9857-863A79FE61BB}"/>
              </a:ext>
            </a:extLst>
          </p:cNvPr>
          <p:cNvGrpSpPr/>
          <p:nvPr/>
        </p:nvGrpSpPr>
        <p:grpSpPr>
          <a:xfrm>
            <a:off x="1475742" y="1382423"/>
            <a:ext cx="5580804" cy="1192679"/>
            <a:chOff x="491827" y="2114439"/>
            <a:chExt cx="5580804" cy="1192679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2A3B0867-B539-4E29-B003-1ADE672D3C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832" r="24815"/>
            <a:stretch/>
          </p:blipFill>
          <p:spPr>
            <a:xfrm>
              <a:off x="3286985" y="2131958"/>
              <a:ext cx="1399642" cy="1168688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37B4A52C-3A61-4532-B911-75AE98CD03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688" r="49959"/>
            <a:stretch/>
          </p:blipFill>
          <p:spPr>
            <a:xfrm>
              <a:off x="1889406" y="2138430"/>
              <a:ext cx="1399641" cy="1168688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92B87813-C152-4D15-BCDC-7339BB0401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5312"/>
            <a:stretch/>
          </p:blipFill>
          <p:spPr>
            <a:xfrm>
              <a:off x="491827" y="2128393"/>
              <a:ext cx="1362952" cy="1168688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115072AF-9181-45DF-8176-165FFB4624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00" t="-304" r="20" b="304"/>
            <a:stretch/>
          </p:blipFill>
          <p:spPr>
            <a:xfrm>
              <a:off x="4721253" y="2114439"/>
              <a:ext cx="1351378" cy="1168688"/>
            </a:xfrm>
            <a:prstGeom prst="rect">
              <a:avLst/>
            </a:prstGeom>
          </p:spPr>
        </p:pic>
      </p:grpSp>
      <p:sp>
        <p:nvSpPr>
          <p:cNvPr id="3" name="立方体 2">
            <a:extLst>
              <a:ext uri="{FF2B5EF4-FFF2-40B4-BE49-F238E27FC236}">
                <a16:creationId xmlns:a16="http://schemas.microsoft.com/office/drawing/2014/main" id="{A441D83F-0C86-422D-984F-5F446EBAB678}"/>
              </a:ext>
            </a:extLst>
          </p:cNvPr>
          <p:cNvSpPr/>
          <p:nvPr/>
        </p:nvSpPr>
        <p:spPr bwMode="auto">
          <a:xfrm>
            <a:off x="233621" y="1491660"/>
            <a:ext cx="945001" cy="945001"/>
          </a:xfrm>
          <a:prstGeom prst="cub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6863987F-1164-4AE3-8B88-99B68DA2F6C7}"/>
              </a:ext>
            </a:extLst>
          </p:cNvPr>
          <p:cNvGrpSpPr/>
          <p:nvPr/>
        </p:nvGrpSpPr>
        <p:grpSpPr>
          <a:xfrm>
            <a:off x="6588168" y="2801646"/>
            <a:ext cx="2232186" cy="1290885"/>
            <a:chOff x="6435219" y="3164737"/>
            <a:chExt cx="2232186" cy="1290885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90B4C18E-81EC-4AE4-A441-4085CD5E0857}"/>
                </a:ext>
              </a:extLst>
            </p:cNvPr>
            <p:cNvSpPr/>
            <p:nvPr/>
          </p:nvSpPr>
          <p:spPr bwMode="auto">
            <a:xfrm>
              <a:off x="6435219" y="3164737"/>
              <a:ext cx="2232186" cy="1290885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" name="立方体 13">
              <a:extLst>
                <a:ext uri="{FF2B5EF4-FFF2-40B4-BE49-F238E27FC236}">
                  <a16:creationId xmlns:a16="http://schemas.microsoft.com/office/drawing/2014/main" id="{9FFAD575-E63C-4416-AD7B-863E6B578D73}"/>
                </a:ext>
              </a:extLst>
            </p:cNvPr>
            <p:cNvSpPr/>
            <p:nvPr/>
          </p:nvSpPr>
          <p:spPr bwMode="auto">
            <a:xfrm>
              <a:off x="7380234" y="3492442"/>
              <a:ext cx="635473" cy="635473"/>
            </a:xfrm>
            <a:prstGeom prst="cub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FBADEBBB-A6CA-49E6-94D5-AD07D60FB7E7}"/>
              </a:ext>
            </a:extLst>
          </p:cNvPr>
          <p:cNvSpPr/>
          <p:nvPr/>
        </p:nvSpPr>
        <p:spPr>
          <a:xfrm>
            <a:off x="3203886" y="2687299"/>
            <a:ext cx="19720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Graphics Pipeline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43148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B9D6A583-5F24-4311-BCCD-6E062D8185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什么是图形管线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  <a:defRPr/>
            </a:pP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076" name="Picture 2">
            <a:extLst>
              <a:ext uri="{FF2B5EF4-FFF2-40B4-BE49-F238E27FC236}">
                <a16:creationId xmlns:a16="http://schemas.microsoft.com/office/drawing/2014/main" id="{7EAD01B0-6466-4B98-BFC8-B8F8DA9E9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aphicFrame>
        <p:nvGraphicFramePr>
          <p:cNvPr id="16" name="Object 4">
            <a:extLst>
              <a:ext uri="{FF2B5EF4-FFF2-40B4-BE49-F238E27FC236}">
                <a16:creationId xmlns:a16="http://schemas.microsoft.com/office/drawing/2014/main" id="{8E1D7AAA-D3C2-496C-A6C8-BA130C6BCF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8778543"/>
              </p:ext>
            </p:extLst>
          </p:nvPr>
        </p:nvGraphicFramePr>
        <p:xfrm>
          <a:off x="461971" y="1687980"/>
          <a:ext cx="7848600" cy="223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비트맵 이미지" r:id="rId4" imgW="10476190" imgH="2980952" progId="PBrush">
                  <p:embed/>
                </p:oleObj>
              </mc:Choice>
              <mc:Fallback>
                <p:oleObj name="비트맵 이미지" r:id="rId4" imgW="10476190" imgH="2980952" progId="PBrush">
                  <p:embed/>
                  <p:pic>
                    <p:nvPicPr>
                      <p:cNvPr id="1026" name="Object 4">
                        <a:extLst>
                          <a:ext uri="{FF2B5EF4-FFF2-40B4-BE49-F238E27FC236}">
                            <a16:creationId xmlns:a16="http://schemas.microsoft.com/office/drawing/2014/main" id="{0B53DC9C-CAFF-46D7-A8FF-D5E7F4B59FC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971" y="1687980"/>
                        <a:ext cx="7848600" cy="2233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5">
            <a:extLst>
              <a:ext uri="{FF2B5EF4-FFF2-40B4-BE49-F238E27FC236}">
                <a16:creationId xmlns:a16="http://schemas.microsoft.com/office/drawing/2014/main" id="{0540A515-5042-4A9F-93DE-4D8F2415A4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4133" y="1033930"/>
            <a:ext cx="3743325" cy="366713"/>
          </a:xfrm>
          <a:prstGeom prst="rect">
            <a:avLst/>
          </a:prstGeom>
          <a:solidFill>
            <a:srgbClr val="008D75"/>
          </a:solidFill>
          <a:ln>
            <a:noFill/>
          </a:ln>
        </p:spPr>
        <p:txBody>
          <a:bodyPr lIns="90000" tIns="46800" rIns="90000" bIns="468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/>
            <a:r>
              <a:rPr lang="en-US" altLang="ko-KR" b="1">
                <a:latin typeface="Arial Narrow" panose="020B0606020202030204" pitchFamily="34" charset="0"/>
              </a:rPr>
              <a:t>MODELVIEW matrix</a:t>
            </a:r>
          </a:p>
        </p:txBody>
      </p:sp>
      <p:sp>
        <p:nvSpPr>
          <p:cNvPr id="18" name="Text Box 6">
            <a:extLst>
              <a:ext uri="{FF2B5EF4-FFF2-40B4-BE49-F238E27FC236}">
                <a16:creationId xmlns:a16="http://schemas.microsoft.com/office/drawing/2014/main" id="{116BB5A9-25C1-408B-95D1-74E8AADE6C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4133" y="4275605"/>
            <a:ext cx="3816350" cy="366713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/>
            <a:r>
              <a:rPr lang="en-US" altLang="ko-KR" b="1">
                <a:latin typeface="Arial Narrow" panose="020B0606020202030204" pitchFamily="34" charset="0"/>
              </a:rPr>
              <a:t>PROJECTION matrix</a:t>
            </a:r>
          </a:p>
        </p:txBody>
      </p:sp>
      <p:sp>
        <p:nvSpPr>
          <p:cNvPr id="19" name="AutoShape 8">
            <a:extLst>
              <a:ext uri="{FF2B5EF4-FFF2-40B4-BE49-F238E27FC236}">
                <a16:creationId xmlns:a16="http://schemas.microsoft.com/office/drawing/2014/main" id="{DDB591C1-8152-4150-9145-9083A1EFE1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5296" y="1473668"/>
            <a:ext cx="215900" cy="287337"/>
          </a:xfrm>
          <a:prstGeom prst="downArrow">
            <a:avLst>
              <a:gd name="adj1" fmla="val 50000"/>
              <a:gd name="adj2" fmla="val 33272"/>
            </a:avLst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0" name="AutoShape 9">
            <a:extLst>
              <a:ext uri="{FF2B5EF4-FFF2-40B4-BE49-F238E27FC236}">
                <a16:creationId xmlns:a16="http://schemas.microsoft.com/office/drawing/2014/main" id="{A6B46333-5542-42CB-AF79-BCFB4217D0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7371" y="1473668"/>
            <a:ext cx="215900" cy="287337"/>
          </a:xfrm>
          <a:prstGeom prst="downArrow">
            <a:avLst>
              <a:gd name="adj1" fmla="val 50000"/>
              <a:gd name="adj2" fmla="val 33272"/>
            </a:avLst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1" name="AutoShape 10">
            <a:extLst>
              <a:ext uri="{FF2B5EF4-FFF2-40B4-BE49-F238E27FC236}">
                <a16:creationId xmlns:a16="http://schemas.microsoft.com/office/drawing/2014/main" id="{D01C3690-815B-4F6C-BA3B-489326BC9EF5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1757371" y="3921593"/>
            <a:ext cx="215900" cy="287337"/>
          </a:xfrm>
          <a:prstGeom prst="downArrow">
            <a:avLst>
              <a:gd name="adj1" fmla="val 50000"/>
              <a:gd name="adj2" fmla="val 33272"/>
            </a:avLst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2" name="Text Box 11">
            <a:extLst>
              <a:ext uri="{FF2B5EF4-FFF2-40B4-BE49-F238E27FC236}">
                <a16:creationId xmlns:a16="http://schemas.microsoft.com/office/drawing/2014/main" id="{91161047-5EF6-400B-B0A8-E4F66CEAE5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4133" y="4275605"/>
            <a:ext cx="3816350" cy="366713"/>
          </a:xfrm>
          <a:prstGeom prst="rect">
            <a:avLst/>
          </a:prstGeom>
          <a:solidFill>
            <a:srgbClr val="008D75"/>
          </a:solidFill>
          <a:ln>
            <a:noFill/>
          </a:ln>
        </p:spPr>
        <p:txBody>
          <a:bodyPr lIns="90000" tIns="46800" rIns="90000" bIns="468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 eaLnBrk="1" hangingPunct="1"/>
            <a:r>
              <a:rPr lang="en-US" altLang="ko-KR" b="1">
                <a:latin typeface="Arial Narrow" panose="020B0606020202030204" pitchFamily="34" charset="0"/>
              </a:rPr>
              <a:t>PROJECTION matrix</a:t>
            </a:r>
          </a:p>
        </p:txBody>
      </p:sp>
      <p:sp>
        <p:nvSpPr>
          <p:cNvPr id="23" name="AutoShape 12">
            <a:extLst>
              <a:ext uri="{FF2B5EF4-FFF2-40B4-BE49-F238E27FC236}">
                <a16:creationId xmlns:a16="http://schemas.microsoft.com/office/drawing/2014/main" id="{E5BE8F01-30FB-445D-BA35-74716F957B8F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1757371" y="3921593"/>
            <a:ext cx="215900" cy="287337"/>
          </a:xfrm>
          <a:prstGeom prst="downArrow">
            <a:avLst>
              <a:gd name="adj1" fmla="val 50000"/>
              <a:gd name="adj2" fmla="val 33272"/>
            </a:avLst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4" name="AutoShape 13">
            <a:extLst>
              <a:ext uri="{FF2B5EF4-FFF2-40B4-BE49-F238E27FC236}">
                <a16:creationId xmlns:a16="http://schemas.microsoft.com/office/drawing/2014/main" id="{C581D2BF-B731-49BF-8CF5-AE060975F671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4205296" y="3921593"/>
            <a:ext cx="215900" cy="287337"/>
          </a:xfrm>
          <a:prstGeom prst="downArrow">
            <a:avLst>
              <a:gd name="adj1" fmla="val 50000"/>
              <a:gd name="adj2" fmla="val 33272"/>
            </a:avLst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eaLnBrk="1" hangingPunct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3594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D:\work\CSDN学院ppt\5.jpg">
            <a:extLst>
              <a:ext uri="{FF2B5EF4-FFF2-40B4-BE49-F238E27FC236}">
                <a16:creationId xmlns:a16="http://schemas.microsoft.com/office/drawing/2014/main" id="{08404AD7-7415-42DA-91A0-D18443F3F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Title 1">
            <a:extLst>
              <a:ext uri="{FF2B5EF4-FFF2-40B4-BE49-F238E27FC236}">
                <a16:creationId xmlns:a16="http://schemas.microsoft.com/office/drawing/2014/main" id="{8395BCE5-FBE9-447D-AFCE-465E10F4D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679450"/>
            <a:ext cx="4251325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6000">
                <a:latin typeface="Arial Unicode MS" pitchFamily="2" charset="-122"/>
                <a:ea typeface="Arial Unicode MS" pitchFamily="2" charset="-122"/>
                <a:sym typeface="Arial Unicode MS" pitchFamily="2" charset="-122"/>
              </a:rPr>
              <a:t>THANKS</a:t>
            </a:r>
            <a:endParaRPr lang="zh-CN" altLang="en-US" sz="6000">
              <a:latin typeface="Arial Unicode MS" pitchFamily="2" charset="-122"/>
              <a:ea typeface="Arial Unicode MS" pitchFamily="2" charset="-122"/>
              <a:sym typeface="Arial Unicode MS" pitchFamily="2" charset="-122"/>
            </a:endParaRPr>
          </a:p>
        </p:txBody>
      </p:sp>
      <p:sp>
        <p:nvSpPr>
          <p:cNvPr id="10244" name="矩形 3">
            <a:extLst>
              <a:ext uri="{FF2B5EF4-FFF2-40B4-BE49-F238E27FC236}">
                <a16:creationId xmlns:a16="http://schemas.microsoft.com/office/drawing/2014/main" id="{403B2A46-68ED-4B8B-BAC9-65E0241ACB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688" y="3019425"/>
            <a:ext cx="26622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网站：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www.csdn.net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企业服务：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http://ems.csdn.net/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人才服务：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http://job.csdn.net/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CTO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http://cto.csdn.net/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高校俱乐部：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http://student.csdn.net/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程序员杂志：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http://programmer.csdn.net/</a:t>
            </a:r>
          </a:p>
        </p:txBody>
      </p:sp>
      <p:sp>
        <p:nvSpPr>
          <p:cNvPr id="10245" name="矩形 4">
            <a:extLst>
              <a:ext uri="{FF2B5EF4-FFF2-40B4-BE49-F238E27FC236}">
                <a16:creationId xmlns:a16="http://schemas.microsoft.com/office/drawing/2014/main" id="{BDDAD903-6960-40E4-B9B9-1408F7512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800" y="3952875"/>
            <a:ext cx="4572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CODE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平台：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https://code.csdn.net/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项目外包：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http://www.csto.com/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论坛：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http://bbs.csdn.net/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下载：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http://download.csdn.net/</a:t>
            </a:r>
            <a:endParaRPr lang="en-US" altLang="zh-CN" sz="900" b="1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246" name="文本框 5">
            <a:extLst>
              <a:ext uri="{FF2B5EF4-FFF2-40B4-BE49-F238E27FC236}">
                <a16:creationId xmlns:a16="http://schemas.microsoft.com/office/drawing/2014/main" id="{975D901E-51C3-4384-AEF2-F384E24B9F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7050" y="1928813"/>
            <a:ext cx="40005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本课程由 张赐 提供</a:t>
            </a:r>
            <a:endParaRPr lang="en-US" altLang="zh-CN" sz="14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zh-CN" altLang="en-US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0247" name="Picture 2">
            <a:extLst>
              <a:ext uri="{FF2B5EF4-FFF2-40B4-BE49-F238E27FC236}">
                <a16:creationId xmlns:a16="http://schemas.microsoft.com/office/drawing/2014/main" id="{A6587DA6-4E23-460A-82EF-D00683895A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B9D6A583-5F24-4311-BCCD-6E062D8185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什么是图形管线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  <a:defRPr/>
            </a:pP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076" name="Picture 2">
            <a:extLst>
              <a:ext uri="{FF2B5EF4-FFF2-40B4-BE49-F238E27FC236}">
                <a16:creationId xmlns:a16="http://schemas.microsoft.com/office/drawing/2014/main" id="{7EAD01B0-6466-4B98-BFC8-B8F8DA9E9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B9D6A583-5F24-4311-BCCD-6E062D8185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什么是图形管线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想象拍照的过程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076" name="Picture 2">
            <a:extLst>
              <a:ext uri="{FF2B5EF4-FFF2-40B4-BE49-F238E27FC236}">
                <a16:creationId xmlns:a16="http://schemas.microsoft.com/office/drawing/2014/main" id="{7EAD01B0-6466-4B98-BFC8-B8F8DA9E9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3233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B9D6A583-5F24-4311-BCCD-6E062D8185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什么是图形管线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想象拍照的过程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寻找拍摄对象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lvl="1" indent="0" eaLnBrk="1" hangingPunct="1">
              <a:lnSpc>
                <a:spcPct val="150000"/>
              </a:lnSpc>
              <a:buNone/>
              <a:defRPr/>
            </a:pP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076" name="Picture 2">
            <a:extLst>
              <a:ext uri="{FF2B5EF4-FFF2-40B4-BE49-F238E27FC236}">
                <a16:creationId xmlns:a16="http://schemas.microsoft.com/office/drawing/2014/main" id="{7EAD01B0-6466-4B98-BFC8-B8F8DA9E9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2522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B9D6A583-5F24-4311-BCCD-6E062D8185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什么是图形管线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想象拍照的过程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寻找拍摄对象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摆放相机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lvl="1" indent="0" eaLnBrk="1" hangingPunct="1">
              <a:lnSpc>
                <a:spcPct val="150000"/>
              </a:lnSpc>
              <a:buNone/>
              <a:defRPr/>
            </a:pP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076" name="Picture 2">
            <a:extLst>
              <a:ext uri="{FF2B5EF4-FFF2-40B4-BE49-F238E27FC236}">
                <a16:creationId xmlns:a16="http://schemas.microsoft.com/office/drawing/2014/main" id="{7EAD01B0-6466-4B98-BFC8-B8F8DA9E9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4578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B9D6A583-5F24-4311-BCCD-6E062D8185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什么是图形管线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想象拍照的过程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寻找拍摄对象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摆放相机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调节相机参数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lvl="1" indent="0" eaLnBrk="1" hangingPunct="1">
              <a:lnSpc>
                <a:spcPct val="150000"/>
              </a:lnSpc>
              <a:buNone/>
              <a:defRPr/>
            </a:pP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 eaLnBrk="1" hangingPunct="1">
              <a:lnSpc>
                <a:spcPct val="150000"/>
              </a:lnSpc>
              <a:defRPr/>
            </a:pP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076" name="Picture 2">
            <a:extLst>
              <a:ext uri="{FF2B5EF4-FFF2-40B4-BE49-F238E27FC236}">
                <a16:creationId xmlns:a16="http://schemas.microsoft.com/office/drawing/2014/main" id="{7EAD01B0-6466-4B98-BFC8-B8F8DA9E9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9587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B9D6A583-5F24-4311-BCCD-6E062D8185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什么是图形管线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想象拍照的过程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寻找拍摄对象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摆放相机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调节相机参数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拍照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 eaLnBrk="1" hangingPunct="1">
              <a:lnSpc>
                <a:spcPct val="150000"/>
              </a:lnSpc>
              <a:defRPr/>
            </a:pP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076" name="Picture 2">
            <a:extLst>
              <a:ext uri="{FF2B5EF4-FFF2-40B4-BE49-F238E27FC236}">
                <a16:creationId xmlns:a16="http://schemas.microsoft.com/office/drawing/2014/main" id="{7EAD01B0-6466-4B98-BFC8-B8F8DA9E9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1639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B9D6A583-5F24-4311-BCCD-6E062D8185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什么是图形管线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将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3D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空间中的事物转换成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2D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平面图像的过程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076" name="Picture 2">
            <a:extLst>
              <a:ext uri="{FF2B5EF4-FFF2-40B4-BE49-F238E27FC236}">
                <a16:creationId xmlns:a16="http://schemas.microsoft.com/office/drawing/2014/main" id="{7EAD01B0-6466-4B98-BFC8-B8F8DA9E9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1226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B9D6A583-5F24-4311-BCCD-6E062D8185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什么是图形管线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将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3D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空间中的事物转换成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2D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平面图像的过程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076" name="Picture 2">
            <a:extLst>
              <a:ext uri="{FF2B5EF4-FFF2-40B4-BE49-F238E27FC236}">
                <a16:creationId xmlns:a16="http://schemas.microsoft.com/office/drawing/2014/main" id="{7EAD01B0-6466-4B98-BFC8-B8F8DA9E9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2B87813-C152-4D15-BCDC-7339BB04011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312"/>
          <a:stretch/>
        </p:blipFill>
        <p:spPr>
          <a:xfrm>
            <a:off x="491827" y="2128392"/>
            <a:ext cx="2033436" cy="1743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028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277</TotalTime>
  <Pages>0</Pages>
  <Words>326</Words>
  <Characters>0</Characters>
  <Application>Microsoft Office PowerPoint</Application>
  <DocSecurity>0</DocSecurity>
  <PresentationFormat>全屏显示(16:9)</PresentationFormat>
  <Lines>0</Lines>
  <Paragraphs>57</Paragraphs>
  <Slides>16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Arial Unicode MS</vt:lpstr>
      <vt:lpstr>굴림</vt:lpstr>
      <vt:lpstr>宋体</vt:lpstr>
      <vt:lpstr>微软雅黑</vt:lpstr>
      <vt:lpstr>微软雅黑 Light</vt:lpstr>
      <vt:lpstr>Arial</vt:lpstr>
      <vt:lpstr>Arial Narrow</vt:lpstr>
      <vt:lpstr>Calibri</vt:lpstr>
      <vt:lpstr>Office 主题​​</vt:lpstr>
      <vt:lpstr>비트맵 이미지</vt:lpstr>
      <vt:lpstr>PowerPoint 演示文稿</vt:lpstr>
      <vt:lpstr>什么是图形管线</vt:lpstr>
      <vt:lpstr>什么是图形管线</vt:lpstr>
      <vt:lpstr>什么是图形管线</vt:lpstr>
      <vt:lpstr>什么是图形管线</vt:lpstr>
      <vt:lpstr>什么是图形管线</vt:lpstr>
      <vt:lpstr>什么是图形管线</vt:lpstr>
      <vt:lpstr>什么是图形管线</vt:lpstr>
      <vt:lpstr>什么是图形管线</vt:lpstr>
      <vt:lpstr>什么是图形管线</vt:lpstr>
      <vt:lpstr>什么是图形管线</vt:lpstr>
      <vt:lpstr>什么是图形管线</vt:lpstr>
      <vt:lpstr>什么是图形管线</vt:lpstr>
      <vt:lpstr>什么是图形管线</vt:lpstr>
      <vt:lpstr>什么是图形管线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pango</dc:creator>
  <cp:keywords/>
  <dc:description/>
  <cp:lastModifiedBy>张 赐</cp:lastModifiedBy>
  <cp:revision>27</cp:revision>
  <dcterms:created xsi:type="dcterms:W3CDTF">2014-10-20T05:47:00Z</dcterms:created>
  <dcterms:modified xsi:type="dcterms:W3CDTF">2018-07-31T08:18:32Z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2052-9.1.0.5108</vt:lpwstr>
  </property>
</Properties>
</file>