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90" r:id="rId4"/>
    <p:sldId id="294" r:id="rId5"/>
    <p:sldId id="302" r:id="rId6"/>
    <p:sldId id="303" r:id="rId7"/>
    <p:sldId id="304" r:id="rId8"/>
    <p:sldId id="301" r:id="rId9"/>
    <p:sldId id="305" r:id="rId10"/>
    <p:sldId id="306" r:id="rId11"/>
    <p:sldId id="308" r:id="rId12"/>
    <p:sldId id="309" r:id="rId13"/>
    <p:sldId id="313" r:id="rId14"/>
    <p:sldId id="310" r:id="rId15"/>
    <p:sldId id="311" r:id="rId16"/>
    <p:sldId id="312" r:id="rId17"/>
    <p:sldId id="259" r:id="rId1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D00E8B"/>
    <a:srgbClr val="008D7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44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381C5-0A74-4353-9479-00D995EE15A0}" type="datetime1">
              <a:rPr lang="zh-CN" altLang="en-US"/>
              <a:pPr>
                <a:defRPr/>
              </a:pPr>
              <a:t>2018/8/2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77762A36-1059-4942-99B5-72E1D3D17C4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39683-403E-4456-A0FB-277187B7DB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1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0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5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17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63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1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1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7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7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99339531-CAEC-4A74-B2C6-B16E0CFC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06B363D5-2ED1-4D84-8581-C7928E7494DF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C7E90A43-3E64-432B-9DBE-78CCBE75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0E44776B-8217-49C2-8862-09301422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1BAD47E-7DBE-4DAF-B7AF-FCCCA0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E2552FCF-9585-423C-8647-EB28B425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9D64DC90-93F9-4F90-A0AD-EDB0D44F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4675827" y="1845730"/>
            <a:ext cx="2954655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正交投影变换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/>
              <p:nvPr/>
            </p:nvSpPr>
            <p:spPr>
              <a:xfrm>
                <a:off x="2584212" y="2139714"/>
                <a:ext cx="3975576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𝑂𝑡h𝑜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212" y="2139714"/>
                <a:ext cx="3975576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16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/>
              <p:nvPr/>
            </p:nvSpPr>
            <p:spPr>
              <a:xfrm>
                <a:off x="1" y="1491660"/>
                <a:ext cx="9144000" cy="2136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491660"/>
                <a:ext cx="9144000" cy="2136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/>
              <p:nvPr/>
            </p:nvSpPr>
            <p:spPr>
              <a:xfrm>
                <a:off x="-22346" y="2007409"/>
                <a:ext cx="9144000" cy="2136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𝑜𝑡h𝑜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346" y="2007409"/>
                <a:ext cx="9144000" cy="2136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F4A7859-0140-45B2-9B27-0671F7A76C9C}"/>
              </a:ext>
            </a:extLst>
          </p:cNvPr>
          <p:cNvSpPr txBox="1">
            <a:spLocks/>
          </p:cNvSpPr>
          <p:nvPr/>
        </p:nvSpPr>
        <p:spPr>
          <a:xfrm>
            <a:off x="556419" y="1112707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Projection Matrix</a:t>
            </a:r>
          </a:p>
        </p:txBody>
      </p:sp>
    </p:spTree>
    <p:extLst>
      <p:ext uri="{BB962C8B-B14F-4D97-AF65-F5344CB8AC3E}">
        <p14:creationId xmlns:p14="http://schemas.microsoft.com/office/powerpoint/2010/main" val="85605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/>
              <p:nvPr/>
            </p:nvSpPr>
            <p:spPr>
              <a:xfrm>
                <a:off x="-22346" y="2007409"/>
                <a:ext cx="9144000" cy="2136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𝑜𝑡h𝑜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346" y="2007409"/>
                <a:ext cx="9144000" cy="2136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F4A7859-0140-45B2-9B27-0671F7A76C9C}"/>
              </a:ext>
            </a:extLst>
          </p:cNvPr>
          <p:cNvSpPr txBox="1">
            <a:spLocks/>
          </p:cNvSpPr>
          <p:nvPr/>
        </p:nvSpPr>
        <p:spPr>
          <a:xfrm>
            <a:off x="556419" y="1112707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Projection Matrix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E79412-C820-47D8-9C2F-FD853DACDA7B}"/>
              </a:ext>
            </a:extLst>
          </p:cNvPr>
          <p:cNvSpPr/>
          <p:nvPr/>
        </p:nvSpPr>
        <p:spPr>
          <a:xfrm>
            <a:off x="2498379" y="4237593"/>
            <a:ext cx="444392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i="1" dirty="0" err="1"/>
              <a:t>glOrtho</a:t>
            </a:r>
            <a:r>
              <a:rPr lang="en-US" altLang="zh-CN" i="1" dirty="0"/>
              <a:t>(</a:t>
            </a:r>
            <a:r>
              <a:rPr lang="en-US" altLang="zh-CN" b="1" i="1" dirty="0"/>
              <a:t>left, right, bottom, top, </a:t>
            </a:r>
            <a:r>
              <a:rPr lang="en-US" altLang="zh-CN" b="1" i="1" dirty="0" err="1"/>
              <a:t>zNear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zFar</a:t>
            </a:r>
            <a:r>
              <a:rPr lang="en-US" altLang="zh-CN" b="1" i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158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体 2">
            <a:extLst>
              <a:ext uri="{FF2B5EF4-FFF2-40B4-BE49-F238E27FC236}">
                <a16:creationId xmlns:a16="http://schemas.microsoft.com/office/drawing/2014/main" id="{7D5A4FB0-39F4-4276-8262-777C617400F1}"/>
              </a:ext>
            </a:extLst>
          </p:cNvPr>
          <p:cNvSpPr/>
          <p:nvPr/>
        </p:nvSpPr>
        <p:spPr bwMode="auto">
          <a:xfrm>
            <a:off x="6111623" y="1712049"/>
            <a:ext cx="1891794" cy="1224102"/>
          </a:xfrm>
          <a:prstGeom prst="cube">
            <a:avLst/>
          </a:prstGeom>
          <a:solidFill>
            <a:srgbClr val="4F81BD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F4A7859-0140-45B2-9B27-0671F7A76C9C}"/>
              </a:ext>
            </a:extLst>
          </p:cNvPr>
          <p:cNvSpPr txBox="1">
            <a:spLocks/>
          </p:cNvSpPr>
          <p:nvPr/>
        </p:nvSpPr>
        <p:spPr>
          <a:xfrm>
            <a:off x="556419" y="1112707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C66C982-E660-4FD7-87F5-234C2E5F5109}"/>
              </a:ext>
            </a:extLst>
          </p:cNvPr>
          <p:cNvCxnSpPr>
            <a:cxnSpLocks/>
          </p:cNvCxnSpPr>
          <p:nvPr/>
        </p:nvCxnSpPr>
        <p:spPr bwMode="auto">
          <a:xfrm>
            <a:off x="6427985" y="1712049"/>
            <a:ext cx="0" cy="9035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B4B5FDB-E1B0-4CBC-B2AB-815D1E5BA4DE}"/>
              </a:ext>
            </a:extLst>
          </p:cNvPr>
          <p:cNvSpPr/>
          <p:nvPr/>
        </p:nvSpPr>
        <p:spPr>
          <a:xfrm>
            <a:off x="5746124" y="2936151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p(-50,-25,25)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415FDD-C2D2-41D3-B2F4-9A841FB70108}"/>
              </a:ext>
            </a:extLst>
          </p:cNvPr>
          <p:cNvSpPr/>
          <p:nvPr/>
        </p:nvSpPr>
        <p:spPr>
          <a:xfrm>
            <a:off x="7673395" y="126691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q(50,25,-25)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1FF9653-D082-4CA1-B7C0-A78361CA657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27985" y="2615570"/>
            <a:ext cx="158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DC189AF-20C8-4F52-91F3-B7343C8EA189}"/>
              </a:ext>
            </a:extLst>
          </p:cNvPr>
          <p:cNvCxnSpPr>
            <a:cxnSpLocks/>
          </p:cNvCxnSpPr>
          <p:nvPr/>
        </p:nvCxnSpPr>
        <p:spPr bwMode="auto">
          <a:xfrm flipH="1">
            <a:off x="6104118" y="2634752"/>
            <a:ext cx="323867" cy="3013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9C09D12-2CFB-4EBE-B589-A55A87DAD52C}"/>
                  </a:ext>
                </a:extLst>
              </p:cNvPr>
              <p:cNvSpPr/>
              <p:nvPr/>
            </p:nvSpPr>
            <p:spPr>
              <a:xfrm>
                <a:off x="609598" y="1712049"/>
                <a:ext cx="4938087" cy="1681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9C09D12-2CFB-4EBE-B589-A55A87DAD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1712049"/>
                <a:ext cx="4938087" cy="1681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21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体 2">
            <a:extLst>
              <a:ext uri="{FF2B5EF4-FFF2-40B4-BE49-F238E27FC236}">
                <a16:creationId xmlns:a16="http://schemas.microsoft.com/office/drawing/2014/main" id="{7D5A4FB0-39F4-4276-8262-777C617400F1}"/>
              </a:ext>
            </a:extLst>
          </p:cNvPr>
          <p:cNvSpPr/>
          <p:nvPr/>
        </p:nvSpPr>
        <p:spPr bwMode="auto">
          <a:xfrm>
            <a:off x="6111623" y="1712049"/>
            <a:ext cx="1891794" cy="1224102"/>
          </a:xfrm>
          <a:prstGeom prst="cube">
            <a:avLst/>
          </a:prstGeom>
          <a:solidFill>
            <a:srgbClr val="4F81BD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F4A7859-0140-45B2-9B27-0671F7A76C9C}"/>
              </a:ext>
            </a:extLst>
          </p:cNvPr>
          <p:cNvSpPr txBox="1">
            <a:spLocks/>
          </p:cNvSpPr>
          <p:nvPr/>
        </p:nvSpPr>
        <p:spPr>
          <a:xfrm>
            <a:off x="556419" y="1112707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C66C982-E660-4FD7-87F5-234C2E5F5109}"/>
              </a:ext>
            </a:extLst>
          </p:cNvPr>
          <p:cNvCxnSpPr>
            <a:cxnSpLocks/>
          </p:cNvCxnSpPr>
          <p:nvPr/>
        </p:nvCxnSpPr>
        <p:spPr bwMode="auto">
          <a:xfrm>
            <a:off x="6427985" y="1712049"/>
            <a:ext cx="0" cy="9035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B4B5FDB-E1B0-4CBC-B2AB-815D1E5BA4DE}"/>
              </a:ext>
            </a:extLst>
          </p:cNvPr>
          <p:cNvSpPr/>
          <p:nvPr/>
        </p:nvSpPr>
        <p:spPr>
          <a:xfrm>
            <a:off x="5746124" y="2936151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p(-50,-25,25)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415FDD-C2D2-41D3-B2F4-9A841FB70108}"/>
              </a:ext>
            </a:extLst>
          </p:cNvPr>
          <p:cNvSpPr/>
          <p:nvPr/>
        </p:nvSpPr>
        <p:spPr>
          <a:xfrm>
            <a:off x="7673395" y="126691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q(50,25,-25)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1FF9653-D082-4CA1-B7C0-A78361CA657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27985" y="2615570"/>
            <a:ext cx="158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DC189AF-20C8-4F52-91F3-B7343C8EA189}"/>
              </a:ext>
            </a:extLst>
          </p:cNvPr>
          <p:cNvCxnSpPr>
            <a:cxnSpLocks/>
          </p:cNvCxnSpPr>
          <p:nvPr/>
        </p:nvCxnSpPr>
        <p:spPr bwMode="auto">
          <a:xfrm flipH="1">
            <a:off x="6104118" y="2634752"/>
            <a:ext cx="323867" cy="3013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9C09D12-2CFB-4EBE-B589-A55A87DAD52C}"/>
                  </a:ext>
                </a:extLst>
              </p:cNvPr>
              <p:cNvSpPr/>
              <p:nvPr/>
            </p:nvSpPr>
            <p:spPr>
              <a:xfrm>
                <a:off x="609598" y="1712049"/>
                <a:ext cx="4938087" cy="1707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50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(−50)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50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(−50</m:t>
                                    </m:r>
                                    <m:r>
                                      <a:rPr lang="zh-CN" alt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）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−(−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25+(−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  <m:r>
                                      <a:rPr lang="zh-CN" alt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）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-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−(−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25+(−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  <m:r>
                                      <a:rPr lang="zh-CN" alt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）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9C09D12-2CFB-4EBE-B589-A55A87DAD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1712049"/>
                <a:ext cx="4938087" cy="1707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34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体 2">
            <a:extLst>
              <a:ext uri="{FF2B5EF4-FFF2-40B4-BE49-F238E27FC236}">
                <a16:creationId xmlns:a16="http://schemas.microsoft.com/office/drawing/2014/main" id="{7D5A4FB0-39F4-4276-8262-777C617400F1}"/>
              </a:ext>
            </a:extLst>
          </p:cNvPr>
          <p:cNvSpPr/>
          <p:nvPr/>
        </p:nvSpPr>
        <p:spPr bwMode="auto">
          <a:xfrm>
            <a:off x="6111623" y="1712049"/>
            <a:ext cx="1891794" cy="1224102"/>
          </a:xfrm>
          <a:prstGeom prst="cube">
            <a:avLst/>
          </a:prstGeom>
          <a:solidFill>
            <a:srgbClr val="4F81BD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F4A7859-0140-45B2-9B27-0671F7A76C9C}"/>
              </a:ext>
            </a:extLst>
          </p:cNvPr>
          <p:cNvSpPr txBox="1">
            <a:spLocks/>
          </p:cNvSpPr>
          <p:nvPr/>
        </p:nvSpPr>
        <p:spPr>
          <a:xfrm>
            <a:off x="556419" y="1112707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C66C982-E660-4FD7-87F5-234C2E5F5109}"/>
              </a:ext>
            </a:extLst>
          </p:cNvPr>
          <p:cNvCxnSpPr>
            <a:cxnSpLocks/>
          </p:cNvCxnSpPr>
          <p:nvPr/>
        </p:nvCxnSpPr>
        <p:spPr bwMode="auto">
          <a:xfrm>
            <a:off x="6427985" y="1712049"/>
            <a:ext cx="0" cy="9035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B4B5FDB-E1B0-4CBC-B2AB-815D1E5BA4DE}"/>
              </a:ext>
            </a:extLst>
          </p:cNvPr>
          <p:cNvSpPr/>
          <p:nvPr/>
        </p:nvSpPr>
        <p:spPr>
          <a:xfrm>
            <a:off x="5746124" y="2936151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p(-50,-25,25)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415FDD-C2D2-41D3-B2F4-9A841FB70108}"/>
              </a:ext>
            </a:extLst>
          </p:cNvPr>
          <p:cNvSpPr/>
          <p:nvPr/>
        </p:nvSpPr>
        <p:spPr>
          <a:xfrm>
            <a:off x="7673395" y="126691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q(50,25,-25)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1FF9653-D082-4CA1-B7C0-A78361CA657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27985" y="2615570"/>
            <a:ext cx="158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DC189AF-20C8-4F52-91F3-B7343C8EA189}"/>
              </a:ext>
            </a:extLst>
          </p:cNvPr>
          <p:cNvCxnSpPr>
            <a:cxnSpLocks/>
          </p:cNvCxnSpPr>
          <p:nvPr/>
        </p:nvCxnSpPr>
        <p:spPr bwMode="auto">
          <a:xfrm flipH="1">
            <a:off x="6104118" y="2634752"/>
            <a:ext cx="323867" cy="3013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9C09D12-2CFB-4EBE-B589-A55A87DAD52C}"/>
                  </a:ext>
                </a:extLst>
              </p:cNvPr>
              <p:cNvSpPr/>
              <p:nvPr/>
            </p:nvSpPr>
            <p:spPr>
              <a:xfrm>
                <a:off x="609598" y="1712049"/>
                <a:ext cx="4938087" cy="1964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𝑜𝑡h𝑜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-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9C09D12-2CFB-4EBE-B589-A55A87DAD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1712049"/>
                <a:ext cx="4938087" cy="1964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621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08404AD7-7415-42DA-91A0-D18443F3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8395BCE5-FBE9-447D-AFCE-465E10F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403B2A46-68ED-4B8B-BAC9-65E0241A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DDAD903-6960-40E4-B9B9-1408F75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975D901E-51C3-4384-AEF2-F384E24B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A6587DA6-4E23-460A-82EF-D006838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8E1D7AAA-D3C2-496C-A6C8-BA130C6BC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028878"/>
              </p:ext>
            </p:extLst>
          </p:nvPr>
        </p:nvGraphicFramePr>
        <p:xfrm>
          <a:off x="461971" y="1687980"/>
          <a:ext cx="78486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비트맵 이미지" r:id="rId4" imgW="10476190" imgH="2980952" progId="PBrush">
                  <p:embed/>
                </p:oleObj>
              </mc:Choice>
              <mc:Fallback>
                <p:oleObj name="비트맵 이미지" r:id="rId4" imgW="10476190" imgH="2980952" progId="PBrush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0B53DC9C-CAFF-46D7-A8FF-D5E7F4B59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71" y="1687980"/>
                        <a:ext cx="7848600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>
            <a:extLst>
              <a:ext uri="{FF2B5EF4-FFF2-40B4-BE49-F238E27FC236}">
                <a16:creationId xmlns:a16="http://schemas.microsoft.com/office/drawing/2014/main" id="{0540A515-5042-4A9F-93DE-4D8F2415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1033930"/>
            <a:ext cx="3743325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MODELVIEW matrix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116BB5A9-25C1-408B-95D1-74E8AADE6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DDB591C1-8152-4150-9145-9083A1EF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96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A6B46333-5542-42CB-AF79-BCFB4217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71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D01C3690-815B-4F6C-BA3B-489326BC9EF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91161047-5EF6-400B-B0A8-E4F66CEA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E5BE8F01-30FB-445D-BA35-74716F957B8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C581D2BF-B731-49BF-8CF5-AE060975F67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05296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2E327C-5199-4A71-8024-7B79F798E4B7}"/>
              </a:ext>
            </a:extLst>
          </p:cNvPr>
          <p:cNvSpPr/>
          <p:nvPr/>
        </p:nvSpPr>
        <p:spPr bwMode="auto">
          <a:xfrm>
            <a:off x="1187718" y="2931780"/>
            <a:ext cx="1440120" cy="9557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4C1EE3-A6B2-44ED-9A23-A8CD3496D7F7}"/>
              </a:ext>
            </a:extLst>
          </p:cNvPr>
          <p:cNvSpPr/>
          <p:nvPr/>
        </p:nvSpPr>
        <p:spPr bwMode="auto">
          <a:xfrm>
            <a:off x="1187718" y="4218456"/>
            <a:ext cx="3960330" cy="5216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35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86AE7E03-C2FB-418C-AFFB-DF4528162A5A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正交投影：平行投影，没有远近距离关系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" name="Picture 21">
            <a:extLst>
              <a:ext uri="{FF2B5EF4-FFF2-40B4-BE49-F238E27FC236}">
                <a16:creationId xmlns:a16="http://schemas.microsoft.com/office/drawing/2014/main" id="{30C6094B-65FB-451D-AC6F-4C788013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730" y="1854864"/>
            <a:ext cx="5688474" cy="2971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223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Volume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到相机坐标系中心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59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Volume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到相机坐标系中心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归一化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Volume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（缩放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Volume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94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Volume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到相机坐标系中心。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归一化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Volume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（缩放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Volume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之间）。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方向反向（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的正方向朝向屏幕外，我们一般认为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的正方向朝向屏幕内，离我们视点越远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越大）。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89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3">
                <a:extLst>
                  <a:ext uri="{FF2B5EF4-FFF2-40B4-BE49-F238E27FC236}">
                    <a16:creationId xmlns:a16="http://schemas.microsoft.com/office/drawing/2014/main" id="{92C99249-7E98-465E-A614-7A0B8BF51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缩放矩阵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000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00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000" b="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𝑥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0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20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000" b="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𝑦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0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20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000" b="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𝑧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0" name="Content Placeholder 3">
                <a:extLst>
                  <a:ext uri="{FF2B5EF4-FFF2-40B4-BE49-F238E27FC236}">
                    <a16:creationId xmlns:a16="http://schemas.microsoft.com/office/drawing/2014/main" id="{92C99249-7E98-465E-A614-7A0B8BF51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10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3">
                <a:extLst>
                  <a:ext uri="{FF2B5EF4-FFF2-40B4-BE49-F238E27FC236}">
                    <a16:creationId xmlns:a16="http://schemas.microsoft.com/office/drawing/2014/main" id="{92C99249-7E98-465E-A614-7A0B8BF51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缩放矩阵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8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800" b="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𝑥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8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8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b="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𝑦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8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8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b="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𝑧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8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8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8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0" name="Content Placeholder 3">
                <a:extLst>
                  <a:ext uri="{FF2B5EF4-FFF2-40B4-BE49-F238E27FC236}">
                    <a16:creationId xmlns:a16="http://schemas.microsoft.com/office/drawing/2014/main" id="{92C99249-7E98-465E-A614-7A0B8BF51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08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3">
                <a:extLst>
                  <a:ext uri="{FF2B5EF4-FFF2-40B4-BE49-F238E27FC236}">
                    <a16:creationId xmlns:a16="http://schemas.microsoft.com/office/drawing/2014/main" id="{92C99249-7E98-465E-A614-7A0B8BF51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Z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反向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-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-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0" name="Content Placeholder 3">
                <a:extLst>
                  <a:ext uri="{FF2B5EF4-FFF2-40B4-BE49-F238E27FC236}">
                    <a16:creationId xmlns:a16="http://schemas.microsoft.com/office/drawing/2014/main" id="{92C99249-7E98-465E-A614-7A0B8BF51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47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Pages>0</Pages>
  <Words>381</Words>
  <Characters>0</Characters>
  <Application>Microsoft Office PowerPoint</Application>
  <DocSecurity>0</DocSecurity>
  <PresentationFormat>全屏显示(16:9)</PresentationFormat>
  <Lines>0</Lines>
  <Paragraphs>69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 Unicode MS</vt:lpstr>
      <vt:lpstr>굴림</vt:lpstr>
      <vt:lpstr>宋体</vt:lpstr>
      <vt:lpstr>微软雅黑</vt:lpstr>
      <vt:lpstr>微软雅黑 Light</vt:lpstr>
      <vt:lpstr>Arial</vt:lpstr>
      <vt:lpstr>Arial Narrow</vt:lpstr>
      <vt:lpstr>Calibri</vt:lpstr>
      <vt:lpstr>Cambria Math</vt:lpstr>
      <vt:lpstr>Office 主题​​</vt:lpstr>
      <vt:lpstr>비트맵 이미지</vt:lpstr>
      <vt:lpstr>PowerPoint 演示文稿</vt:lpstr>
      <vt:lpstr>计算机图形管线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 赐</cp:lastModifiedBy>
  <cp:revision>91</cp:revision>
  <dcterms:created xsi:type="dcterms:W3CDTF">2014-10-20T05:47:00Z</dcterms:created>
  <dcterms:modified xsi:type="dcterms:W3CDTF">2018-08-02T08:00:16Z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