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99" r:id="rId5"/>
    <p:sldId id="305" r:id="rId6"/>
    <p:sldId id="283" r:id="rId7"/>
    <p:sldId id="300" r:id="rId8"/>
    <p:sldId id="301" r:id="rId9"/>
    <p:sldId id="303" r:id="rId10"/>
    <p:sldId id="304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法线计算与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Shading</a:t>
            </a: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 Shading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一旦光源和观察点位置确定，物体表面上各点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保持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不变。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物体表面单个多边形所有顶点共用一个法线。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对于物体的每个多边形，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Shading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只需计算一次。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7">
            <a:extLst>
              <a:ext uri="{FF2B5EF4-FFF2-40B4-BE49-F238E27FC236}">
                <a16:creationId xmlns:a16="http://schemas.microsoft.com/office/drawing/2014/main" id="{2737CE24-0535-4E08-8F36-3A78A6E3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08" y="2639336"/>
            <a:ext cx="3128211" cy="18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0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法线的计算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三角形顶点的法线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900980-C835-4D7A-BD67-A42D006C0F2D}"/>
              </a:ext>
            </a:extLst>
          </p:cNvPr>
          <p:cNvGrpSpPr/>
          <p:nvPr/>
        </p:nvGrpSpPr>
        <p:grpSpPr>
          <a:xfrm>
            <a:off x="5883485" y="2346501"/>
            <a:ext cx="2600592" cy="1379654"/>
            <a:chOff x="5445264" y="1929407"/>
            <a:chExt cx="2600592" cy="1379654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563CB857-9935-48F2-AC9F-928EAF042E2B}"/>
                </a:ext>
              </a:extLst>
            </p:cNvPr>
            <p:cNvSpPr/>
            <p:nvPr/>
          </p:nvSpPr>
          <p:spPr bwMode="auto">
            <a:xfrm rot="791081">
              <a:off x="5859695" y="2199674"/>
              <a:ext cx="1512126" cy="732358"/>
            </a:xfrm>
            <a:prstGeom prst="triangle">
              <a:avLst>
                <a:gd name="adj" fmla="val 7592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3FE19D8-5438-4B92-9FD7-27714059BA78}"/>
                    </a:ext>
                  </a:extLst>
                </p:cNvPr>
                <p:cNvSpPr/>
                <p:nvPr/>
              </p:nvSpPr>
              <p:spPr>
                <a:xfrm>
                  <a:off x="5445264" y="2537372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3FE19D8-5438-4B92-9FD7-27714059B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264" y="2537372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9B3F0E-4720-41A8-8CFF-A394919F9AC8}"/>
                    </a:ext>
                  </a:extLst>
                </p:cNvPr>
                <p:cNvSpPr/>
                <p:nvPr/>
              </p:nvSpPr>
              <p:spPr>
                <a:xfrm>
                  <a:off x="7201087" y="2939729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9B3F0E-4720-41A8-8CFF-A394919F9A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087" y="2939729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E97A3A2-791F-4E40-859A-FB37791A4F7B}"/>
                    </a:ext>
                  </a:extLst>
                </p:cNvPr>
                <p:cNvSpPr/>
                <p:nvPr/>
              </p:nvSpPr>
              <p:spPr>
                <a:xfrm>
                  <a:off x="6665964" y="192940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E97A3A2-791F-4E40-859A-FB37791A4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964" y="192940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D9E67F9-73BE-4AAB-A413-88FFB71D64A5}"/>
                </a:ext>
              </a:extLst>
            </p:cNvPr>
            <p:cNvCxnSpPr>
              <a:cxnSpLocks/>
              <a:stCxn id="2" idx="4"/>
            </p:cNvCxnSpPr>
            <p:nvPr/>
          </p:nvCxnSpPr>
          <p:spPr bwMode="auto">
            <a:xfrm flipV="1">
              <a:off x="7268369" y="2639374"/>
              <a:ext cx="462703" cy="4554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2A1D60D-6E50-46A0-89F9-FF049919A707}"/>
                    </a:ext>
                  </a:extLst>
                </p:cNvPr>
                <p:cNvSpPr/>
                <p:nvPr/>
              </p:nvSpPr>
              <p:spPr>
                <a:xfrm>
                  <a:off x="7540589" y="2298932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2A1D60D-6E50-46A0-89F9-FF049919A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89" y="2298932"/>
                  <a:ext cx="5052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B590D-FE37-4E65-B635-EB2CD5E61A5F}"/>
                  </a:ext>
                </a:extLst>
              </p:cNvPr>
              <p:cNvSpPr/>
              <p:nvPr/>
            </p:nvSpPr>
            <p:spPr>
              <a:xfrm>
                <a:off x="1073276" y="220819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B590D-FE37-4E65-B635-EB2CD5E6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6" y="2208195"/>
                <a:ext cx="457200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法线的计算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三角形顶点的法线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900980-C835-4D7A-BD67-A42D006C0F2D}"/>
              </a:ext>
            </a:extLst>
          </p:cNvPr>
          <p:cNvGrpSpPr/>
          <p:nvPr/>
        </p:nvGrpSpPr>
        <p:grpSpPr>
          <a:xfrm>
            <a:off x="5742040" y="2084637"/>
            <a:ext cx="2742037" cy="1641518"/>
            <a:chOff x="5303819" y="1667543"/>
            <a:chExt cx="2742037" cy="1641518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563CB857-9935-48F2-AC9F-928EAF042E2B}"/>
                </a:ext>
              </a:extLst>
            </p:cNvPr>
            <p:cNvSpPr/>
            <p:nvPr/>
          </p:nvSpPr>
          <p:spPr bwMode="auto">
            <a:xfrm rot="791081">
              <a:off x="5859695" y="2199674"/>
              <a:ext cx="1512126" cy="732358"/>
            </a:xfrm>
            <a:prstGeom prst="triangle">
              <a:avLst>
                <a:gd name="adj" fmla="val 7592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3FE19D8-5438-4B92-9FD7-27714059BA78}"/>
                    </a:ext>
                  </a:extLst>
                </p:cNvPr>
                <p:cNvSpPr/>
                <p:nvPr/>
              </p:nvSpPr>
              <p:spPr>
                <a:xfrm>
                  <a:off x="5445264" y="2537372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3FE19D8-5438-4B92-9FD7-27714059B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264" y="2537372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9B3F0E-4720-41A8-8CFF-A394919F9AC8}"/>
                    </a:ext>
                  </a:extLst>
                </p:cNvPr>
                <p:cNvSpPr/>
                <p:nvPr/>
              </p:nvSpPr>
              <p:spPr>
                <a:xfrm>
                  <a:off x="7201087" y="2939729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9B3F0E-4720-41A8-8CFF-A394919F9A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087" y="2939729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E97A3A2-791F-4E40-859A-FB37791A4F7B}"/>
                    </a:ext>
                  </a:extLst>
                </p:cNvPr>
                <p:cNvSpPr/>
                <p:nvPr/>
              </p:nvSpPr>
              <p:spPr>
                <a:xfrm>
                  <a:off x="6665964" y="192940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E97A3A2-791F-4E40-859A-FB37791A4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964" y="192940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C24FA6C-FE20-4893-BA44-7C5894527D1E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 flipH="1" flipV="1">
              <a:off x="5580084" y="2025437"/>
              <a:ext cx="216019" cy="7244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D9E67F9-73BE-4AAB-A413-88FFB71D64A5}"/>
                </a:ext>
              </a:extLst>
            </p:cNvPr>
            <p:cNvCxnSpPr>
              <a:cxnSpLocks/>
              <a:stCxn id="2" idx="4"/>
            </p:cNvCxnSpPr>
            <p:nvPr/>
          </p:nvCxnSpPr>
          <p:spPr bwMode="auto">
            <a:xfrm flipV="1">
              <a:off x="7268369" y="2639374"/>
              <a:ext cx="462703" cy="4554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2A1D60D-6E50-46A0-89F9-FF049919A707}"/>
                    </a:ext>
                  </a:extLst>
                </p:cNvPr>
                <p:cNvSpPr/>
                <p:nvPr/>
              </p:nvSpPr>
              <p:spPr>
                <a:xfrm>
                  <a:off x="7540589" y="2298932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2A1D60D-6E50-46A0-89F9-FF049919A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89" y="2298932"/>
                  <a:ext cx="5052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DBA82D-04C2-47AB-815F-8AC84A4E79E3}"/>
                    </a:ext>
                  </a:extLst>
                </p:cNvPr>
                <p:cNvSpPr/>
                <p:nvPr/>
              </p:nvSpPr>
              <p:spPr>
                <a:xfrm>
                  <a:off x="5303819" y="1667543"/>
                  <a:ext cx="499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DBA82D-04C2-47AB-815F-8AC84A4E7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819" y="1667543"/>
                  <a:ext cx="499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B590D-FE37-4E65-B635-EB2CD5E61A5F}"/>
                  </a:ext>
                </a:extLst>
              </p:cNvPr>
              <p:cNvSpPr/>
              <p:nvPr/>
            </p:nvSpPr>
            <p:spPr>
              <a:xfrm>
                <a:off x="1073276" y="2208195"/>
                <a:ext cx="4572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B590D-FE37-4E65-B635-EB2CD5E6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6" y="2208195"/>
                <a:ext cx="4572000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8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法线的计算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三角形顶点的法线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900980-C835-4D7A-BD67-A42D006C0F2D}"/>
              </a:ext>
            </a:extLst>
          </p:cNvPr>
          <p:cNvGrpSpPr/>
          <p:nvPr/>
        </p:nvGrpSpPr>
        <p:grpSpPr>
          <a:xfrm>
            <a:off x="5742040" y="1744002"/>
            <a:ext cx="2742037" cy="1982153"/>
            <a:chOff x="5303819" y="1326908"/>
            <a:chExt cx="2742037" cy="1982153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563CB857-9935-48F2-AC9F-928EAF042E2B}"/>
                </a:ext>
              </a:extLst>
            </p:cNvPr>
            <p:cNvSpPr/>
            <p:nvPr/>
          </p:nvSpPr>
          <p:spPr bwMode="auto">
            <a:xfrm rot="791081">
              <a:off x="5859695" y="2199674"/>
              <a:ext cx="1512126" cy="732358"/>
            </a:xfrm>
            <a:prstGeom prst="triangle">
              <a:avLst>
                <a:gd name="adj" fmla="val 7592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3FE19D8-5438-4B92-9FD7-27714059BA78}"/>
                    </a:ext>
                  </a:extLst>
                </p:cNvPr>
                <p:cNvSpPr/>
                <p:nvPr/>
              </p:nvSpPr>
              <p:spPr>
                <a:xfrm>
                  <a:off x="5445264" y="2537372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3FE19D8-5438-4B92-9FD7-27714059B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264" y="2537372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9B3F0E-4720-41A8-8CFF-A394919F9AC8}"/>
                    </a:ext>
                  </a:extLst>
                </p:cNvPr>
                <p:cNvSpPr/>
                <p:nvPr/>
              </p:nvSpPr>
              <p:spPr>
                <a:xfrm>
                  <a:off x="7201087" y="2939729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9B3F0E-4720-41A8-8CFF-A394919F9A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087" y="2939729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E97A3A2-791F-4E40-859A-FB37791A4F7B}"/>
                    </a:ext>
                  </a:extLst>
                </p:cNvPr>
                <p:cNvSpPr/>
                <p:nvPr/>
              </p:nvSpPr>
              <p:spPr>
                <a:xfrm>
                  <a:off x="6665964" y="192940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E97A3A2-791F-4E40-859A-FB37791A4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964" y="192940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08CD9FE-DD54-4BF4-BC67-85B97688DF53}"/>
                </a:ext>
              </a:extLst>
            </p:cNvPr>
            <p:cNvCxnSpPr>
              <a:stCxn id="2" idx="0"/>
            </p:cNvCxnSpPr>
            <p:nvPr/>
          </p:nvCxnSpPr>
          <p:spPr bwMode="auto">
            <a:xfrm flipV="1">
              <a:off x="7080951" y="1707678"/>
              <a:ext cx="299283" cy="591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8B6F2AA-6E52-438E-9855-91E9E5F92BBB}"/>
                    </a:ext>
                  </a:extLst>
                </p:cNvPr>
                <p:cNvSpPr/>
                <p:nvPr/>
              </p:nvSpPr>
              <p:spPr>
                <a:xfrm>
                  <a:off x="6993604" y="1326908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8B6F2AA-6E52-438E-9855-91E9E5F92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04" y="1326908"/>
                  <a:ext cx="5052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C24FA6C-FE20-4893-BA44-7C5894527D1E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 flipH="1" flipV="1">
              <a:off x="5580084" y="2025437"/>
              <a:ext cx="216019" cy="7244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D9E67F9-73BE-4AAB-A413-88FFB71D64A5}"/>
                </a:ext>
              </a:extLst>
            </p:cNvPr>
            <p:cNvCxnSpPr>
              <a:cxnSpLocks/>
              <a:stCxn id="2" idx="4"/>
            </p:cNvCxnSpPr>
            <p:nvPr/>
          </p:nvCxnSpPr>
          <p:spPr bwMode="auto">
            <a:xfrm flipV="1">
              <a:off x="7268369" y="2639374"/>
              <a:ext cx="462703" cy="4554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2A1D60D-6E50-46A0-89F9-FF049919A707}"/>
                    </a:ext>
                  </a:extLst>
                </p:cNvPr>
                <p:cNvSpPr/>
                <p:nvPr/>
              </p:nvSpPr>
              <p:spPr>
                <a:xfrm>
                  <a:off x="7540589" y="2298932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2A1D60D-6E50-46A0-89F9-FF049919A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89" y="2298932"/>
                  <a:ext cx="5052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DBA82D-04C2-47AB-815F-8AC84A4E79E3}"/>
                    </a:ext>
                  </a:extLst>
                </p:cNvPr>
                <p:cNvSpPr/>
                <p:nvPr/>
              </p:nvSpPr>
              <p:spPr>
                <a:xfrm>
                  <a:off x="5303819" y="1667543"/>
                  <a:ext cx="499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DBA82D-04C2-47AB-815F-8AC84A4E7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819" y="1667543"/>
                  <a:ext cx="499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B590D-FE37-4E65-B635-EB2CD5E61A5F}"/>
                  </a:ext>
                </a:extLst>
              </p:cNvPr>
              <p:cNvSpPr/>
              <p:nvPr/>
            </p:nvSpPr>
            <p:spPr>
              <a:xfrm>
                <a:off x="1073276" y="2208195"/>
                <a:ext cx="4572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B590D-FE37-4E65-B635-EB2CD5E6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6" y="2208195"/>
                <a:ext cx="4572000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法线的计算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三角形顶点的法线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7AACB23E-0226-46A8-89E5-027608254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31" y="1992233"/>
            <a:ext cx="3751737" cy="220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87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三种主要的着色方法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 shading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shading</a:t>
            </a:r>
          </a:p>
        </p:txBody>
      </p:sp>
    </p:spTree>
    <p:extLst>
      <p:ext uri="{BB962C8B-B14F-4D97-AF65-F5344CB8AC3E}">
        <p14:creationId xmlns:p14="http://schemas.microsoft.com/office/powerpoint/2010/main" val="171988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 Shading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一旦光源和观察点位置确定，物体表面上各点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保持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不变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00FCAC37-E620-454B-83EE-0487EAB777C8}"/>
              </a:ext>
            </a:extLst>
          </p:cNvPr>
          <p:cNvGrpSpPr/>
          <p:nvPr/>
        </p:nvGrpSpPr>
        <p:grpSpPr>
          <a:xfrm>
            <a:off x="6297253" y="2166179"/>
            <a:ext cx="2283883" cy="1793975"/>
            <a:chOff x="6297253" y="2166179"/>
            <a:chExt cx="2283883" cy="1793975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84E1B8B-6AD7-4130-8849-04BA5680C35B}"/>
                </a:ext>
              </a:extLst>
            </p:cNvPr>
            <p:cNvSpPr/>
            <p:nvPr/>
          </p:nvSpPr>
          <p:spPr bwMode="auto">
            <a:xfrm rot="2032890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562AEA8-B2BB-419C-B2B4-1486B06E01E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236222" y="2571750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26438E3-C1B4-4EE2-A18F-72031766FF0F}"/>
                    </a:ext>
                  </a:extLst>
                </p:cNvPr>
                <p:cNvSpPr/>
                <p:nvPr/>
              </p:nvSpPr>
              <p:spPr>
                <a:xfrm>
                  <a:off x="7331408" y="2685085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26438E3-C1B4-4EE2-A18F-72031766FF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08" y="2685085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2EE0712-B5FB-4726-B019-0054179CC00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97253" y="3147798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BB2A451-231F-46AA-8384-B7F92EC888B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0330" y="2243275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7D0A747-4B4F-4868-A85C-B8BB9B193AE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108357" y="2166179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3878BC0-EB5F-4E77-B796-F190EA0A149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554976" y="3038377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13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 Shading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一旦光源和观察点位置确定，物体表面上各点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保持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不变。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物体表面多边形共用一个法线。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2EADFF1F-D224-4418-A7E9-B438F0A793E1}"/>
              </a:ext>
            </a:extLst>
          </p:cNvPr>
          <p:cNvGrpSpPr/>
          <p:nvPr/>
        </p:nvGrpSpPr>
        <p:grpSpPr>
          <a:xfrm>
            <a:off x="6297253" y="2166179"/>
            <a:ext cx="2283883" cy="1793975"/>
            <a:chOff x="6297253" y="2166179"/>
            <a:chExt cx="2283883" cy="179397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88BCA14-CC7A-4B9F-BD0B-597E2404DFF2}"/>
                </a:ext>
              </a:extLst>
            </p:cNvPr>
            <p:cNvSpPr/>
            <p:nvPr/>
          </p:nvSpPr>
          <p:spPr bwMode="auto">
            <a:xfrm rot="2032890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F9429D3-0924-47E9-984F-8B30101AFB4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236222" y="2571750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6EB8033-7E8D-4B4A-9751-181497E1CBA6}"/>
                    </a:ext>
                  </a:extLst>
                </p:cNvPr>
                <p:cNvSpPr/>
                <p:nvPr/>
              </p:nvSpPr>
              <p:spPr>
                <a:xfrm>
                  <a:off x="7331408" y="2685085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6EB8033-7E8D-4B4A-9751-181497E1C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08" y="2685085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999CE32-B2A6-4D9E-8B86-9E271CCCB45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97253" y="3147798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3681F9B-DF0D-4E1F-A0C0-CFA98B094D6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0330" y="2243275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D24E458-6824-44CA-907C-C0D45C2145B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108357" y="2166179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73C1111-82E2-4FC4-8EC3-66D99183C90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554976" y="3038377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5169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 Shading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一旦光源和观察点位置确定，物体表面上各点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保持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不变。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物体表面单个多边形所有顶点共用一个法线。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对于物体的每个多边形，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Shading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只需计算一次。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8094BC7-94C3-4EAE-BCD4-7A05D1F6323C}"/>
              </a:ext>
            </a:extLst>
          </p:cNvPr>
          <p:cNvGrpSpPr/>
          <p:nvPr/>
        </p:nvGrpSpPr>
        <p:grpSpPr>
          <a:xfrm>
            <a:off x="6297253" y="2166179"/>
            <a:ext cx="2283883" cy="1793975"/>
            <a:chOff x="6297253" y="2166179"/>
            <a:chExt cx="2283883" cy="1793975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FA83EE0-ACCC-4B13-A3FA-172F49926438}"/>
                </a:ext>
              </a:extLst>
            </p:cNvPr>
            <p:cNvSpPr/>
            <p:nvPr/>
          </p:nvSpPr>
          <p:spPr bwMode="auto">
            <a:xfrm rot="2032890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5430E82-8B19-4569-9218-D92B4B8D93C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236222" y="2571750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8788A87-4797-4CEB-8C7E-D5BF91F5CEEA}"/>
                    </a:ext>
                  </a:extLst>
                </p:cNvPr>
                <p:cNvSpPr/>
                <p:nvPr/>
              </p:nvSpPr>
              <p:spPr>
                <a:xfrm>
                  <a:off x="7331408" y="2685085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8788A87-4797-4CEB-8C7E-D5BF91F5CE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408" y="2685085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850A02F-43D6-4450-AE92-E579E4EBB4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97253" y="3147798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70C9FAA-E83D-430C-9D77-4D8E84E10F6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0330" y="2243275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ECE106B-800D-4EF8-979A-6EE54583013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108357" y="2166179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B30E580-90D8-4ABF-A1BD-D0499F70DDB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554976" y="3038377"/>
              <a:ext cx="354956" cy="811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2327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Pages>0</Pages>
  <Words>393</Words>
  <Characters>0</Characters>
  <Application>Microsoft Office PowerPoint</Application>
  <DocSecurity>0</DocSecurity>
  <PresentationFormat>全屏显示(16:9)</PresentationFormat>
  <Lines>0</Lines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法线的计算</vt:lpstr>
      <vt:lpstr>法线的计算</vt:lpstr>
      <vt:lpstr>法线的计算</vt:lpstr>
      <vt:lpstr>法线的计算</vt:lpstr>
      <vt:lpstr>Shading</vt:lpstr>
      <vt:lpstr>Flat Shading</vt:lpstr>
      <vt:lpstr>Flat Shading</vt:lpstr>
      <vt:lpstr>Flat Shading</vt:lpstr>
      <vt:lpstr>Flat Shading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191</cp:revision>
  <dcterms:created xsi:type="dcterms:W3CDTF">2014-10-20T05:47:00Z</dcterms:created>
  <dcterms:modified xsi:type="dcterms:W3CDTF">2017-10-23T07:54:35Z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