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27" r:id="rId4"/>
    <p:sldId id="324" r:id="rId5"/>
    <p:sldId id="325" r:id="rId6"/>
    <p:sldId id="326" r:id="rId7"/>
    <p:sldId id="323" r:id="rId8"/>
    <p:sldId id="328" r:id="rId9"/>
    <p:sldId id="329" r:id="rId10"/>
    <p:sldId id="330" r:id="rId11"/>
    <p:sldId id="332" r:id="rId12"/>
    <p:sldId id="331" r:id="rId13"/>
    <p:sldId id="333" r:id="rId14"/>
    <p:sldId id="259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光线追踪基本原理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Ray Tracing</a:t>
            </a: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设置一个平面。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设置一个观察点。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从观察点发射出和平面上每个像素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相交的射线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C634-996D-4944-AA6E-F80DE22E9FC4}"/>
              </a:ext>
            </a:extLst>
          </p:cNvPr>
          <p:cNvCxnSpPr>
            <a:cxnSpLocks/>
          </p:cNvCxnSpPr>
          <p:nvPr/>
        </p:nvCxnSpPr>
        <p:spPr bwMode="auto">
          <a:xfrm flipV="1">
            <a:off x="5814000" y="1779684"/>
            <a:ext cx="1368114" cy="2327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>
                <a:alpha val="75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B9C72E-B5A6-4B08-91BC-024B68134DA4}"/>
              </a:ext>
            </a:extLst>
          </p:cNvPr>
          <p:cNvCxnSpPr>
            <a:cxnSpLocks/>
          </p:cNvCxnSpPr>
          <p:nvPr/>
        </p:nvCxnSpPr>
        <p:spPr bwMode="auto">
          <a:xfrm flipV="1">
            <a:off x="5814000" y="2571750"/>
            <a:ext cx="1782252" cy="15352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>
                <a:alpha val="75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BE84B2-55DC-427B-9595-EF2F3DD9DD08}"/>
              </a:ext>
            </a:extLst>
          </p:cNvPr>
          <p:cNvCxnSpPr>
            <a:cxnSpLocks/>
          </p:cNvCxnSpPr>
          <p:nvPr/>
        </p:nvCxnSpPr>
        <p:spPr bwMode="auto">
          <a:xfrm flipV="1">
            <a:off x="5814000" y="2571750"/>
            <a:ext cx="2502312" cy="15352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>
                <a:alpha val="75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6A15082-E75E-431A-A11D-36011BD8512B}"/>
              </a:ext>
            </a:extLst>
          </p:cNvPr>
          <p:cNvSpPr/>
          <p:nvPr/>
        </p:nvSpPr>
        <p:spPr bwMode="auto">
          <a:xfrm>
            <a:off x="5778000" y="4032000"/>
            <a:ext cx="120855" cy="12085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13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设置一个平面。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设置一个观察点。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从观察点发射出和平面上每个像素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相交的射线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计算射线和物体的交点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F36AAB2F-520C-4167-BA87-BE4E79F0CB82}"/>
              </a:ext>
            </a:extLst>
          </p:cNvPr>
          <p:cNvSpPr/>
          <p:nvPr/>
        </p:nvSpPr>
        <p:spPr bwMode="auto">
          <a:xfrm>
            <a:off x="7452240" y="2594907"/>
            <a:ext cx="90000" cy="90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371FF6-9814-4318-BE1C-1982E7D0ECB8}"/>
              </a:ext>
            </a:extLst>
          </p:cNvPr>
          <p:cNvSpPr/>
          <p:nvPr/>
        </p:nvSpPr>
        <p:spPr bwMode="auto">
          <a:xfrm>
            <a:off x="8226312" y="2553756"/>
            <a:ext cx="90000" cy="90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78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判断阴影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7088F6-A858-434F-AF5A-ACFC2E7A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254186"/>
            <a:ext cx="3056400" cy="285264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C426B8-AC60-4119-AEF2-96F969E3A00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00144" y="1631780"/>
            <a:ext cx="1296073" cy="4104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>
                <a:alpha val="75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A292B0F-636F-4F90-9336-96D80539DB1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63203" y="2355732"/>
            <a:ext cx="840679" cy="5249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>
                <a:alpha val="75000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056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计算交点颜色，如果环境反射，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则进行递归计算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F36AAB2F-520C-4167-BA87-BE4E79F0CB82}"/>
              </a:ext>
            </a:extLst>
          </p:cNvPr>
          <p:cNvSpPr/>
          <p:nvPr/>
        </p:nvSpPr>
        <p:spPr bwMode="auto">
          <a:xfrm>
            <a:off x="7452240" y="2594907"/>
            <a:ext cx="90000" cy="90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371FF6-9814-4318-BE1C-1982E7D0ECB8}"/>
              </a:ext>
            </a:extLst>
          </p:cNvPr>
          <p:cNvSpPr/>
          <p:nvPr/>
        </p:nvSpPr>
        <p:spPr bwMode="auto">
          <a:xfrm>
            <a:off x="8226312" y="2553756"/>
            <a:ext cx="90000" cy="90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7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光源发出光线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409FA-717E-4CC5-802B-7568C589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8" y="1358715"/>
            <a:ext cx="2520000" cy="30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光源发出光线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物体和光线产生交互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409FA-717E-4CC5-802B-7568C589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8" y="1358715"/>
            <a:ext cx="2520000" cy="30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光源发出光线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物体和光线产生交互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各种反射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409FA-717E-4CC5-802B-7568C589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8" y="1358715"/>
            <a:ext cx="2520000" cy="30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光源发出光线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物体和光线产生交互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各种反射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部分光线进入相机镜头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409FA-717E-4CC5-802B-7568C589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8" y="1358715"/>
            <a:ext cx="2520000" cy="30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光源发出光线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物体和光线产生交互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各种反射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部分光线进入相机镜头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形成画面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409FA-717E-4CC5-802B-7568C589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8" y="1358715"/>
            <a:ext cx="2520000" cy="30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6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设置一个平面。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2B3451D8-5C7A-415E-8F3A-FFA22460B4D3}"/>
              </a:ext>
            </a:extLst>
          </p:cNvPr>
          <p:cNvSpPr/>
          <p:nvPr/>
        </p:nvSpPr>
        <p:spPr bwMode="auto">
          <a:xfrm rot="5400000">
            <a:off x="5745600" y="2822400"/>
            <a:ext cx="1214470" cy="1296108"/>
          </a:xfrm>
          <a:prstGeom prst="parallelogram">
            <a:avLst>
              <a:gd name="adj" fmla="val 45596"/>
            </a:avLst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2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设置一个平面。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设置一个观察点。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9CF28-B766-4DF3-A368-57003F4D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1F64A7C-FD54-488F-A58B-0446FBD6F4A5}"/>
              </a:ext>
            </a:extLst>
          </p:cNvPr>
          <p:cNvSpPr/>
          <p:nvPr/>
        </p:nvSpPr>
        <p:spPr bwMode="auto">
          <a:xfrm>
            <a:off x="5778000" y="4032000"/>
            <a:ext cx="120855" cy="120855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8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Pages>0</Pages>
  <Words>307</Words>
  <Characters>0</Characters>
  <Application>Microsoft Office PowerPoint</Application>
  <DocSecurity>0</DocSecurity>
  <PresentationFormat>全屏显示(16:9)</PresentationFormat>
  <Lines>0</Lines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光线追踪</vt:lpstr>
      <vt:lpstr>光线追踪</vt:lpstr>
      <vt:lpstr>光线追踪</vt:lpstr>
      <vt:lpstr>光线追踪</vt:lpstr>
      <vt:lpstr>光线追踪</vt:lpstr>
      <vt:lpstr>光线追踪</vt:lpstr>
      <vt:lpstr>光线追踪</vt:lpstr>
      <vt:lpstr>光线追踪</vt:lpstr>
      <vt:lpstr>光线追踪</vt:lpstr>
      <vt:lpstr>光线追踪</vt:lpstr>
      <vt:lpstr>光线追踪</vt:lpstr>
      <vt:lpstr>光线追踪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209</cp:revision>
  <dcterms:created xsi:type="dcterms:W3CDTF">2014-10-20T05:47:00Z</dcterms:created>
  <dcterms:modified xsi:type="dcterms:W3CDTF">2017-10-25T02:27:26Z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