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7" r:id="rId17"/>
    <p:sldId id="316" r:id="rId18"/>
    <p:sldId id="318" r:id="rId19"/>
    <p:sldId id="319" r:id="rId20"/>
    <p:sldId id="324" r:id="rId21"/>
    <p:sldId id="321" r:id="rId22"/>
    <p:sldId id="325" r:id="rId23"/>
    <p:sldId id="320" r:id="rId24"/>
    <p:sldId id="322" r:id="rId25"/>
    <p:sldId id="323" r:id="rId26"/>
    <p:sldId id="259" r:id="rId2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126" y="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2017/10/27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CLightSource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EvalAmbient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C7EF4E-F5BF-4666-A969-8B07DDF0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86" y="1327149"/>
            <a:ext cx="2213058" cy="15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9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EvalAmbient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EvalDiffuse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38416E-17A3-4F14-B18C-C5A47B9A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86" y="1337161"/>
            <a:ext cx="2213058" cy="16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4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EvalAmbient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EvalDiffuse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EvalSpecular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307E4F-B9FD-4F65-A41B-63FBB643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86" y="1347648"/>
            <a:ext cx="2213058" cy="18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8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纯虚函数，多态性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EvalAmbient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EvalDiffuse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EvalSpecular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7D813E-221A-4A8A-8E28-3910598A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10" y="1275642"/>
            <a:ext cx="5404156" cy="13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7D813E-221A-4A8A-8E28-3910598A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9" y="1347648"/>
            <a:ext cx="7395161" cy="18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6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7D813E-221A-4A8A-8E28-3910598A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9" y="1347648"/>
            <a:ext cx="7395161" cy="18721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C6DA9F0-D737-4F27-A4A9-C9EFAA70950B}"/>
              </a:ext>
            </a:extLst>
          </p:cNvPr>
          <p:cNvSpPr/>
          <p:nvPr/>
        </p:nvSpPr>
        <p:spPr bwMode="auto">
          <a:xfrm>
            <a:off x="971700" y="3219804"/>
            <a:ext cx="2160180" cy="29686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光照强度在个点都相同</a:t>
            </a:r>
          </a:p>
        </p:txBody>
      </p:sp>
    </p:spTree>
    <p:extLst>
      <p:ext uri="{BB962C8B-B14F-4D97-AF65-F5344CB8AC3E}">
        <p14:creationId xmlns:p14="http://schemas.microsoft.com/office/powerpoint/2010/main" val="412509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7D813E-221A-4A8A-8E28-3910598A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9" y="1347648"/>
            <a:ext cx="7395161" cy="18721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C6DA9F0-D737-4F27-A4A9-C9EFAA70950B}"/>
              </a:ext>
            </a:extLst>
          </p:cNvPr>
          <p:cNvSpPr/>
          <p:nvPr/>
        </p:nvSpPr>
        <p:spPr bwMode="auto">
          <a:xfrm>
            <a:off x="971700" y="3219804"/>
            <a:ext cx="2160180" cy="29686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光照强度在个点都相同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50D232-C44A-4ACA-84D5-33D7DF0C1406}"/>
              </a:ext>
            </a:extLst>
          </p:cNvPr>
          <p:cNvSpPr/>
          <p:nvPr/>
        </p:nvSpPr>
        <p:spPr bwMode="auto">
          <a:xfrm>
            <a:off x="3491909" y="3224194"/>
            <a:ext cx="2160180" cy="29686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考虑距离衰减</a:t>
            </a:r>
          </a:p>
        </p:txBody>
      </p:sp>
    </p:spTree>
    <p:extLst>
      <p:ext uri="{BB962C8B-B14F-4D97-AF65-F5344CB8AC3E}">
        <p14:creationId xmlns:p14="http://schemas.microsoft.com/office/powerpoint/2010/main" val="274015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7D813E-221A-4A8A-8E28-3910598A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9" y="1347648"/>
            <a:ext cx="7395161" cy="18721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C6DA9F0-D737-4F27-A4A9-C9EFAA70950B}"/>
              </a:ext>
            </a:extLst>
          </p:cNvPr>
          <p:cNvSpPr/>
          <p:nvPr/>
        </p:nvSpPr>
        <p:spPr bwMode="auto">
          <a:xfrm>
            <a:off x="971700" y="3219804"/>
            <a:ext cx="2160180" cy="29686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光照强度在个点都相同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50D232-C44A-4ACA-84D5-33D7DF0C1406}"/>
              </a:ext>
            </a:extLst>
          </p:cNvPr>
          <p:cNvSpPr/>
          <p:nvPr/>
        </p:nvSpPr>
        <p:spPr bwMode="auto">
          <a:xfrm>
            <a:off x="3491909" y="3224194"/>
            <a:ext cx="2160180" cy="29686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考虑距离衰减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330912-A7F2-4CC6-BBA4-3C3F7E4A6B96}"/>
              </a:ext>
            </a:extLst>
          </p:cNvPr>
          <p:cNvSpPr/>
          <p:nvPr/>
        </p:nvSpPr>
        <p:spPr bwMode="auto">
          <a:xfrm>
            <a:off x="6012118" y="3219803"/>
            <a:ext cx="2160180" cy="29686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考虑角度范围</a:t>
            </a:r>
          </a:p>
        </p:txBody>
      </p:sp>
    </p:spTree>
    <p:extLst>
      <p:ext uri="{BB962C8B-B14F-4D97-AF65-F5344CB8AC3E}">
        <p14:creationId xmlns:p14="http://schemas.microsoft.com/office/powerpoint/2010/main" val="396510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630"/>
            <a:ext cx="8229600" cy="33840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EvalAmbient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() = 0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35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630"/>
            <a:ext cx="8229600" cy="33840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>
                <a:solidFill>
                  <a:srgbClr val="0070C0"/>
                </a:solidFill>
              </a:rPr>
              <a:t>virtual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00B050"/>
                </a:solidFill>
              </a:rPr>
              <a:t>GVector3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EvalAmbient(</a:t>
            </a:r>
            <a:r>
              <a:rPr lang="en-US" altLang="zh-CN" sz="1400">
                <a:solidFill>
                  <a:srgbClr val="0070C0"/>
                </a:solidFill>
              </a:rPr>
              <a:t>const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00B050"/>
                </a:solidFill>
              </a:rPr>
              <a:t>GVector3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&amp; _Ka) = 0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1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6520C3-280F-454B-9822-AEA9C607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22" y="1347647"/>
            <a:ext cx="2214000" cy="59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630"/>
            <a:ext cx="8229600" cy="33840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>
                <a:solidFill>
                  <a:srgbClr val="0070C0"/>
                </a:solidFill>
              </a:rPr>
              <a:t>virtual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00B050"/>
                </a:solidFill>
              </a:rPr>
              <a:t>GVector3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EvalAmbient(</a:t>
            </a:r>
            <a:r>
              <a:rPr lang="en-US" altLang="zh-CN" sz="1400">
                <a:solidFill>
                  <a:srgbClr val="0070C0"/>
                </a:solidFill>
              </a:rPr>
              <a:t>const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00B050"/>
                </a:solidFill>
              </a:rPr>
              <a:t>GVector3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&amp; _Ka) = 0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FB0E94D-3492-4EA5-B255-F369AF4C8F28}"/>
                  </a:ext>
                </a:extLst>
              </p:cNvPr>
              <p:cNvSpPr/>
              <p:nvPr/>
            </p:nvSpPr>
            <p:spPr>
              <a:xfrm>
                <a:off x="3826347" y="2283726"/>
                <a:ext cx="149130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_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FB0E94D-3492-4EA5-B255-F369AF4C8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47" y="2283726"/>
                <a:ext cx="1491306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0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630"/>
            <a:ext cx="8229600" cy="33840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EvalAmbient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0070C0"/>
                </a:solidFill>
              </a:rPr>
              <a:t>const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&amp; _Ka) = 0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EvalDiffuse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() = 0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0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630"/>
            <a:ext cx="8229600" cy="33840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EvalAmbient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0070C0"/>
                </a:solidFill>
              </a:rPr>
              <a:t>const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&amp; _Ka) = 0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EvalDiffuse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_n, 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_l, 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_Kd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) = 0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58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630"/>
            <a:ext cx="8229600" cy="33840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EvalAmbient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0070C0"/>
                </a:solidFill>
              </a:rPr>
              <a:t>const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&amp; _Ka) = 0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EvalDiffuse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_n, 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_l, 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_Kd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) = 0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CF6FAAB-9626-4F7F-8BAA-5ACF0B0CDB47}"/>
                  </a:ext>
                </a:extLst>
              </p:cNvPr>
              <p:cNvSpPr/>
              <p:nvPr/>
            </p:nvSpPr>
            <p:spPr>
              <a:xfrm>
                <a:off x="3555343" y="2317835"/>
                <a:ext cx="2078518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_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_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_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CF6FAAB-9626-4F7F-8BAA-5ACF0B0CD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343" y="2317835"/>
                <a:ext cx="2078518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98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630"/>
            <a:ext cx="8229600" cy="33840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EvalAmbient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0070C0"/>
                </a:solidFill>
              </a:rPr>
              <a:t>const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&amp; _Ka) = 0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EvalDiffuse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_n, 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_l, 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_Kd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) = 0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EvalSpecluar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() = 0</a:t>
            </a:r>
          </a:p>
        </p:txBody>
      </p:sp>
    </p:spTree>
    <p:extLst>
      <p:ext uri="{BB962C8B-B14F-4D97-AF65-F5344CB8AC3E}">
        <p14:creationId xmlns:p14="http://schemas.microsoft.com/office/powerpoint/2010/main" val="38014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630"/>
            <a:ext cx="8229600" cy="33840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EvalAmbient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0070C0"/>
                </a:solidFill>
              </a:rPr>
              <a:t>const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&amp; _Ka) = 0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EvalDiffuse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_n, 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_l, </a:t>
            </a:r>
            <a:r>
              <a:rPr lang="pt-BR" altLang="zh-CN" sz="1400" dirty="0">
                <a:solidFill>
                  <a:srgbClr val="0070C0"/>
                </a:solidFill>
              </a:rPr>
              <a:t>const</a:t>
            </a:r>
            <a:r>
              <a:rPr lang="pt-BR" altLang="zh-CN" sz="1400" dirty="0"/>
              <a:t> </a:t>
            </a:r>
            <a:r>
              <a:rPr lang="pt-BR" altLang="zh-CN" sz="1400" dirty="0">
                <a:solidFill>
                  <a:srgbClr val="00B050"/>
                </a:solidFill>
              </a:rPr>
              <a:t>GVector3</a:t>
            </a:r>
            <a:r>
              <a:rPr lang="pt-BR" altLang="zh-CN" sz="1400" dirty="0">
                <a:solidFill>
                  <a:schemeClr val="bg1">
                    <a:lumMod val="85000"/>
                  </a:schemeClr>
                </a:solidFill>
              </a:rPr>
              <a:t>&amp; _Kd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) = 0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</a:rPr>
              <a:t>virtual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EvalSpecluar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rgbClr val="0070C0"/>
                </a:solidFill>
              </a:rPr>
              <a:t>const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&amp; _n,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0070C0"/>
                </a:solidFill>
              </a:rPr>
              <a:t>const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&amp; _l, </a:t>
            </a:r>
            <a:r>
              <a:rPr lang="en-US" altLang="zh-CN" sz="1400" dirty="0" err="1">
                <a:solidFill>
                  <a:srgbClr val="0070C0"/>
                </a:solidFill>
              </a:rPr>
              <a:t>const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&amp; _v,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0070C0"/>
                </a:solidFill>
              </a:rPr>
              <a:t>const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GVector3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&amp; _Ks, </a:t>
            </a:r>
            <a:r>
              <a:rPr lang="en-US" altLang="zh-CN" sz="1400" dirty="0" err="1">
                <a:solidFill>
                  <a:srgbClr val="0070C0"/>
                </a:solidFill>
              </a:rPr>
              <a:t>const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70C0"/>
                </a:solidFill>
              </a:rPr>
              <a:t>float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&amp; _shininess)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C67BFF9-6888-4B3E-95BF-B04238FD7616}"/>
                  </a:ext>
                </a:extLst>
              </p:cNvPr>
              <p:cNvSpPr/>
              <p:nvPr/>
            </p:nvSpPr>
            <p:spPr>
              <a:xfrm>
                <a:off x="2807511" y="2643756"/>
                <a:ext cx="3528978" cy="950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_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_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𝐻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_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𝑠h𝑖𝑛𝑖𝑛𝑒𝑠𝑠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_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_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(_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𝑙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_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_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𝑠h𝑖𝑛𝑖𝑛𝑒𝑠𝑠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C67BFF9-6888-4B3E-95BF-B04238FD7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11" y="2643756"/>
                <a:ext cx="3528978" cy="950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Position:GVector3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A0EFDB-FCF7-4EA9-97F5-323FC6EBA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22" y="1347648"/>
            <a:ext cx="2214000" cy="7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Position:GVector3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1C6321-EA4B-4486-BD5D-7A506BFCC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1349095"/>
            <a:ext cx="2213058" cy="8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8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Position:GVector3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Kd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5E5F6A-E055-4A3E-8F3D-2661C453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1347648"/>
            <a:ext cx="2213058" cy="9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1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Position:GVector3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Kd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Ks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68193-BCE8-4B3A-A5F6-152C90E6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1347648"/>
            <a:ext cx="2213058" cy="11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C68193-BCE8-4B3A-A5F6-152C90E6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1347648"/>
            <a:ext cx="2213058" cy="11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21A88D-3626-4C3D-B8B9-5116D4A5B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86" y="1336105"/>
            <a:ext cx="2213058" cy="126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5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CLightSource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581FF1-294E-457F-B23F-953C3EC8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86" y="1347648"/>
            <a:ext cx="2213058" cy="13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Pages>0</Pages>
  <Words>549</Words>
  <Characters>0</Characters>
  <Application>Microsoft Office PowerPoint</Application>
  <DocSecurity>0</DocSecurity>
  <PresentationFormat>全屏显示(16:9)</PresentationFormat>
  <Lines>0</Lines>
  <Paragraphs>108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CLightSource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237</cp:revision>
  <dcterms:created xsi:type="dcterms:W3CDTF">2014-10-20T05:47:00Z</dcterms:created>
  <dcterms:modified xsi:type="dcterms:W3CDTF">2017-10-27T06:52:32Z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