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4" r:id="rId5"/>
    <p:sldId id="263" r:id="rId6"/>
    <p:sldId id="261" r:id="rId7"/>
    <p:sldId id="262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2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2017/10/11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 源</a:t>
            </a: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点光源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四种基本光源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环境光源（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聚光源 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方向光源（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F0837E-BEF9-4C77-861B-0D6F738E12A5}"/>
              </a:ext>
            </a:extLst>
          </p:cNvPr>
          <p:cNvGrpSpPr/>
          <p:nvPr/>
        </p:nvGrpSpPr>
        <p:grpSpPr>
          <a:xfrm>
            <a:off x="5521593" y="2139714"/>
            <a:ext cx="3298761" cy="2615780"/>
            <a:chOff x="4932030" y="2404174"/>
            <a:chExt cx="3298761" cy="2615780"/>
          </a:xfrm>
        </p:grpSpPr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1BEB3890-9680-4D83-BC9B-B5F1165CE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49908" y="2404174"/>
              <a:ext cx="223119" cy="3906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194ED984-54DA-4DF9-AD26-43EA936B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84644" y="2736597"/>
              <a:ext cx="583614" cy="994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E8808530-88B2-40A2-9E0B-1E0A1FB17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98211" y="2663308"/>
              <a:ext cx="432580" cy="1700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id="{3D14D83B-C4BA-4035-B556-F5FE771187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779792" y="2888744"/>
              <a:ext cx="357187" cy="3571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15C4B1-B904-48F9-97CF-66D326EEC383}"/>
                </a:ext>
              </a:extLst>
            </p:cNvPr>
            <p:cNvSpPr/>
            <p:nvPr/>
          </p:nvSpPr>
          <p:spPr bwMode="auto">
            <a:xfrm>
              <a:off x="7668258" y="2787768"/>
              <a:ext cx="106524" cy="1065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/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7092FA-B1D5-4DF2-99F5-4F293BC07FA9}"/>
                </a:ext>
              </a:extLst>
            </p:cNvPr>
            <p:cNvSpPr/>
            <p:nvPr/>
          </p:nvSpPr>
          <p:spPr bwMode="auto">
            <a:xfrm>
              <a:off x="4932030" y="3579834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75AC7D7E-F3F6-4C7F-8D7E-F2CB1800C17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5796104" y="2878692"/>
              <a:ext cx="1887754" cy="11063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/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理想的点光源向各个方向的光强度都相同。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F0837E-BEF9-4C77-861B-0D6F738E12A5}"/>
              </a:ext>
            </a:extLst>
          </p:cNvPr>
          <p:cNvGrpSpPr/>
          <p:nvPr/>
        </p:nvGrpSpPr>
        <p:grpSpPr>
          <a:xfrm>
            <a:off x="5521593" y="2139714"/>
            <a:ext cx="3298761" cy="2615780"/>
            <a:chOff x="4932030" y="2404174"/>
            <a:chExt cx="3298761" cy="2615780"/>
          </a:xfrm>
        </p:grpSpPr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1BEB3890-9680-4D83-BC9B-B5F1165CE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49908" y="2404174"/>
              <a:ext cx="223119" cy="3906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194ED984-54DA-4DF9-AD26-43EA936B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84644" y="2736597"/>
              <a:ext cx="583614" cy="994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E8808530-88B2-40A2-9E0B-1E0A1FB17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98211" y="2663308"/>
              <a:ext cx="432580" cy="1700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id="{3D14D83B-C4BA-4035-B556-F5FE771187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779792" y="2888744"/>
              <a:ext cx="357187" cy="3571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15C4B1-B904-48F9-97CF-66D326EEC383}"/>
                </a:ext>
              </a:extLst>
            </p:cNvPr>
            <p:cNvSpPr/>
            <p:nvPr/>
          </p:nvSpPr>
          <p:spPr bwMode="auto">
            <a:xfrm>
              <a:off x="7668258" y="2787768"/>
              <a:ext cx="106524" cy="1065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/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7092FA-B1D5-4DF2-99F5-4F293BC07FA9}"/>
                </a:ext>
              </a:extLst>
            </p:cNvPr>
            <p:cNvSpPr/>
            <p:nvPr/>
          </p:nvSpPr>
          <p:spPr bwMode="auto">
            <a:xfrm>
              <a:off x="4932030" y="3579834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75AC7D7E-F3F6-4C7F-8D7E-F2CB1800C17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5796104" y="2878692"/>
              <a:ext cx="1887754" cy="11063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/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933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理想的点光源向各个方向的光强度都相同。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一个在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点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的点光源表示为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F0837E-BEF9-4C77-861B-0D6F738E12A5}"/>
              </a:ext>
            </a:extLst>
          </p:cNvPr>
          <p:cNvGrpSpPr/>
          <p:nvPr/>
        </p:nvGrpSpPr>
        <p:grpSpPr>
          <a:xfrm>
            <a:off x="5521593" y="2139714"/>
            <a:ext cx="3298761" cy="2615780"/>
            <a:chOff x="4932030" y="2404174"/>
            <a:chExt cx="3298761" cy="2615780"/>
          </a:xfrm>
        </p:grpSpPr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1BEB3890-9680-4D83-BC9B-B5F1165CE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49908" y="2404174"/>
              <a:ext cx="223119" cy="3906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194ED984-54DA-4DF9-AD26-43EA936B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84644" y="2736597"/>
              <a:ext cx="583614" cy="994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E8808530-88B2-40A2-9E0B-1E0A1FB17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98211" y="2663308"/>
              <a:ext cx="432580" cy="1700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id="{3D14D83B-C4BA-4035-B556-F5FE771187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779792" y="2888744"/>
              <a:ext cx="357187" cy="3571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15C4B1-B904-48F9-97CF-66D326EEC383}"/>
                </a:ext>
              </a:extLst>
            </p:cNvPr>
            <p:cNvSpPr/>
            <p:nvPr/>
          </p:nvSpPr>
          <p:spPr bwMode="auto">
            <a:xfrm>
              <a:off x="7668258" y="2787768"/>
              <a:ext cx="106524" cy="1065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/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7092FA-B1D5-4DF2-99F5-4F293BC07FA9}"/>
                </a:ext>
              </a:extLst>
            </p:cNvPr>
            <p:cNvSpPr/>
            <p:nvPr/>
          </p:nvSpPr>
          <p:spPr bwMode="auto">
            <a:xfrm>
              <a:off x="4932030" y="3579834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75AC7D7E-F3F6-4C7F-8D7E-F2CB1800C17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5796104" y="2878692"/>
              <a:ext cx="1887754" cy="11063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/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/>
              <p:nvPr/>
            </p:nvSpPr>
            <p:spPr>
              <a:xfrm>
                <a:off x="1644009" y="2981472"/>
                <a:ext cx="241373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009" y="2981472"/>
                <a:ext cx="2413738" cy="12661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02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物体表面接收到的光强度与光源的距离的平方成反比。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F0837E-BEF9-4C77-861B-0D6F738E12A5}"/>
              </a:ext>
            </a:extLst>
          </p:cNvPr>
          <p:cNvGrpSpPr/>
          <p:nvPr/>
        </p:nvGrpSpPr>
        <p:grpSpPr>
          <a:xfrm>
            <a:off x="5521593" y="2139714"/>
            <a:ext cx="3298761" cy="2615780"/>
            <a:chOff x="4932030" y="2404174"/>
            <a:chExt cx="3298761" cy="2615780"/>
          </a:xfrm>
        </p:grpSpPr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1BEB3890-9680-4D83-BC9B-B5F1165CE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49908" y="2404174"/>
              <a:ext cx="223119" cy="3906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194ED984-54DA-4DF9-AD26-43EA936B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84644" y="2736597"/>
              <a:ext cx="583614" cy="994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E8808530-88B2-40A2-9E0B-1E0A1FB17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98211" y="2663308"/>
              <a:ext cx="432580" cy="1700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id="{3D14D83B-C4BA-4035-B556-F5FE771187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779792" y="2888744"/>
              <a:ext cx="357187" cy="3571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15C4B1-B904-48F9-97CF-66D326EEC383}"/>
                </a:ext>
              </a:extLst>
            </p:cNvPr>
            <p:cNvSpPr/>
            <p:nvPr/>
          </p:nvSpPr>
          <p:spPr bwMode="auto">
            <a:xfrm>
              <a:off x="7668258" y="2787768"/>
              <a:ext cx="106524" cy="1065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/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7092FA-B1D5-4DF2-99F5-4F293BC07FA9}"/>
                </a:ext>
              </a:extLst>
            </p:cNvPr>
            <p:cNvSpPr/>
            <p:nvPr/>
          </p:nvSpPr>
          <p:spPr bwMode="auto">
            <a:xfrm>
              <a:off x="4932030" y="3579834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75AC7D7E-F3F6-4C7F-8D7E-F2CB1800C17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5796104" y="2878692"/>
              <a:ext cx="1887754" cy="11063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/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/>
              <p:nvPr/>
            </p:nvSpPr>
            <p:spPr>
              <a:xfrm>
                <a:off x="1603156" y="2466424"/>
                <a:ext cx="3773277" cy="848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𝑃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56" y="2466424"/>
                <a:ext cx="3773277" cy="848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30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实际应用中，我们常常使用下面形式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其中，参数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距离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的衰减系数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F0837E-BEF9-4C77-861B-0D6F738E12A5}"/>
              </a:ext>
            </a:extLst>
          </p:cNvPr>
          <p:cNvGrpSpPr/>
          <p:nvPr/>
        </p:nvGrpSpPr>
        <p:grpSpPr>
          <a:xfrm>
            <a:off x="5521593" y="2139714"/>
            <a:ext cx="3298761" cy="2615780"/>
            <a:chOff x="4932030" y="2404174"/>
            <a:chExt cx="3298761" cy="2615780"/>
          </a:xfrm>
        </p:grpSpPr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1BEB3890-9680-4D83-BC9B-B5F1165CE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49908" y="2404174"/>
              <a:ext cx="223119" cy="3906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194ED984-54DA-4DF9-AD26-43EA936B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84644" y="2736597"/>
              <a:ext cx="583614" cy="994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E8808530-88B2-40A2-9E0B-1E0A1FB17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98211" y="2663308"/>
              <a:ext cx="432580" cy="1700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id="{3D14D83B-C4BA-4035-B556-F5FE771187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779792" y="2888744"/>
              <a:ext cx="357187" cy="3571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15C4B1-B904-48F9-97CF-66D326EEC383}"/>
                </a:ext>
              </a:extLst>
            </p:cNvPr>
            <p:cNvSpPr/>
            <p:nvPr/>
          </p:nvSpPr>
          <p:spPr bwMode="auto">
            <a:xfrm>
              <a:off x="7668258" y="2787768"/>
              <a:ext cx="106524" cy="1065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/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7092FA-B1D5-4DF2-99F5-4F293BC07FA9}"/>
                </a:ext>
              </a:extLst>
            </p:cNvPr>
            <p:cNvSpPr/>
            <p:nvPr/>
          </p:nvSpPr>
          <p:spPr bwMode="auto">
            <a:xfrm>
              <a:off x="4932030" y="3579834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75AC7D7E-F3F6-4C7F-8D7E-F2CB1800C17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5796104" y="2878692"/>
              <a:ext cx="1887754" cy="11063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/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/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𝑏𝑑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/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7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Pages>0</Pages>
  <Words>306</Words>
  <Characters>0</Characters>
  <Application>Microsoft Office PowerPoint</Application>
  <DocSecurity>0</DocSecurity>
  <PresentationFormat>全屏显示(16:9)</PresentationFormat>
  <Lines>0</Lines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四种基本光源</vt:lpstr>
      <vt:lpstr>点光源（Point Light）</vt:lpstr>
      <vt:lpstr>点光源（Point Light）</vt:lpstr>
      <vt:lpstr>点光源（Point Light）</vt:lpstr>
      <vt:lpstr>点光源（Point Light）</vt:lpstr>
      <vt:lpstr>点光源（Point Light）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93</cp:revision>
  <dcterms:created xsi:type="dcterms:W3CDTF">2014-10-20T05:47:00Z</dcterms:created>
  <dcterms:modified xsi:type="dcterms:W3CDTF">2017-10-11T06:59:16Z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