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9" r:id="rId1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120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2017/10/11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光 源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聚光源与方向光源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四种基本光源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环境光源（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Ambient Light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点光源（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Point Light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聚光源 （</a:t>
            </a:r>
            <a:r>
              <a:rPr lang="en-US" altLang="zh-CN" sz="28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Spot Light</a:t>
            </a:r>
            <a:r>
              <a:rPr lang="zh-CN" altLang="en-US" sz="28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8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方向光源（</a:t>
            </a:r>
            <a:r>
              <a:rPr lang="en-US" altLang="zh-CN" sz="28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Directional light</a:t>
            </a:r>
            <a:r>
              <a:rPr lang="zh-CN" altLang="en-US" sz="28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8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聚光源（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Spot Light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聚光源可以理解为点光源被限制在一定范围内形成的光源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28680FA5-1645-472E-8933-A72AF77B7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72" y="1707678"/>
            <a:ext cx="3069895" cy="325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7FE0AA3C-555D-4781-AAC7-33BE72E11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72" y="1707678"/>
            <a:ext cx="3069895" cy="325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聚光源（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Spot Light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聚光源可以理解为点光源被限制在一定范围内形成的光源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=180°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时，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成为点光源</a:t>
                </a: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963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31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7FE0AA3C-555D-4781-AAC7-33BE72E11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72" y="1707678"/>
            <a:ext cx="3069895" cy="325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聚光源（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Spot Light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聚光源可以理解为点光源被限制在一定范围内形成的光源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=180°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时，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成为点光源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聚光源强度衰减</a:t>
                </a: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963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45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7FE0AA3C-555D-4781-AAC7-33BE72E11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72" y="1707678"/>
            <a:ext cx="3069895" cy="325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聚光源（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Spot Light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聚光源可以理解为点光源被限制在一定范围内形成的光源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=180°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时，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成为点光源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聚光源强度衰减</a:t>
                </a: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963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12BAA3E-92B5-4396-B465-0B1A6490894E}"/>
                  </a:ext>
                </a:extLst>
              </p:cNvPr>
              <p:cNvSpPr/>
              <p:nvPr/>
            </p:nvSpPr>
            <p:spPr>
              <a:xfrm>
                <a:off x="755682" y="3314826"/>
                <a:ext cx="5027210" cy="811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𝐹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𝑤h𝑒𝑛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 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𝑜𝑏𝑗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𝑙𝑖𝑔h𝑡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&lt;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 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𝑜𝑏𝑗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𝑙𝑖𝑔h𝑡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𝑒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12BAA3E-92B5-4396-B465-0B1A649089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82" y="3314826"/>
                <a:ext cx="5027210" cy="8117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08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方向光源（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Directional Light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太阳光被当作典型的平行方向光源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6F74ED0-0299-41FD-95A8-896FA5C3A610}"/>
              </a:ext>
            </a:extLst>
          </p:cNvPr>
          <p:cNvGrpSpPr/>
          <p:nvPr/>
        </p:nvGrpSpPr>
        <p:grpSpPr>
          <a:xfrm>
            <a:off x="4975463" y="2404049"/>
            <a:ext cx="3521631" cy="1751833"/>
            <a:chOff x="4434919" y="2063058"/>
            <a:chExt cx="3521631" cy="1751833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6A719314-FF4C-4E8E-A9C8-CF423F05EC9B}"/>
                </a:ext>
              </a:extLst>
            </p:cNvPr>
            <p:cNvSpPr/>
            <p:nvPr/>
          </p:nvSpPr>
          <p:spPr bwMode="auto">
            <a:xfrm>
              <a:off x="6516430" y="2374771"/>
              <a:ext cx="1440120" cy="14401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6" name="직선 연결선 11">
              <a:extLst>
                <a:ext uri="{FF2B5EF4-FFF2-40B4-BE49-F238E27FC236}">
                  <a16:creationId xmlns:a16="http://schemas.microsoft.com/office/drawing/2014/main" id="{2EB4D411-3D79-4224-8607-2E2552FA4E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716012" y="2499744"/>
              <a:ext cx="164054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직선 연결선 11">
              <a:extLst>
                <a:ext uri="{FF2B5EF4-FFF2-40B4-BE49-F238E27FC236}">
                  <a16:creationId xmlns:a16="http://schemas.microsoft.com/office/drawing/2014/main" id="{900904BD-2BEA-4EBB-857B-EDD2FA19E0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85783" y="2715762"/>
              <a:ext cx="164054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직선 연결선 11">
              <a:extLst>
                <a:ext uri="{FF2B5EF4-FFF2-40B4-BE49-F238E27FC236}">
                  <a16:creationId xmlns:a16="http://schemas.microsoft.com/office/drawing/2014/main" id="{82E4E32A-EC08-425A-8F84-07F50FD6C1E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639037" y="2931780"/>
              <a:ext cx="164054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직선 연결선 11">
              <a:extLst>
                <a:ext uri="{FF2B5EF4-FFF2-40B4-BE49-F238E27FC236}">
                  <a16:creationId xmlns:a16="http://schemas.microsoft.com/office/drawing/2014/main" id="{38F3763E-E468-495A-A568-75E14E14F6B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34919" y="3147798"/>
              <a:ext cx="164054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직선 연결선 11">
              <a:extLst>
                <a:ext uri="{FF2B5EF4-FFF2-40B4-BE49-F238E27FC236}">
                  <a16:creationId xmlns:a16="http://schemas.microsoft.com/office/drawing/2014/main" id="{CB8955C3-A566-49AA-A48D-1A7F7D74FC9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716012" y="3435822"/>
              <a:ext cx="164054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직선 연결선 11">
              <a:extLst>
                <a:ext uri="{FF2B5EF4-FFF2-40B4-BE49-F238E27FC236}">
                  <a16:creationId xmlns:a16="http://schemas.microsoft.com/office/drawing/2014/main" id="{1C296DCC-BF3F-4B4C-930A-3EBE0D18282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902722" y="3731966"/>
              <a:ext cx="164054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84FDA4A-16D2-412D-BA6D-751749D8A8A3}"/>
                </a:ext>
              </a:extLst>
            </p:cNvPr>
            <p:cNvSpPr/>
            <p:nvPr/>
          </p:nvSpPr>
          <p:spPr>
            <a:xfrm>
              <a:off x="4565594" y="2063058"/>
              <a:ext cx="18708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Directional Light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633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方向光源（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Directional Light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太阳光被当作典型的平行方向光源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对于物体表面，平行方向光源强度都一样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6F74ED0-0299-41FD-95A8-896FA5C3A610}"/>
              </a:ext>
            </a:extLst>
          </p:cNvPr>
          <p:cNvGrpSpPr/>
          <p:nvPr/>
        </p:nvGrpSpPr>
        <p:grpSpPr>
          <a:xfrm>
            <a:off x="4975463" y="2404049"/>
            <a:ext cx="3521631" cy="1751833"/>
            <a:chOff x="4434919" y="2063058"/>
            <a:chExt cx="3521631" cy="1751833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6A719314-FF4C-4E8E-A9C8-CF423F05EC9B}"/>
                </a:ext>
              </a:extLst>
            </p:cNvPr>
            <p:cNvSpPr/>
            <p:nvPr/>
          </p:nvSpPr>
          <p:spPr bwMode="auto">
            <a:xfrm>
              <a:off x="6516430" y="2374771"/>
              <a:ext cx="1440120" cy="14401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6" name="직선 연결선 11">
              <a:extLst>
                <a:ext uri="{FF2B5EF4-FFF2-40B4-BE49-F238E27FC236}">
                  <a16:creationId xmlns:a16="http://schemas.microsoft.com/office/drawing/2014/main" id="{2EB4D411-3D79-4224-8607-2E2552FA4E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716012" y="2499744"/>
              <a:ext cx="164054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직선 연결선 11">
              <a:extLst>
                <a:ext uri="{FF2B5EF4-FFF2-40B4-BE49-F238E27FC236}">
                  <a16:creationId xmlns:a16="http://schemas.microsoft.com/office/drawing/2014/main" id="{900904BD-2BEA-4EBB-857B-EDD2FA19E0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85783" y="2715762"/>
              <a:ext cx="164054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직선 연결선 11">
              <a:extLst>
                <a:ext uri="{FF2B5EF4-FFF2-40B4-BE49-F238E27FC236}">
                  <a16:creationId xmlns:a16="http://schemas.microsoft.com/office/drawing/2014/main" id="{82E4E32A-EC08-425A-8F84-07F50FD6C1E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639037" y="2931780"/>
              <a:ext cx="164054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직선 연결선 11">
              <a:extLst>
                <a:ext uri="{FF2B5EF4-FFF2-40B4-BE49-F238E27FC236}">
                  <a16:creationId xmlns:a16="http://schemas.microsoft.com/office/drawing/2014/main" id="{38F3763E-E468-495A-A568-75E14E14F6B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34919" y="3147798"/>
              <a:ext cx="164054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직선 연결선 11">
              <a:extLst>
                <a:ext uri="{FF2B5EF4-FFF2-40B4-BE49-F238E27FC236}">
                  <a16:creationId xmlns:a16="http://schemas.microsoft.com/office/drawing/2014/main" id="{CB8955C3-A566-49AA-A48D-1A7F7D74FC9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716012" y="3435822"/>
              <a:ext cx="164054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직선 연결선 11">
              <a:extLst>
                <a:ext uri="{FF2B5EF4-FFF2-40B4-BE49-F238E27FC236}">
                  <a16:creationId xmlns:a16="http://schemas.microsoft.com/office/drawing/2014/main" id="{1C296DCC-BF3F-4B4C-930A-3EBE0D18282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902722" y="3731966"/>
              <a:ext cx="164054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84FDA4A-16D2-412D-BA6D-751749D8A8A3}"/>
                </a:ext>
              </a:extLst>
            </p:cNvPr>
            <p:cNvSpPr/>
            <p:nvPr/>
          </p:nvSpPr>
          <p:spPr>
            <a:xfrm>
              <a:off x="4565594" y="2063058"/>
              <a:ext cx="18708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Directional Light</a:t>
              </a:r>
              <a:endParaRPr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26D675A-A0C0-430D-A6D7-7EF938A3356D}"/>
                  </a:ext>
                </a:extLst>
              </p:cNvPr>
              <p:cNvSpPr/>
              <p:nvPr/>
            </p:nvSpPr>
            <p:spPr>
              <a:xfrm>
                <a:off x="2335180" y="2773381"/>
                <a:ext cx="1300228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𝐼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26D675A-A0C0-430D-A6D7-7EF938A335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180" y="2773381"/>
                <a:ext cx="1300228" cy="12661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24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</TotalTime>
  <Pages>0</Pages>
  <Words>352</Words>
  <Characters>0</Characters>
  <Application>Microsoft Office PowerPoint</Application>
  <DocSecurity>0</DocSecurity>
  <PresentationFormat>全屏显示(16:9)</PresentationFormat>
  <Lines>0</Lines>
  <Paragraphs>45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四种基本光源</vt:lpstr>
      <vt:lpstr>聚光源（Spot Light）</vt:lpstr>
      <vt:lpstr>聚光源（Spot Light）</vt:lpstr>
      <vt:lpstr>聚光源（Spot Light）</vt:lpstr>
      <vt:lpstr>聚光源（Spot Light）</vt:lpstr>
      <vt:lpstr>方向光源（Directional Light）</vt:lpstr>
      <vt:lpstr>方向光源（Directional Light）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108</cp:revision>
  <dcterms:created xsi:type="dcterms:W3CDTF">2014-10-20T05:47:00Z</dcterms:created>
  <dcterms:modified xsi:type="dcterms:W3CDTF">2017-10-11T08:11:31Z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