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7" r:id="rId17"/>
    <p:sldId id="296" r:id="rId18"/>
    <p:sldId id="259" r:id="rId1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50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Blinn-Phong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计算反射向量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1779684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286E6F-A5AA-4C0A-9BC9-56CD5A15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90" y="1270495"/>
            <a:ext cx="3200400" cy="223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/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/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/>
              <p:nvPr/>
            </p:nvSpPr>
            <p:spPr>
              <a:xfrm>
                <a:off x="2514734" y="1777981"/>
                <a:ext cx="338428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4" y="1777981"/>
                <a:ext cx="3384282" cy="1754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5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计算反射向量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1779684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286E6F-A5AA-4C0A-9BC9-56CD5A15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90" y="1270495"/>
            <a:ext cx="3200400" cy="223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/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/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/>
              <p:nvPr/>
            </p:nvSpPr>
            <p:spPr>
              <a:xfrm>
                <a:off x="2514734" y="1777981"/>
                <a:ext cx="338428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4" y="1777981"/>
                <a:ext cx="3384282" cy="23083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计算反射向量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1779684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286E6F-A5AA-4C0A-9BC9-56CD5A15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90" y="1270495"/>
            <a:ext cx="3200400" cy="223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/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/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/>
              <p:nvPr/>
            </p:nvSpPr>
            <p:spPr>
              <a:xfrm>
                <a:off x="2514734" y="1777981"/>
                <a:ext cx="338428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r>
                        <a:rPr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L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4" y="1777981"/>
                <a:ext cx="3384282" cy="28623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4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Blinn-Phong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Halfway Vector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（半角向量）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8" y="2005335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33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Blinn-Phong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Halfway Vector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（半角向量）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𝜙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𝜓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A62D86-5201-431B-B73B-22FD03C11907}"/>
              </a:ext>
            </a:extLst>
          </p:cNvPr>
          <p:cNvGrpSpPr/>
          <p:nvPr/>
        </p:nvGrpSpPr>
        <p:grpSpPr>
          <a:xfrm>
            <a:off x="5148048" y="2005335"/>
            <a:ext cx="3200906" cy="1728144"/>
            <a:chOff x="2971547" y="1995702"/>
            <a:chExt cx="3200906" cy="172814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57B28E-993F-4EB4-B6BA-F31C5F704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547" y="1995702"/>
              <a:ext cx="3200906" cy="172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C3CBF64-4F24-4D12-A28E-48C68F24F8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5982" y="2139714"/>
              <a:ext cx="504042" cy="15841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19682D-8FAD-4E46-B39C-B8509188606B}"/>
                </a:ext>
              </a:extLst>
            </p:cNvPr>
            <p:cNvCxnSpPr/>
            <p:nvPr/>
          </p:nvCxnSpPr>
          <p:spPr bwMode="auto">
            <a:xfrm>
              <a:off x="3707928" y="2859774"/>
              <a:ext cx="1656138" cy="576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/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AB3E759-6078-4FE1-A177-499C9C2F7524}"/>
                  </a:ext>
                </a:extLst>
              </p:cNvPr>
              <p:cNvSpPr/>
              <p:nvPr/>
            </p:nvSpPr>
            <p:spPr>
              <a:xfrm>
                <a:off x="2267808" y="2005335"/>
                <a:ext cx="1966692" cy="833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AB3E759-6078-4FE1-A177-499C9C2F7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08" y="2005335"/>
                <a:ext cx="1966692" cy="833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/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0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Blinn-Phong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计算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A62D86-5201-431B-B73B-22FD03C11907}"/>
              </a:ext>
            </a:extLst>
          </p:cNvPr>
          <p:cNvGrpSpPr/>
          <p:nvPr/>
        </p:nvGrpSpPr>
        <p:grpSpPr>
          <a:xfrm>
            <a:off x="5148048" y="2005335"/>
            <a:ext cx="3200906" cy="1728144"/>
            <a:chOff x="2971547" y="1995702"/>
            <a:chExt cx="3200906" cy="172814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57B28E-993F-4EB4-B6BA-F31C5F704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547" y="1995702"/>
              <a:ext cx="3200906" cy="172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C3CBF64-4F24-4D12-A28E-48C68F24F8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5982" y="2139714"/>
              <a:ext cx="504042" cy="15841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19682D-8FAD-4E46-B39C-B8509188606B}"/>
                </a:ext>
              </a:extLst>
            </p:cNvPr>
            <p:cNvCxnSpPr/>
            <p:nvPr/>
          </p:nvCxnSpPr>
          <p:spPr bwMode="auto">
            <a:xfrm>
              <a:off x="3707928" y="2859774"/>
              <a:ext cx="1656138" cy="576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/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/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/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7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Blinn-Phong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计算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使用这个镜面反射的光照模型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称为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Blinn-Phong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A62D86-5201-431B-B73B-22FD03C11907}"/>
              </a:ext>
            </a:extLst>
          </p:cNvPr>
          <p:cNvGrpSpPr/>
          <p:nvPr/>
        </p:nvGrpSpPr>
        <p:grpSpPr>
          <a:xfrm>
            <a:off x="5148048" y="2005335"/>
            <a:ext cx="3200906" cy="1728144"/>
            <a:chOff x="2971547" y="1995702"/>
            <a:chExt cx="3200906" cy="172814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57B28E-993F-4EB4-B6BA-F31C5F704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547" y="1995702"/>
              <a:ext cx="3200906" cy="172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C3CBF64-4F24-4D12-A28E-48C68F24F8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5982" y="2139714"/>
              <a:ext cx="504042" cy="15841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19682D-8FAD-4E46-B39C-B8509188606B}"/>
                </a:ext>
              </a:extLst>
            </p:cNvPr>
            <p:cNvCxnSpPr/>
            <p:nvPr/>
          </p:nvCxnSpPr>
          <p:spPr bwMode="auto">
            <a:xfrm>
              <a:off x="3707928" y="2859774"/>
              <a:ext cx="1656138" cy="576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/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/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/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6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Blinn-Phong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计算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使用这个镜面反射的光照模型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称为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Blinn-Phong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OpenGL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中默认使用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Blinn-Phong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A62D86-5201-431B-B73B-22FD03C11907}"/>
              </a:ext>
            </a:extLst>
          </p:cNvPr>
          <p:cNvGrpSpPr/>
          <p:nvPr/>
        </p:nvGrpSpPr>
        <p:grpSpPr>
          <a:xfrm>
            <a:off x="5148048" y="2005335"/>
            <a:ext cx="3200906" cy="1728144"/>
            <a:chOff x="2971547" y="1995702"/>
            <a:chExt cx="3200906" cy="172814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57B28E-993F-4EB4-B6BA-F31C5F704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547" y="1995702"/>
              <a:ext cx="3200906" cy="172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C3CBF64-4F24-4D12-A28E-48C68F24F8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5982" y="2139714"/>
              <a:ext cx="504042" cy="15841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19682D-8FAD-4E46-B39C-B8509188606B}"/>
                </a:ext>
              </a:extLst>
            </p:cNvPr>
            <p:cNvCxnSpPr/>
            <p:nvPr/>
          </p:nvCxnSpPr>
          <p:spPr bwMode="auto">
            <a:xfrm>
              <a:off x="3707928" y="2859774"/>
              <a:ext cx="1656138" cy="576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/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8CC1D2-726E-458C-B242-DB71A4FEE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36" y="2201433"/>
                  <a:ext cx="4140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/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5175B6-1682-4E88-966E-97AA0AB0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61" y="2182885"/>
                <a:ext cx="4238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/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EB27C5-03F4-4B19-9BB5-D38F7B0B4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2" y="1905886"/>
                <a:ext cx="268753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漫反射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8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漫反射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镜面反射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2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单光源情况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64A11FA6-BF1E-46BD-AF80-769C0192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26" y="2571750"/>
            <a:ext cx="26463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5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多光源情况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∙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6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多光源情况，并考虑衰减情况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∙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∙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计算反射向量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1779684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计算反射向量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C57B28E-993F-4EB4-B6BA-F31C5F70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84" y="1779684"/>
            <a:ext cx="3200906" cy="172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286E6F-A5AA-4C0A-9BC9-56CD5A15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90" y="1270495"/>
            <a:ext cx="3200400" cy="223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/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3433932-B205-4435-BBAC-A76ECB05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92" y="2459090"/>
                <a:ext cx="385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/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2A2F0A-C0CF-4E2B-BE78-04C481E9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537" y="2279372"/>
                <a:ext cx="385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/>
              <p:nvPr/>
            </p:nvSpPr>
            <p:spPr>
              <a:xfrm>
                <a:off x="2514734" y="1777981"/>
                <a:ext cx="33842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A84EBD-A044-4093-AC8A-E34422B6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4" y="1777981"/>
                <a:ext cx="338428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Pages>0</Pages>
  <Words>489</Words>
  <Characters>0</Characters>
  <Application>Microsoft Office PowerPoint</Application>
  <DocSecurity>0</DocSecurity>
  <PresentationFormat>全屏显示(16:9)</PresentationFormat>
  <Lines>0</Lines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Phong反射模型</vt:lpstr>
      <vt:lpstr>Blinn-Phong反射模型</vt:lpstr>
      <vt:lpstr>Blinn-Phong反射模型</vt:lpstr>
      <vt:lpstr>Blinn-Phong反射模型</vt:lpstr>
      <vt:lpstr>Blinn-Phong反射模型</vt:lpstr>
      <vt:lpstr>Blinn-Phong反射模型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163</cp:revision>
  <dcterms:created xsi:type="dcterms:W3CDTF">2014-10-20T05:47:00Z</dcterms:created>
  <dcterms:modified xsi:type="dcterms:W3CDTF">2017-10-23T03:08:18Z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