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5" r:id="rId6"/>
    <p:sldId id="262" r:id="rId7"/>
    <p:sldId id="266" r:id="rId8"/>
    <p:sldId id="267" r:id="rId9"/>
    <p:sldId id="268" r:id="rId10"/>
    <p:sldId id="269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20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2017/10/20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Phong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反射模型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镜面反射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当为单位向量时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考虑衰减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𝑏𝑑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𝑐𝑑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1975C-FA56-4041-AB5D-4881940318D4}"/>
              </a:ext>
            </a:extLst>
          </p:cNvPr>
          <p:cNvGrpSpPr/>
          <p:nvPr/>
        </p:nvGrpSpPr>
        <p:grpSpPr>
          <a:xfrm>
            <a:off x="6454614" y="2571750"/>
            <a:ext cx="2232186" cy="1581944"/>
            <a:chOff x="6300412" y="773788"/>
            <a:chExt cx="2232186" cy="15819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91B27C-7486-4875-A406-21E8ACF7F0CC}"/>
                </a:ext>
              </a:extLst>
            </p:cNvPr>
            <p:cNvSpPr/>
            <p:nvPr/>
          </p:nvSpPr>
          <p:spPr bwMode="auto">
            <a:xfrm>
              <a:off x="6300412" y="1851690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50E787-785B-4FBE-B400-1F2FC9978D47}"/>
                </a:ext>
              </a:extLst>
            </p:cNvPr>
            <p:cNvCxnSpPr/>
            <p:nvPr/>
          </p:nvCxnSpPr>
          <p:spPr bwMode="auto">
            <a:xfrm flipV="1">
              <a:off x="7236490" y="915612"/>
              <a:ext cx="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9CBE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FC060C-8949-48A2-9A3D-EC3E92267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6490" y="915612"/>
              <a:ext cx="72006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C2B929-FA40-4133-98AE-D4FAAD8A1C86}"/>
                </a:ext>
              </a:extLst>
            </p:cNvPr>
            <p:cNvCxnSpPr/>
            <p:nvPr/>
          </p:nvCxnSpPr>
          <p:spPr bwMode="auto">
            <a:xfrm>
              <a:off x="6300412" y="1851690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/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/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/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415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镜面反射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-Specular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光滑的物质表面会产生镜面反射。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A41E5A2-71FE-4AF9-89A9-5AF44F954EED}"/>
              </a:ext>
            </a:extLst>
          </p:cNvPr>
          <p:cNvGrpSpPr/>
          <p:nvPr/>
        </p:nvGrpSpPr>
        <p:grpSpPr>
          <a:xfrm>
            <a:off x="5508078" y="2499744"/>
            <a:ext cx="3047328" cy="1508039"/>
            <a:chOff x="4898706" y="2520682"/>
            <a:chExt cx="3047328" cy="15080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8C0FAAF-D1AA-4FBF-BC9C-A7A2A454D53F}"/>
                </a:ext>
              </a:extLst>
            </p:cNvPr>
            <p:cNvSpPr/>
            <p:nvPr/>
          </p:nvSpPr>
          <p:spPr bwMode="auto">
            <a:xfrm>
              <a:off x="5364066" y="3524679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3B70635-30F0-4548-876A-C0BAB6A9F4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8706" y="2526379"/>
              <a:ext cx="967404" cy="96170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A88E43C-7321-4DB6-BC84-02AA7C9969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66110" y="2520682"/>
              <a:ext cx="965548" cy="9674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3781416-D46D-44DE-8DC2-82CA0A3B13D5}"/>
                </a:ext>
              </a:extLst>
            </p:cNvPr>
            <p:cNvCxnSpPr/>
            <p:nvPr/>
          </p:nvCxnSpPr>
          <p:spPr bwMode="auto">
            <a:xfrm>
              <a:off x="6013082" y="2526380"/>
              <a:ext cx="967404" cy="96170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5955454-EE14-4B93-A2C5-BFA1DF1821D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80486" y="2520683"/>
              <a:ext cx="965548" cy="9674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F1EC22B-69E3-4935-921B-F62FEA545E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4066" y="3524679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漫反射是有粗糙的物质表面造成的。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理想的粗糙表面漫反射的强度在各个方向都相同。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8" name="Picture 4" descr="http://img.my.csdn.net/uploads/201212/23/1356234515_3981.jpg">
            <a:extLst>
              <a:ext uri="{FF2B5EF4-FFF2-40B4-BE49-F238E27FC236}">
                <a16:creationId xmlns:a16="http://schemas.microsoft.com/office/drawing/2014/main" id="{E8F22F4F-12D5-46B1-A338-CC90DB711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1"/>
          <a:stretch/>
        </p:blipFill>
        <p:spPr bwMode="auto">
          <a:xfrm>
            <a:off x="4877791" y="3094606"/>
            <a:ext cx="2727921" cy="19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g.educity.cn/img_10/263/2014010303/5885031901.png">
            <a:extLst>
              <a:ext uri="{FF2B5EF4-FFF2-40B4-BE49-F238E27FC236}">
                <a16:creationId xmlns:a16="http://schemas.microsoft.com/office/drawing/2014/main" id="{880E0132-0FF2-4EE9-8B92-652E5769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2" y="1707678"/>
            <a:ext cx="5321301" cy="303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3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漫反射是有粗糙的物质表面造成的。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理想的粗糙表面漫反射的强度在各个方向都相同。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这种表面称作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朗伯表面（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Lambertian Surface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28" name="Picture 4" descr="http://img.my.csdn.net/uploads/201212/23/1356234515_3981.jpg">
            <a:extLst>
              <a:ext uri="{FF2B5EF4-FFF2-40B4-BE49-F238E27FC236}">
                <a16:creationId xmlns:a16="http://schemas.microsoft.com/office/drawing/2014/main" id="{E8F22F4F-12D5-46B1-A338-CC90DB711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1"/>
          <a:stretch/>
        </p:blipFill>
        <p:spPr bwMode="auto">
          <a:xfrm>
            <a:off x="4877791" y="3094606"/>
            <a:ext cx="2727921" cy="19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88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漫反射的强度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4B59FB-6624-4D36-BDB4-A3E4BB69CD2E}"/>
              </a:ext>
            </a:extLst>
          </p:cNvPr>
          <p:cNvGrpSpPr/>
          <p:nvPr/>
        </p:nvGrpSpPr>
        <p:grpSpPr>
          <a:xfrm>
            <a:off x="1024581" y="1813804"/>
            <a:ext cx="7094838" cy="2562054"/>
            <a:chOff x="1187718" y="1809846"/>
            <a:chExt cx="7094838" cy="2562054"/>
          </a:xfrm>
        </p:grpSpPr>
        <p:pic>
          <p:nvPicPr>
            <p:cNvPr id="2052" name="Picture 4" descr="http://img.my.csdn.net/uploads/201212/23/1356234882_2730.jpg">
              <a:extLst>
                <a:ext uri="{FF2B5EF4-FFF2-40B4-BE49-F238E27FC236}">
                  <a16:creationId xmlns:a16="http://schemas.microsoft.com/office/drawing/2014/main" id="{5A30E7A6-4524-49F1-9A6D-20481B5736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2" b="20785"/>
            <a:stretch/>
          </p:blipFill>
          <p:spPr bwMode="auto">
            <a:xfrm>
              <a:off x="4644006" y="1809846"/>
              <a:ext cx="3638550" cy="256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4F45720-8D94-42EB-81BF-D79251762D3E}"/>
                </a:ext>
              </a:extLst>
            </p:cNvPr>
            <p:cNvGrpSpPr/>
            <p:nvPr/>
          </p:nvGrpSpPr>
          <p:grpSpPr>
            <a:xfrm>
              <a:off x="1187718" y="1923697"/>
              <a:ext cx="3294587" cy="2160180"/>
              <a:chOff x="5004036" y="3094607"/>
              <a:chExt cx="2601676" cy="1705855"/>
            </a:xfrm>
          </p:grpSpPr>
          <p:pic>
            <p:nvPicPr>
              <p:cNvPr id="1028" name="Picture 4" descr="http://img.my.csdn.net/uploads/201212/23/1356234515_3981.jpg">
                <a:extLst>
                  <a:ext uri="{FF2B5EF4-FFF2-40B4-BE49-F238E27FC236}">
                    <a16:creationId xmlns:a16="http://schemas.microsoft.com/office/drawing/2014/main" id="{E8F22F4F-12D5-46B1-A338-CC90DB7114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79" t="-1485" b="14592"/>
              <a:stretch/>
            </p:blipFill>
            <p:spPr bwMode="auto">
              <a:xfrm>
                <a:off x="5004036" y="3094607"/>
                <a:ext cx="2601676" cy="1705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2A17B156-6554-4047-8ADF-618D5DC247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580084" y="3939864"/>
                <a:ext cx="0" cy="50404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9CBE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42255698-45E6-461B-A973-D3EE79A3A3DA}"/>
                      </a:ext>
                    </a:extLst>
                  </p:cNvPr>
                  <p:cNvSpPr/>
                  <p:nvPr/>
                </p:nvSpPr>
                <p:spPr>
                  <a:xfrm>
                    <a:off x="5210321" y="3852531"/>
                    <a:ext cx="38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42255698-45E6-461B-A973-D3EE79A3A3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0321" y="3852531"/>
                    <a:ext cx="38581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9E6078D4-D817-40FC-8A99-DCF4F6B442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588168" y="3939864"/>
                <a:ext cx="0" cy="50404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9CBE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79B38493-FCBC-4414-9AAC-2D834E981B54}"/>
                      </a:ext>
                    </a:extLst>
                  </p:cNvPr>
                  <p:cNvSpPr/>
                  <p:nvPr/>
                </p:nvSpPr>
                <p:spPr>
                  <a:xfrm>
                    <a:off x="6218405" y="3852531"/>
                    <a:ext cx="38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79B38493-FCBC-4414-9AAC-2D834E981B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8405" y="3852531"/>
                    <a:ext cx="38581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75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1975C-FA56-4041-AB5D-4881940318D4}"/>
              </a:ext>
            </a:extLst>
          </p:cNvPr>
          <p:cNvGrpSpPr/>
          <p:nvPr/>
        </p:nvGrpSpPr>
        <p:grpSpPr>
          <a:xfrm>
            <a:off x="6454614" y="2571750"/>
            <a:ext cx="2232186" cy="1581944"/>
            <a:chOff x="6300412" y="773788"/>
            <a:chExt cx="2232186" cy="15819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91B27C-7486-4875-A406-21E8ACF7F0CC}"/>
                </a:ext>
              </a:extLst>
            </p:cNvPr>
            <p:cNvSpPr/>
            <p:nvPr/>
          </p:nvSpPr>
          <p:spPr bwMode="auto">
            <a:xfrm>
              <a:off x="6300412" y="1851690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50E787-785B-4FBE-B400-1F2FC9978D47}"/>
                </a:ext>
              </a:extLst>
            </p:cNvPr>
            <p:cNvCxnSpPr/>
            <p:nvPr/>
          </p:nvCxnSpPr>
          <p:spPr bwMode="auto">
            <a:xfrm flipV="1">
              <a:off x="7236490" y="915612"/>
              <a:ext cx="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9CBE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FC060C-8949-48A2-9A3D-EC3E92267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6490" y="915612"/>
              <a:ext cx="72006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C2B929-FA40-4133-98AE-D4FAAD8A1C86}"/>
                </a:ext>
              </a:extLst>
            </p:cNvPr>
            <p:cNvCxnSpPr/>
            <p:nvPr/>
          </p:nvCxnSpPr>
          <p:spPr bwMode="auto">
            <a:xfrm>
              <a:off x="6300412" y="1851690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/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/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/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329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1975C-FA56-4041-AB5D-4881940318D4}"/>
              </a:ext>
            </a:extLst>
          </p:cNvPr>
          <p:cNvGrpSpPr/>
          <p:nvPr/>
        </p:nvGrpSpPr>
        <p:grpSpPr>
          <a:xfrm>
            <a:off x="6454614" y="2571750"/>
            <a:ext cx="2232186" cy="1581944"/>
            <a:chOff x="6300412" y="773788"/>
            <a:chExt cx="2232186" cy="15819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91B27C-7486-4875-A406-21E8ACF7F0CC}"/>
                </a:ext>
              </a:extLst>
            </p:cNvPr>
            <p:cNvSpPr/>
            <p:nvPr/>
          </p:nvSpPr>
          <p:spPr bwMode="auto">
            <a:xfrm>
              <a:off x="6300412" y="1851690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50E787-785B-4FBE-B400-1F2FC9978D47}"/>
                </a:ext>
              </a:extLst>
            </p:cNvPr>
            <p:cNvCxnSpPr/>
            <p:nvPr/>
          </p:nvCxnSpPr>
          <p:spPr bwMode="auto">
            <a:xfrm flipV="1">
              <a:off x="7236490" y="915612"/>
              <a:ext cx="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9CBE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FC060C-8949-48A2-9A3D-EC3E92267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6490" y="915612"/>
              <a:ext cx="72006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C2B929-FA40-4133-98AE-D4FAAD8A1C86}"/>
                </a:ext>
              </a:extLst>
            </p:cNvPr>
            <p:cNvCxnSpPr/>
            <p:nvPr/>
          </p:nvCxnSpPr>
          <p:spPr bwMode="auto">
            <a:xfrm>
              <a:off x="6300412" y="1851690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/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/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/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403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漫反射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-Diffuse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当为单位向量时：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F1975C-FA56-4041-AB5D-4881940318D4}"/>
              </a:ext>
            </a:extLst>
          </p:cNvPr>
          <p:cNvGrpSpPr/>
          <p:nvPr/>
        </p:nvGrpSpPr>
        <p:grpSpPr>
          <a:xfrm>
            <a:off x="6454614" y="2571750"/>
            <a:ext cx="2232186" cy="1581944"/>
            <a:chOff x="6300412" y="773788"/>
            <a:chExt cx="2232186" cy="158194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C91B27C-7486-4875-A406-21E8ACF7F0CC}"/>
                </a:ext>
              </a:extLst>
            </p:cNvPr>
            <p:cNvSpPr/>
            <p:nvPr/>
          </p:nvSpPr>
          <p:spPr bwMode="auto">
            <a:xfrm>
              <a:off x="6300412" y="1851690"/>
              <a:ext cx="2232186" cy="504042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50E787-785B-4FBE-B400-1F2FC9978D47}"/>
                </a:ext>
              </a:extLst>
            </p:cNvPr>
            <p:cNvCxnSpPr/>
            <p:nvPr/>
          </p:nvCxnSpPr>
          <p:spPr bwMode="auto">
            <a:xfrm flipV="1">
              <a:off x="7236490" y="915612"/>
              <a:ext cx="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9CBE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FC060C-8949-48A2-9A3D-EC3E9226710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36490" y="915612"/>
              <a:ext cx="720060" cy="9360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C2B929-FA40-4133-98AE-D4FAAD8A1C86}"/>
                </a:ext>
              </a:extLst>
            </p:cNvPr>
            <p:cNvCxnSpPr/>
            <p:nvPr/>
          </p:nvCxnSpPr>
          <p:spPr bwMode="auto">
            <a:xfrm>
              <a:off x="6300412" y="1851690"/>
              <a:ext cx="223218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/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2D51ADD-C1B2-4797-9A8E-0F0E7C827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746" y="773788"/>
                  <a:ext cx="4227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/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3307692-7794-4814-87E6-A60C236B1A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3" y="773788"/>
                  <a:ext cx="50097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/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EDE58D3-BA63-4C81-A08E-BA04B3582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16" y="1297693"/>
                  <a:ext cx="3853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593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点光源（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Point Light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实际应用中，我们常常使用下面形式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其中，参数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</m:t>
                        </m:r>
                      </m:e>
                    </m:d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为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距离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的衰减系数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F0837E-BEF9-4C77-861B-0D6F738E12A5}"/>
              </a:ext>
            </a:extLst>
          </p:cNvPr>
          <p:cNvGrpSpPr/>
          <p:nvPr/>
        </p:nvGrpSpPr>
        <p:grpSpPr>
          <a:xfrm>
            <a:off x="5521593" y="2139714"/>
            <a:ext cx="3298761" cy="2615780"/>
            <a:chOff x="4932030" y="2404174"/>
            <a:chExt cx="3298761" cy="2615780"/>
          </a:xfrm>
        </p:grpSpPr>
        <p:cxnSp>
          <p:nvCxnSpPr>
            <p:cNvPr id="9" name="직선 연결선 11">
              <a:extLst>
                <a:ext uri="{FF2B5EF4-FFF2-40B4-BE49-F238E27FC236}">
                  <a16:creationId xmlns:a16="http://schemas.microsoft.com/office/drawing/2014/main" id="{1BEB3890-9680-4D83-BC9B-B5F1165CE2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49908" y="2404174"/>
              <a:ext cx="223119" cy="39063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13">
              <a:extLst>
                <a:ext uri="{FF2B5EF4-FFF2-40B4-BE49-F238E27FC236}">
                  <a16:creationId xmlns:a16="http://schemas.microsoft.com/office/drawing/2014/main" id="{194ED984-54DA-4DF9-AD26-43EA936B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84644" y="2736597"/>
              <a:ext cx="583614" cy="9948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20">
              <a:extLst>
                <a:ext uri="{FF2B5EF4-FFF2-40B4-BE49-F238E27FC236}">
                  <a16:creationId xmlns:a16="http://schemas.microsoft.com/office/drawing/2014/main" id="{E8808530-88B2-40A2-9E0B-1E0A1FB17B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798211" y="2663308"/>
              <a:ext cx="432580" cy="17008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25">
              <a:extLst>
                <a:ext uri="{FF2B5EF4-FFF2-40B4-BE49-F238E27FC236}">
                  <a16:creationId xmlns:a16="http://schemas.microsoft.com/office/drawing/2014/main" id="{3D14D83B-C4BA-4035-B556-F5FE771187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779792" y="2888744"/>
              <a:ext cx="357187" cy="3571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715C4B1-B904-48F9-97CF-66D326EEC383}"/>
                </a:ext>
              </a:extLst>
            </p:cNvPr>
            <p:cNvSpPr/>
            <p:nvPr/>
          </p:nvSpPr>
          <p:spPr bwMode="auto">
            <a:xfrm>
              <a:off x="7668258" y="2787768"/>
              <a:ext cx="106524" cy="10652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/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D8589D7B-D79E-406E-8BD2-BACFFB60E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803" y="2404174"/>
                  <a:ext cx="4739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17092FA-B1D5-4DF2-99F5-4F293BC07FA9}"/>
                </a:ext>
              </a:extLst>
            </p:cNvPr>
            <p:cNvSpPr/>
            <p:nvPr/>
          </p:nvSpPr>
          <p:spPr bwMode="auto">
            <a:xfrm>
              <a:off x="4932030" y="3579834"/>
              <a:ext cx="1440120" cy="1440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직선 연결선 11">
              <a:extLst>
                <a:ext uri="{FF2B5EF4-FFF2-40B4-BE49-F238E27FC236}">
                  <a16:creationId xmlns:a16="http://schemas.microsoft.com/office/drawing/2014/main" id="{75AC7D7E-F3F6-4C7F-8D7E-F2CB1800C17E}"/>
                </a:ext>
              </a:extLst>
            </p:cNvPr>
            <p:cNvCxnSpPr>
              <a:cxnSpLocks noChangeShapeType="1"/>
              <a:stCxn id="2" idx="3"/>
            </p:cNvCxnSpPr>
            <p:nvPr/>
          </p:nvCxnSpPr>
          <p:spPr bwMode="auto">
            <a:xfrm flipH="1">
              <a:off x="5796104" y="2878692"/>
              <a:ext cx="1887754" cy="11063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/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E1C64FB-622E-411F-ABC2-AB20E80DA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542" y="3729484"/>
                  <a:ext cx="3970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/>
              <p:nvPr/>
            </p:nvSpPr>
            <p:spPr>
              <a:xfrm>
                <a:off x="1617563" y="2021777"/>
                <a:ext cx="4385111" cy="814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𝑏𝑑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𝐼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EEC67BA-6A18-4706-9F81-145EA7739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563" y="2021777"/>
                <a:ext cx="4385111" cy="814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41A2BB-0B6D-47BA-AD4E-E09A1E962AA8}"/>
                  </a:ext>
                </a:extLst>
              </p:cNvPr>
              <p:cNvSpPr/>
              <p:nvPr/>
            </p:nvSpPr>
            <p:spPr>
              <a:xfrm>
                <a:off x="7099137" y="2743612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441A2BB-0B6D-47BA-AD4E-E09A1E962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137" y="2743612"/>
                <a:ext cx="389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87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Pages>0</Pages>
  <Words>355</Words>
  <Characters>0</Characters>
  <Application>Microsoft Office PowerPoint</Application>
  <DocSecurity>0</DocSecurity>
  <PresentationFormat>全屏显示(16:9)</PresentationFormat>
  <Lines>0</Lines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镜面反射-Specular</vt:lpstr>
      <vt:lpstr>漫反射-Diffuse</vt:lpstr>
      <vt:lpstr>漫反射-Diffuse</vt:lpstr>
      <vt:lpstr>漫反射-Diffuse</vt:lpstr>
      <vt:lpstr>漫反射-Diffuse</vt:lpstr>
      <vt:lpstr>漫反射-Diffuse</vt:lpstr>
      <vt:lpstr>漫反射-Diffuse</vt:lpstr>
      <vt:lpstr>点光源（Point Light）</vt:lpstr>
      <vt:lpstr>漫反射-Diffuse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141</cp:revision>
  <dcterms:created xsi:type="dcterms:W3CDTF">2014-10-20T05:47:00Z</dcterms:created>
  <dcterms:modified xsi:type="dcterms:W3CDTF">2017-10-20T09:12:45Z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