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2" r:id="rId3"/>
    <p:sldId id="324" r:id="rId4"/>
    <p:sldId id="325" r:id="rId5"/>
    <p:sldId id="326" r:id="rId6"/>
    <p:sldId id="327" r:id="rId7"/>
    <p:sldId id="330" r:id="rId8"/>
    <p:sldId id="331" r:id="rId9"/>
    <p:sldId id="328" r:id="rId10"/>
    <p:sldId id="329" r:id="rId11"/>
    <p:sldId id="259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1" autoAdjust="0"/>
  </p:normalViewPr>
  <p:slideViewPr>
    <p:cSldViewPr>
      <p:cViewPr varScale="1">
        <p:scale>
          <a:sx n="144" d="100"/>
          <a:sy n="144" d="100"/>
        </p:scale>
        <p:origin x="126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2017/11/29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光线追踪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-OO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CTracer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D20ACE-ADE6-4462-B7BD-22E48961C2A8}"/>
              </a:ext>
            </a:extLst>
          </p:cNvPr>
          <p:cNvSpPr/>
          <p:nvPr/>
        </p:nvSpPr>
        <p:spPr bwMode="auto">
          <a:xfrm>
            <a:off x="2448000" y="3094831"/>
            <a:ext cx="72006" cy="7200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269E00C-A3D0-4550-959B-D628E425CB7A}"/>
              </a:ext>
            </a:extLst>
          </p:cNvPr>
          <p:cNvCxnSpPr>
            <a:cxnSpLocks/>
            <a:stCxn id="9" idx="5"/>
          </p:cNvCxnSpPr>
          <p:nvPr/>
        </p:nvCxnSpPr>
        <p:spPr bwMode="auto">
          <a:xfrm>
            <a:off x="2509461" y="3156292"/>
            <a:ext cx="766431" cy="42354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0A5D207E-41B3-4D62-B33F-FE9E5369E00A}"/>
              </a:ext>
            </a:extLst>
          </p:cNvPr>
          <p:cNvSpPr/>
          <p:nvPr/>
        </p:nvSpPr>
        <p:spPr bwMode="auto">
          <a:xfrm>
            <a:off x="1521619" y="3840956"/>
            <a:ext cx="109537" cy="154782"/>
          </a:xfrm>
          <a:custGeom>
            <a:avLst/>
            <a:gdLst>
              <a:gd name="connsiteX0" fmla="*/ 0 w 109537"/>
              <a:gd name="connsiteY0" fmla="*/ 0 h 154782"/>
              <a:gd name="connsiteX1" fmla="*/ 0 w 109537"/>
              <a:gd name="connsiteY1" fmla="*/ 116682 h 154782"/>
              <a:gd name="connsiteX2" fmla="*/ 104775 w 109537"/>
              <a:gd name="connsiteY2" fmla="*/ 154782 h 154782"/>
              <a:gd name="connsiteX3" fmla="*/ 109537 w 109537"/>
              <a:gd name="connsiteY3" fmla="*/ 40482 h 154782"/>
              <a:gd name="connsiteX4" fmla="*/ 0 w 109537"/>
              <a:gd name="connsiteY4" fmla="*/ 0 h 15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" h="154782">
                <a:moveTo>
                  <a:pt x="0" y="0"/>
                </a:moveTo>
                <a:lnTo>
                  <a:pt x="0" y="116682"/>
                </a:lnTo>
                <a:lnTo>
                  <a:pt x="104775" y="154782"/>
                </a:lnTo>
                <a:lnTo>
                  <a:pt x="109537" y="4048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688641-86AA-4DDB-9A3B-C725D3C9B231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判断递归深度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9599EAC-3606-46E8-9F9E-41444266ED5E}"/>
              </a:ext>
            </a:extLst>
          </p:cNvPr>
          <p:cNvCxnSpPr>
            <a:cxnSpLocks/>
          </p:cNvCxnSpPr>
          <p:nvPr/>
        </p:nvCxnSpPr>
        <p:spPr bwMode="auto">
          <a:xfrm>
            <a:off x="1933200" y="2329200"/>
            <a:ext cx="525345" cy="77617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箭头: 下 13">
            <a:extLst>
              <a:ext uri="{FF2B5EF4-FFF2-40B4-BE49-F238E27FC236}">
                <a16:creationId xmlns:a16="http://schemas.microsoft.com/office/drawing/2014/main" id="{0AD3301E-1932-406A-A6AB-A7FBC835025E}"/>
              </a:ext>
            </a:extLst>
          </p:cNvPr>
          <p:cNvSpPr/>
          <p:nvPr/>
        </p:nvSpPr>
        <p:spPr bwMode="auto">
          <a:xfrm rot="5400000">
            <a:off x="5364066" y="4767577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54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CTracer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追踪函数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Trace(…)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54817A-28CE-402F-B3D1-79C30B485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630"/>
            <a:ext cx="2213058" cy="7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：射线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CScene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：场景描述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：追踪递归深度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：颜色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1C8B51-556B-4889-B628-D30F59375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631780"/>
            <a:ext cx="3056435" cy="24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9F97926-509D-41FF-8D82-0CE8003AA43E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判断递归深度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1279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D44D50-75A7-46E4-9893-E707D92BE0B6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判断递归深度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A1DF718A-039C-4817-8ABB-0A1277B2B6A4}"/>
              </a:ext>
            </a:extLst>
          </p:cNvPr>
          <p:cNvSpPr/>
          <p:nvPr/>
        </p:nvSpPr>
        <p:spPr bwMode="auto">
          <a:xfrm rot="5400000">
            <a:off x="6246954" y="51819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4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D20ACE-ADE6-4462-B7BD-22E48961C2A8}"/>
              </a:ext>
            </a:extLst>
          </p:cNvPr>
          <p:cNvSpPr/>
          <p:nvPr/>
        </p:nvSpPr>
        <p:spPr bwMode="auto">
          <a:xfrm>
            <a:off x="2448000" y="3094831"/>
            <a:ext cx="72006" cy="7200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4BA4FF-7F2F-47C2-99B2-D3BFF31909C3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判断递归深度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7A45BB28-4FE2-4883-A004-EF0ECE2892A8}"/>
              </a:ext>
            </a:extLst>
          </p:cNvPr>
          <p:cNvSpPr/>
          <p:nvPr/>
        </p:nvSpPr>
        <p:spPr bwMode="auto">
          <a:xfrm rot="5400000">
            <a:off x="6660174" y="339564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27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D20ACE-ADE6-4462-B7BD-22E48961C2A8}"/>
              </a:ext>
            </a:extLst>
          </p:cNvPr>
          <p:cNvSpPr/>
          <p:nvPr/>
        </p:nvSpPr>
        <p:spPr bwMode="auto">
          <a:xfrm>
            <a:off x="2448000" y="3094831"/>
            <a:ext cx="72006" cy="7200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4BA4FF-7F2F-47C2-99B2-D3BFF31909C3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判断递归深度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15FC980-FBAE-4552-9840-3FE367F35505}"/>
              </a:ext>
            </a:extLst>
          </p:cNvPr>
          <p:cNvSpPr/>
          <p:nvPr/>
        </p:nvSpPr>
        <p:spPr bwMode="auto">
          <a:xfrm>
            <a:off x="1836000" y="2232000"/>
            <a:ext cx="97200" cy="972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30E3AEF7-D01F-435B-9AD6-FE055FE2490F}"/>
              </a:ext>
            </a:extLst>
          </p:cNvPr>
          <p:cNvSpPr/>
          <p:nvPr/>
        </p:nvSpPr>
        <p:spPr bwMode="auto">
          <a:xfrm rot="5400000">
            <a:off x="6804186" y="987618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67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D20ACE-ADE6-4462-B7BD-22E48961C2A8}"/>
              </a:ext>
            </a:extLst>
          </p:cNvPr>
          <p:cNvSpPr/>
          <p:nvPr/>
        </p:nvSpPr>
        <p:spPr bwMode="auto">
          <a:xfrm>
            <a:off x="2448000" y="3094831"/>
            <a:ext cx="72006" cy="7200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4BA4FF-7F2F-47C2-99B2-D3BFF31909C3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判断递归深度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15FC980-FBAE-4552-9840-3FE367F35505}"/>
              </a:ext>
            </a:extLst>
          </p:cNvPr>
          <p:cNvSpPr/>
          <p:nvPr/>
        </p:nvSpPr>
        <p:spPr bwMode="auto">
          <a:xfrm>
            <a:off x="1836000" y="2232000"/>
            <a:ext cx="97200" cy="972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30E3AEF7-D01F-435B-9AD6-FE055FE2490F}"/>
              </a:ext>
            </a:extLst>
          </p:cNvPr>
          <p:cNvSpPr/>
          <p:nvPr/>
        </p:nvSpPr>
        <p:spPr bwMode="auto">
          <a:xfrm rot="5400000">
            <a:off x="7164216" y="1563666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D0B4807-FF3D-4221-9828-D590FB7CB280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>
            <a:off x="1933200" y="2329200"/>
            <a:ext cx="525345" cy="77617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818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Trace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核心算法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3CF7A-84E4-460D-B26A-3DDEFD86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6" y="2131672"/>
            <a:ext cx="3056435" cy="2475253"/>
          </a:xfrm>
          <a:prstGeom prst="rect">
            <a:avLst/>
          </a:prstGeom>
        </p:spPr>
      </p:pic>
      <p:sp>
        <p:nvSpPr>
          <p:cNvPr id="3" name="圆柱形 2">
            <a:extLst>
              <a:ext uri="{FF2B5EF4-FFF2-40B4-BE49-F238E27FC236}">
                <a16:creationId xmlns:a16="http://schemas.microsoft.com/office/drawing/2014/main" id="{1BBE75E7-C2BA-42D6-B3A0-A47226DD0F61}"/>
              </a:ext>
            </a:extLst>
          </p:cNvPr>
          <p:cNvSpPr/>
          <p:nvPr/>
        </p:nvSpPr>
        <p:spPr bwMode="auto">
          <a:xfrm>
            <a:off x="2322000" y="2700001"/>
            <a:ext cx="360030" cy="756000"/>
          </a:xfrm>
          <a:prstGeom prst="can">
            <a:avLst>
              <a:gd name="adj" fmla="val 48408"/>
            </a:avLst>
          </a:prstGeom>
          <a:solidFill>
            <a:srgbClr val="FF0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D20ACE-ADE6-4462-B7BD-22E48961C2A8}"/>
              </a:ext>
            </a:extLst>
          </p:cNvPr>
          <p:cNvSpPr/>
          <p:nvPr/>
        </p:nvSpPr>
        <p:spPr bwMode="auto">
          <a:xfrm>
            <a:off x="2448000" y="3094831"/>
            <a:ext cx="72006" cy="72006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269E00C-A3D0-4550-959B-D628E425CB7A}"/>
              </a:ext>
            </a:extLst>
          </p:cNvPr>
          <p:cNvCxnSpPr>
            <a:cxnSpLocks/>
            <a:stCxn id="9" idx="5"/>
          </p:cNvCxnSpPr>
          <p:nvPr/>
        </p:nvCxnSpPr>
        <p:spPr bwMode="auto">
          <a:xfrm>
            <a:off x="2509461" y="3156292"/>
            <a:ext cx="766431" cy="42354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0BD6796-DF2E-4B2D-AA57-BFBD1FF6F3FD}"/>
              </a:ext>
            </a:extLst>
          </p:cNvPr>
          <p:cNvSpPr/>
          <p:nvPr/>
        </p:nvSpPr>
        <p:spPr>
          <a:xfrm>
            <a:off x="4400050" y="116785"/>
            <a:ext cx="348422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射线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和物体有交点*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计算交点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计算法线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遍历每一个光源*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遍历其他物体*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是否造成阴影*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// shade = 0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；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/*shade&gt;0*/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判断递归深度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计算反射光线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计算颜色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返回颜色</a:t>
            </a:r>
            <a:endParaRPr lang="zh-CN" altLang="en-US" sz="10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55140E3-A88C-4C10-9205-C5BC7C53E375}"/>
              </a:ext>
            </a:extLst>
          </p:cNvPr>
          <p:cNvCxnSpPr>
            <a:cxnSpLocks/>
          </p:cNvCxnSpPr>
          <p:nvPr/>
        </p:nvCxnSpPr>
        <p:spPr bwMode="auto">
          <a:xfrm>
            <a:off x="1933200" y="2329200"/>
            <a:ext cx="525345" cy="77617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箭头: 下 15">
            <a:extLst>
              <a:ext uri="{FF2B5EF4-FFF2-40B4-BE49-F238E27FC236}">
                <a16:creationId xmlns:a16="http://schemas.microsoft.com/office/drawing/2014/main" id="{6BE61FB7-EBC3-4983-8D33-9B555282EE64}"/>
              </a:ext>
            </a:extLst>
          </p:cNvPr>
          <p:cNvSpPr/>
          <p:nvPr/>
        </p:nvSpPr>
        <p:spPr bwMode="auto">
          <a:xfrm rot="5400000">
            <a:off x="6588168" y="3723846"/>
            <a:ext cx="216018" cy="360030"/>
          </a:xfrm>
          <a:prstGeom prst="downArrow">
            <a:avLst/>
          </a:prstGeom>
          <a:solidFill>
            <a:srgbClr val="FF9900"/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56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9400</TotalTime>
  <Pages>0</Pages>
  <Words>1081</Words>
  <Characters>0</Characters>
  <Application>Microsoft Office PowerPoint</Application>
  <DocSecurity>0</DocSecurity>
  <PresentationFormat>全屏显示(16:9)</PresentationFormat>
  <Lines>0</Lines>
  <Paragraphs>267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宋体</vt:lpstr>
      <vt:lpstr>微软雅黑</vt:lpstr>
      <vt:lpstr>微软雅黑 Light</vt:lpstr>
      <vt:lpstr>Arial</vt:lpstr>
      <vt:lpstr>Calibri</vt:lpstr>
      <vt:lpstr>Consolas</vt:lpstr>
      <vt:lpstr>Office 主题​​</vt:lpstr>
      <vt:lpstr>PowerPoint 演示文稿</vt:lpstr>
      <vt:lpstr>CTracer</vt:lpstr>
      <vt:lpstr>Trace函数</vt:lpstr>
      <vt:lpstr>Trace函数</vt:lpstr>
      <vt:lpstr>Trace函数</vt:lpstr>
      <vt:lpstr>Trace函数</vt:lpstr>
      <vt:lpstr>Trace函数</vt:lpstr>
      <vt:lpstr>Trace函数</vt:lpstr>
      <vt:lpstr>Trace函数</vt:lpstr>
      <vt:lpstr>Trace函数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313</cp:revision>
  <dcterms:created xsi:type="dcterms:W3CDTF">2014-10-20T05:47:00Z</dcterms:created>
  <dcterms:modified xsi:type="dcterms:W3CDTF">2017-11-29T06:42:10Z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