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3" r:id="rId6"/>
    <p:sldId id="262" r:id="rId7"/>
    <p:sldId id="266" r:id="rId8"/>
    <p:sldId id="265" r:id="rId9"/>
    <p:sldId id="267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光照和物质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光照和物质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光和物质表面的交互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光线反射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光线折射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光线散射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物质表面之间对光线的作用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DF664-5FC0-47EC-81FC-889383C47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66" y="1442595"/>
            <a:ext cx="2625816" cy="3148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光照和物质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经验模型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9"/>
            <a:ext cx="8229600" cy="338402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BRDF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idirectional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eflectance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istribution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描述了光线是如何与物质表面进行交互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两个方向：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Direction &amp; View Direction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70C073-D68B-4209-816F-9142B28D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60" y="267558"/>
            <a:ext cx="4293740" cy="21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9"/>
            <a:ext cx="8229600" cy="316800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BRDF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idirectional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eflectance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istribution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描述了光线是如何与物质表面进行交互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两个方向：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Direction &amp; View Direction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E5AB7D-F84B-4B8B-A149-47179B5F1F84}"/>
                  </a:ext>
                </a:extLst>
              </p:cNvPr>
              <p:cNvSpPr/>
              <p:nvPr/>
            </p:nvSpPr>
            <p:spPr>
              <a:xfrm>
                <a:off x="2555832" y="4083876"/>
                <a:ext cx="3334310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E5AB7D-F84B-4B8B-A149-47179B5F1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32" y="4083876"/>
                <a:ext cx="3334310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10521F5-E8EE-49A7-AE28-4DF216D9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60" y="267558"/>
            <a:ext cx="4293740" cy="21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模型：根据经验得来的模拟光照的计算方法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Diffuse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Specular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7EFEEEA-7241-4195-9F12-9996EE883034}"/>
              </a:ext>
            </a:extLst>
          </p:cNvPr>
          <p:cNvGrpSpPr/>
          <p:nvPr/>
        </p:nvGrpSpPr>
        <p:grpSpPr>
          <a:xfrm>
            <a:off x="1069295" y="2931780"/>
            <a:ext cx="7005409" cy="1461459"/>
            <a:chOff x="793934" y="3054455"/>
            <a:chExt cx="7005409" cy="1461459"/>
          </a:xfrm>
        </p:grpSpPr>
        <p:pic>
          <p:nvPicPr>
            <p:cNvPr id="4104" name="图片 9" descr="0_1272466816lwVG">
              <a:extLst>
                <a:ext uri="{FF2B5EF4-FFF2-40B4-BE49-F238E27FC236}">
                  <a16:creationId xmlns:a16="http://schemas.microsoft.com/office/drawing/2014/main" id="{17ED82A4-5FCD-4136-A5E0-3AF475962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34" y="3058114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图片 11" descr="0_1272466825MPF4">
              <a:extLst>
                <a:ext uri="{FF2B5EF4-FFF2-40B4-BE49-F238E27FC236}">
                  <a16:creationId xmlns:a16="http://schemas.microsoft.com/office/drawing/2014/main" id="{62ABB19B-614C-4068-A53E-E42056CB3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37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图片 13" descr="0_1272466837yKev">
              <a:extLst>
                <a:ext uri="{FF2B5EF4-FFF2-40B4-BE49-F238E27FC236}">
                  <a16:creationId xmlns:a16="http://schemas.microsoft.com/office/drawing/2014/main" id="{DFD7596F-B043-440E-AED9-0F6BD7D66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40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图片 15" descr="0_1272466844yI74">
              <a:extLst>
                <a:ext uri="{FF2B5EF4-FFF2-40B4-BE49-F238E27FC236}">
                  <a16:creationId xmlns:a16="http://schemas.microsoft.com/office/drawing/2014/main" id="{DEE1B48F-EBDB-40E7-BA6F-A52CB60A1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43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DC51D8-D5EE-4742-B156-A65A2126D9BD}"/>
                </a:ext>
              </a:extLst>
            </p:cNvPr>
            <p:cNvSpPr/>
            <p:nvPr/>
          </p:nvSpPr>
          <p:spPr>
            <a:xfrm>
              <a:off x="2258689" y="3596511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endParaRPr lang="zh-CN" altLang="en-US" sz="2400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6EEE07-678C-468C-A827-E9CAB89EB6F7}"/>
                </a:ext>
              </a:extLst>
            </p:cNvPr>
            <p:cNvSpPr/>
            <p:nvPr/>
          </p:nvSpPr>
          <p:spPr>
            <a:xfrm>
              <a:off x="4096102" y="3596511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endParaRPr lang="zh-CN" altLang="en-US" sz="24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0B83C3-8E5E-41DD-A1B7-ECBDA7976865}"/>
                </a:ext>
              </a:extLst>
            </p:cNvPr>
            <p:cNvSpPr/>
            <p:nvPr/>
          </p:nvSpPr>
          <p:spPr>
            <a:xfrm>
              <a:off x="5973422" y="3596510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=</a:t>
              </a:r>
              <a:endParaRPr lang="zh-CN" altLang="en-US" sz="2400" b="1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DE4EB2B-FD0C-4EE6-B476-678E15231991}"/>
              </a:ext>
            </a:extLst>
          </p:cNvPr>
          <p:cNvSpPr/>
          <p:nvPr/>
        </p:nvSpPr>
        <p:spPr>
          <a:xfrm>
            <a:off x="1262631" y="446301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50DC9-68DD-425A-A4A2-B2290A95FA7E}"/>
              </a:ext>
            </a:extLst>
          </p:cNvPr>
          <p:cNvSpPr/>
          <p:nvPr/>
        </p:nvSpPr>
        <p:spPr>
          <a:xfrm>
            <a:off x="3198396" y="446301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Diffuse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5CE6EE-AA18-4A83-B81F-E774A1C59AA0}"/>
              </a:ext>
            </a:extLst>
          </p:cNvPr>
          <p:cNvSpPr/>
          <p:nvPr/>
        </p:nvSpPr>
        <p:spPr>
          <a:xfrm>
            <a:off x="4961037" y="4463018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Specular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D0DE85-80FE-4013-88C9-0799DDD704F7}"/>
              </a:ext>
            </a:extLst>
          </p:cNvPr>
          <p:cNvSpPr/>
          <p:nvPr/>
        </p:nvSpPr>
        <p:spPr>
          <a:xfrm>
            <a:off x="6944091" y="446301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8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E71588-971E-4E2B-BAFC-E09ACC958D0F}"/>
              </a:ext>
            </a:extLst>
          </p:cNvPr>
          <p:cNvGrpSpPr/>
          <p:nvPr/>
        </p:nvGrpSpPr>
        <p:grpSpPr>
          <a:xfrm>
            <a:off x="1881382" y="1275642"/>
            <a:ext cx="5381235" cy="3121716"/>
            <a:chOff x="1566963" y="1273596"/>
            <a:chExt cx="5381235" cy="3121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6FE3CE-238D-4BF8-B8DA-85AEC4691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967"/>
            <a:stretch/>
          </p:blipFill>
          <p:spPr>
            <a:xfrm>
              <a:off x="1566963" y="1273596"/>
              <a:ext cx="2202513" cy="27079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E5BDE3-6D85-4F55-8532-3FFC575D2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522"/>
            <a:stretch/>
          </p:blipFill>
          <p:spPr>
            <a:xfrm>
              <a:off x="4932030" y="1347648"/>
              <a:ext cx="2016168" cy="263389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EC98B8-EA82-4862-B5A9-A02183ED1FA2}"/>
                </a:ext>
              </a:extLst>
            </p:cNvPr>
            <p:cNvSpPr/>
            <p:nvPr/>
          </p:nvSpPr>
          <p:spPr bwMode="auto">
            <a:xfrm>
              <a:off x="2514600" y="1705632"/>
              <a:ext cx="1224102" cy="100808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01B257-54F1-4130-90C4-7DCA126A19A3}"/>
                </a:ext>
              </a:extLst>
            </p:cNvPr>
            <p:cNvSpPr/>
            <p:nvPr/>
          </p:nvSpPr>
          <p:spPr bwMode="auto">
            <a:xfrm>
              <a:off x="5095257" y="1705632"/>
              <a:ext cx="1224102" cy="137016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2A25F8-8FE1-48CF-97ED-1FAAC826DE62}"/>
                </a:ext>
              </a:extLst>
            </p:cNvPr>
            <p:cNvSpPr/>
            <p:nvPr/>
          </p:nvSpPr>
          <p:spPr>
            <a:xfrm>
              <a:off x="2368297" y="4025980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UE3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C4AA5D-EBB2-4AD6-93C3-6470F27A1B08}"/>
                </a:ext>
              </a:extLst>
            </p:cNvPr>
            <p:cNvSpPr/>
            <p:nvPr/>
          </p:nvSpPr>
          <p:spPr>
            <a:xfrm>
              <a:off x="5640192" y="4012633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UE4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13ED1C-4F56-44B3-856B-856825C1D2CE}"/>
                </a:ext>
              </a:extLst>
            </p:cNvPr>
            <p:cNvSpPr/>
            <p:nvPr/>
          </p:nvSpPr>
          <p:spPr>
            <a:xfrm>
              <a:off x="4053983" y="2232879"/>
              <a:ext cx="663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VS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模拟光照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模拟光源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模拟光线和物质表面的作用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Shading(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着色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53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模拟光照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光照模型来实现光线追踪算法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 descr="C:\Users\zhangci\Desktop\rt03.png">
            <a:extLst>
              <a:ext uri="{FF2B5EF4-FFF2-40B4-BE49-F238E27FC236}">
                <a16:creationId xmlns:a16="http://schemas.microsoft.com/office/drawing/2014/main" id="{7C48984D-DFAD-4776-8E08-F68E765994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851690"/>
            <a:ext cx="3784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3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Pages>0</Pages>
  <Words>302</Words>
  <Characters>0</Characters>
  <Application>Microsoft Office PowerPoint</Application>
  <DocSecurity>0</DocSecurity>
  <PresentationFormat>全屏显示(16:9)</PresentationFormat>
  <Lines>0</Lines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光照和物质</vt:lpstr>
      <vt:lpstr>光照和物质</vt:lpstr>
      <vt:lpstr>光照模型</vt:lpstr>
      <vt:lpstr>光照模型</vt:lpstr>
      <vt:lpstr>光照模型</vt:lpstr>
      <vt:lpstr>光照模型</vt:lpstr>
      <vt:lpstr>模拟光照</vt:lpstr>
      <vt:lpstr>模拟光照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74</cp:revision>
  <dcterms:created xsi:type="dcterms:W3CDTF">2014-10-20T05:47:00Z</dcterms:created>
  <dcterms:modified xsi:type="dcterms:W3CDTF">2017-10-12T00:47:35Z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