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02" r:id="rId3"/>
    <p:sldId id="324" r:id="rId4"/>
    <p:sldId id="308" r:id="rId5"/>
    <p:sldId id="309" r:id="rId6"/>
    <p:sldId id="310" r:id="rId7"/>
    <p:sldId id="329" r:id="rId8"/>
    <p:sldId id="330" r:id="rId9"/>
    <p:sldId id="325" r:id="rId10"/>
    <p:sldId id="326" r:id="rId11"/>
    <p:sldId id="328" r:id="rId12"/>
    <p:sldId id="331" r:id="rId13"/>
    <p:sldId id="332" r:id="rId14"/>
    <p:sldId id="333" r:id="rId15"/>
    <p:sldId id="334" r:id="rId16"/>
    <p:sldId id="335" r:id="rId17"/>
    <p:sldId id="259" r:id="rId18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00"/>
    <a:srgbClr val="79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1" autoAdjust="0"/>
  </p:normalViewPr>
  <p:slideViewPr>
    <p:cSldViewPr>
      <p:cViewPr>
        <p:scale>
          <a:sx n="150" d="100"/>
          <a:sy n="150" d="100"/>
        </p:scale>
        <p:origin x="-54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C9D9490A-06D9-4CEF-B65E-F571FD4B93FD}"/>
              </a:ext>
            </a:extLst>
          </p:cNvPr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CD8CD615-9D12-4E4B-ADF2-E992A9B104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A0AA533E-A466-44AE-8858-2406A5F7F3D0}" type="datetime1">
              <a:rPr lang="zh-CN" altLang="en-US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1028" name="幻灯片图像占位符 3">
            <a:extLst>
              <a:ext uri="{FF2B5EF4-FFF2-40B4-BE49-F238E27FC236}">
                <a16:creationId xmlns:a16="http://schemas.microsoft.com/office/drawing/2014/main" id="{885A5576-FCF8-4B58-A2AB-E659E3F33385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EDB284FF-69DF-4858-B8C0-D0097B83FF3B}"/>
              </a:ext>
            </a:extLst>
          </p:cNvPr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zh-CN"/>
              <a:t>单击此处编辑母版文本样式</a:t>
            </a:r>
          </a:p>
          <a:p>
            <a:pPr>
              <a:defRPr/>
            </a:pPr>
            <a:r>
              <a:rPr lang="zh-CN" altLang="zh-CN"/>
              <a:t>第二级</a:t>
            </a:r>
          </a:p>
          <a:p>
            <a:pPr>
              <a:defRPr/>
            </a:pPr>
            <a:r>
              <a:rPr lang="zh-CN" altLang="zh-CN"/>
              <a:t>第三级</a:t>
            </a:r>
          </a:p>
          <a:p>
            <a:pPr>
              <a:defRPr/>
            </a:pPr>
            <a:r>
              <a:rPr lang="zh-CN" altLang="zh-CN"/>
              <a:t>第四级</a:t>
            </a:r>
          </a:p>
          <a:p>
            <a:pPr>
              <a:defRPr/>
            </a:pPr>
            <a:r>
              <a:rPr lang="zh-CN" altLang="zh-CN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E79BA629-47FE-45EC-8083-EA618A626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DEBEF503-1BF0-49EC-B5AD-CC73B18712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D7C41C5C-CAE8-439B-90BC-015927DDC9E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7703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4986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813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98226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3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127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5552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3349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3898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0835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9837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3319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0AA533E-A466-44AE-8858-2406A5F7F3D0}" type="datetime1">
              <a:rPr lang="zh-CN" altLang="en-US" smtClean="0"/>
              <a:pPr>
                <a:defRPr/>
              </a:pPr>
              <a:t>2017/11/16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C41C5C-CAE8-439B-90BC-015927DDC9EE}" type="slidenum">
              <a:rPr lang="zh-CN" altLang="en-US" smtClean="0"/>
              <a:pPr>
                <a:defRPr/>
              </a:pPr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25726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87716-CD15-4F69-B308-791D50B04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A4277B-43E5-457D-93C8-1FB9C86DC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970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E9E3D-2075-484C-8F5C-13C247C8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F734A0-B800-419B-8E63-3807413B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5390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56713A-0E4C-424C-8C92-F580D0B67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7C1554-9EEA-48FF-BC08-FD09DA0B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853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4D06F-306F-4F38-BF64-F1B6F439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28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955-FD56-4614-8859-5C262022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C71E3A-5581-43C8-ADF7-2C7244A6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574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57461-7F4B-4DAC-B55D-3D606D18E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9AB4-382F-409F-A30C-B51F8D1D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4653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A6C7-5FEF-41F8-BF50-6A92F178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FCB5E-6FB5-422C-9105-53F070EF3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CBFF90-B5BF-4DF1-A597-CAF872A07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90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5735F-E139-4F16-BF36-F62255E0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3DAFE4-A3F1-438B-8CC2-556FC007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8AF351-65E0-468C-8FDE-48A74C62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3641C1-F748-41E9-94D0-CD858E15C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656AF9-D0F0-466C-95FC-AC881F717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3167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26535-0833-49FC-BC74-2001E0FC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6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5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8A962-20F5-4249-BAE7-EAA82FB5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84A37-7CC7-45C7-816B-8CDFC986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70EA9E-7745-45E2-9162-C28E209CD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6134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C3E4F-126E-4223-9FF6-0FBA7D17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380953-A319-4650-BBDF-B443EFF9E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2F0E17-AC28-44DF-A033-D329D053D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39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work\CSDN学院ppt\5.jpg">
            <a:extLst>
              <a:ext uri="{FF2B5EF4-FFF2-40B4-BE49-F238E27FC236}">
                <a16:creationId xmlns:a16="http://schemas.microsoft.com/office/drawing/2014/main" id="{B1E9848E-751E-4B3D-A7EF-6C54DCF3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F7245132-2581-427C-B393-BCE32932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66" y="171450"/>
            <a:ext cx="7310384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光线追踪</a:t>
            </a:r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-OO</a:t>
            </a:r>
            <a:r>
              <a: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结构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CSphere</a:t>
            </a:r>
            <a:endParaRPr lang="en-US" altLang="zh-CN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2" name="文本框 4">
            <a:extLst>
              <a:ext uri="{FF2B5EF4-FFF2-40B4-BE49-F238E27FC236}">
                <a16:creationId xmlns:a16="http://schemas.microsoft.com/office/drawing/2014/main" id="{EA441C0C-3E5D-4FDF-A876-649104AA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2787650"/>
            <a:ext cx="4202113" cy="33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博客地址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2053" name="矩形 6">
            <a:extLst>
              <a:ext uri="{FF2B5EF4-FFF2-40B4-BE49-F238E27FC236}">
                <a16:creationId xmlns:a16="http://schemas.microsoft.com/office/drawing/2014/main" id="{B6D1BE42-F098-437C-9215-32B16765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176463"/>
            <a:ext cx="3019425" cy="5381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矩形 7">
            <a:extLst>
              <a:ext uri="{FF2B5EF4-FFF2-40B4-BE49-F238E27FC236}">
                <a16:creationId xmlns:a16="http://schemas.microsoft.com/office/drawing/2014/main" id="{97A2F271-8B12-4465-82A9-8CCD51D2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8318" y="2097088"/>
            <a:ext cx="246868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张  赐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Mail: educourse@163.com</a:t>
            </a:r>
          </a:p>
        </p:txBody>
      </p:sp>
      <p:sp>
        <p:nvSpPr>
          <p:cNvPr id="2055" name="文本框 6">
            <a:extLst>
              <a:ext uri="{FF2B5EF4-FFF2-40B4-BE49-F238E27FC236}">
                <a16:creationId xmlns:a16="http://schemas.microsoft.com/office/drawing/2014/main" id="{24B7095F-E59A-4D2B-BCB8-29A41E044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124200"/>
            <a:ext cx="2735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http://blog.csdn.net/zhangci226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056" name="Picture 2">
            <a:extLst>
              <a:ext uri="{FF2B5EF4-FFF2-40B4-BE49-F238E27FC236}">
                <a16:creationId xmlns:a16="http://schemas.microsoft.com/office/drawing/2014/main" id="{58294FCF-AD8A-45BB-B856-A1E2A5893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IsIntersected(</a:t>
                </a:r>
                <a:r>
                  <a:rPr lang="en-US" altLang="zh-CN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CRay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)</a:t>
                </a:r>
              </a:p>
              <a:p>
                <a:pPr marL="0" indent="0" eaLnBrk="1" hangingPunct="1">
                  <a:lnSpc>
                    <a:spcPct val="150000"/>
                  </a:lnSpc>
                  <a:buNone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𝑝</m:t>
                        </m:r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𝑒𝑟𝑝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sub>
                      <m:sup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</m:sup>
                    </m:sSubSup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𝑢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−</m:t>
                    </m:r>
                  </m:oMath>
                </a14:m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𝑢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𝑣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 Light" panose="020B0502040204020203" pitchFamily="34" charset="-12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 Light" panose="020B0502040204020203" pitchFamily="34" charset="-122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 Light" panose="020B0502040204020203" pitchFamily="34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68B2D2E-6A5C-4FE0-91BB-6CC0CC9AE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31888"/>
                <a:ext cx="8229600" cy="3925887"/>
              </a:xfrm>
              <a:prstGeom prst="rect">
                <a:avLst/>
              </a:prstGeom>
              <a:blipFill>
                <a:blip r:embed="rId4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DD00C1-56D9-431F-96F2-C3D3A0451303}"/>
              </a:ext>
            </a:extLst>
          </p:cNvPr>
          <p:cNvGrpSpPr/>
          <p:nvPr/>
        </p:nvGrpSpPr>
        <p:grpSpPr>
          <a:xfrm>
            <a:off x="4644006" y="1995702"/>
            <a:ext cx="3148245" cy="2016168"/>
            <a:chOff x="2587608" y="1779684"/>
            <a:chExt cx="4432596" cy="283867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459CDFF-D781-4953-96AE-57557708D019}"/>
                </a:ext>
              </a:extLst>
            </p:cNvPr>
            <p:cNvGrpSpPr/>
            <p:nvPr/>
          </p:nvGrpSpPr>
          <p:grpSpPr>
            <a:xfrm>
              <a:off x="4932030" y="2530189"/>
              <a:ext cx="2088174" cy="2088174"/>
              <a:chOff x="3923946" y="2787768"/>
              <a:chExt cx="1512126" cy="151212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8F41E93-3E84-4038-9418-CB98B25468BD}"/>
                  </a:ext>
                </a:extLst>
              </p:cNvPr>
              <p:cNvSpPr/>
              <p:nvPr/>
            </p:nvSpPr>
            <p:spPr bwMode="auto">
              <a:xfrm>
                <a:off x="3923946" y="2787768"/>
                <a:ext cx="1512126" cy="15121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A303D5A4-16E8-4F81-93FA-BB75A83CAEB3}"/>
                  </a:ext>
                </a:extLst>
              </p:cNvPr>
              <p:cNvSpPr/>
              <p:nvPr/>
            </p:nvSpPr>
            <p:spPr bwMode="auto">
              <a:xfrm>
                <a:off x="3923946" y="3363816"/>
                <a:ext cx="1512126" cy="3600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6BF63D0-6F19-4F4F-9BD3-C3CA1C6B239C}"/>
                  </a:ext>
                </a:extLst>
              </p:cNvPr>
              <p:cNvSpPr/>
              <p:nvPr/>
            </p:nvSpPr>
            <p:spPr>
              <a:xfrm>
                <a:off x="4906931" y="3396392"/>
                <a:ext cx="526072" cy="2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Center</a:t>
                </a:r>
                <a:endParaRPr lang="zh-CN" altLang="en-US" sz="1400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65894F1-01ED-492A-A174-2B6F3E8BAAE7}"/>
                  </a:ext>
                </a:extLst>
              </p:cNvPr>
              <p:cNvSpPr/>
              <p:nvPr/>
            </p:nvSpPr>
            <p:spPr bwMode="auto">
              <a:xfrm>
                <a:off x="4644006" y="3507828"/>
                <a:ext cx="72006" cy="7200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78AFEB0-29CA-4FA8-A653-A0BD27D538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587608" y="1779684"/>
              <a:ext cx="3550823" cy="2708469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C4C83EF-FBCE-4B1D-BDDE-354EC624F3DB}"/>
                </a:ext>
              </a:extLst>
            </p:cNvPr>
            <p:cNvCxnSpPr>
              <a:cxnSpLocks/>
              <a:stCxn id="15" idx="1"/>
            </p:cNvCxnSpPr>
            <p:nvPr/>
          </p:nvCxnSpPr>
          <p:spPr bwMode="auto">
            <a:xfrm flipH="1" flipV="1">
              <a:off x="5195903" y="2501524"/>
              <a:ext cx="745057" cy="10375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16704C9-CF98-4A68-B03A-37684BF679B8}"/>
                  </a:ext>
                </a:extLst>
              </p:cNvPr>
              <p:cNvSpPr/>
              <p:nvPr/>
            </p:nvSpPr>
            <p:spPr>
              <a:xfrm>
                <a:off x="4854526" y="3790469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16704C9-CF98-4A68-B03A-37684BF67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26" y="3790469"/>
                <a:ext cx="1251625" cy="307777"/>
              </a:xfrm>
              <a:prstGeom prst="rect">
                <a:avLst/>
              </a:prstGeom>
              <a:blipFill>
                <a:blip r:embed="rId5"/>
                <a:stretch>
                  <a:fillRect t="-10000" r="-12621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9F533F-6864-45B2-8912-407D75B5C791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4006" y="3270308"/>
            <a:ext cx="2371371" cy="649081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000F270-9BA0-4565-ADB2-34FE498D940F}"/>
                  </a:ext>
                </a:extLst>
              </p:cNvPr>
              <p:cNvSpPr/>
              <p:nvPr/>
            </p:nvSpPr>
            <p:spPr>
              <a:xfrm>
                <a:off x="4382076" y="3601366"/>
                <a:ext cx="3798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000F270-9BA0-4565-ADB2-34FE498D9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076" y="3601366"/>
                <a:ext cx="379848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6DD5DBD-A980-4BC5-B3C5-BBCFD7FBDD2C}"/>
                  </a:ext>
                </a:extLst>
              </p:cNvPr>
              <p:cNvSpPr/>
              <p:nvPr/>
            </p:nvSpPr>
            <p:spPr>
              <a:xfrm>
                <a:off x="6895725" y="1645652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06DD5DBD-A980-4BC5-B3C5-BBCFD7FBDD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25" y="1645652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 t="-21311" r="-26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957AF4F-D0DD-4077-94A1-618137DCDB2E}"/>
                  </a:ext>
                </a:extLst>
              </p:cNvPr>
              <p:cNvSpPr/>
              <p:nvPr/>
            </p:nvSpPr>
            <p:spPr>
              <a:xfrm>
                <a:off x="6006243" y="3504113"/>
                <a:ext cx="3876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957AF4F-D0DD-4077-94A1-618137DCD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43" y="3504113"/>
                <a:ext cx="3876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D18AE14-1EAE-4BAB-B4CA-01A66EB4171F}"/>
                  </a:ext>
                </a:extLst>
              </p:cNvPr>
              <p:cNvSpPr/>
              <p:nvPr/>
            </p:nvSpPr>
            <p:spPr>
              <a:xfrm>
                <a:off x="6663348" y="2660162"/>
                <a:ext cx="389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D18AE14-1EAE-4BAB-B4CA-01A66EB41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48" y="2660162"/>
                <a:ext cx="3891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CA4D6B6-99F9-4325-800F-229CD7EB6951}"/>
                  </a:ext>
                </a:extLst>
              </p:cNvPr>
              <p:cNvSpPr/>
              <p:nvPr/>
            </p:nvSpPr>
            <p:spPr>
              <a:xfrm>
                <a:off x="5716476" y="2193115"/>
                <a:ext cx="824969" cy="435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𝑝𝑟𝑜𝑗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acc>
                        </m:sub>
                        <m:sup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acc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CA4D6B6-99F9-4325-800F-229CD7EB6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76" y="2193115"/>
                <a:ext cx="824969" cy="435953"/>
              </a:xfrm>
              <a:prstGeom prst="rect">
                <a:avLst/>
              </a:prstGeom>
              <a:blipFill>
                <a:blip r:embed="rId10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45EFF80-DAAD-495D-8E91-AA7D3E760330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2482" y="2511526"/>
            <a:ext cx="1840709" cy="139087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D1C15D-DC15-46A7-BD97-544E8CB86757}"/>
              </a:ext>
            </a:extLst>
          </p:cNvPr>
          <p:cNvGrpSpPr/>
          <p:nvPr/>
        </p:nvGrpSpPr>
        <p:grpSpPr>
          <a:xfrm>
            <a:off x="6309128" y="2528747"/>
            <a:ext cx="1483123" cy="1483123"/>
            <a:chOff x="3923946" y="2787768"/>
            <a:chExt cx="1512126" cy="151212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B59AE80-9BD7-4E76-BDDF-857EFBC8DD8F}"/>
                </a:ext>
              </a:extLst>
            </p:cNvPr>
            <p:cNvSpPr/>
            <p:nvPr/>
          </p:nvSpPr>
          <p:spPr bwMode="auto">
            <a:xfrm>
              <a:off x="3923946" y="2787768"/>
              <a:ext cx="1512126" cy="15121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7744A4A-6265-4228-AFF3-9783CABCA99D}"/>
                </a:ext>
              </a:extLst>
            </p:cNvPr>
            <p:cNvSpPr/>
            <p:nvPr/>
          </p:nvSpPr>
          <p:spPr bwMode="auto">
            <a:xfrm>
              <a:off x="3923946" y="3363816"/>
              <a:ext cx="1512126" cy="36003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52C28F-72E5-44C1-A001-AC02458D67D2}"/>
                </a:ext>
              </a:extLst>
            </p:cNvPr>
            <p:cNvSpPr/>
            <p:nvPr/>
          </p:nvSpPr>
          <p:spPr>
            <a:xfrm>
              <a:off x="4160226" y="3416069"/>
              <a:ext cx="526072" cy="2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Center</a:t>
              </a:r>
              <a:endParaRPr lang="zh-CN" altLang="en-US" sz="1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2A54953-1CB4-455C-A269-48166296A269}"/>
                </a:ext>
              </a:extLst>
            </p:cNvPr>
            <p:cNvSpPr/>
            <p:nvPr/>
          </p:nvSpPr>
          <p:spPr bwMode="auto">
            <a:xfrm>
              <a:off x="4644006" y="3507828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51F34C-89A5-4FEA-850D-E4658B52752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88103" y="3012113"/>
            <a:ext cx="1404763" cy="107151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/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  <a:blipFill>
                <a:blip r:embed="rId4"/>
                <a:stretch>
                  <a:fillRect t="-10000" r="-1268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/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  <a:blipFill>
                <a:blip r:embed="rId5"/>
                <a:stretch>
                  <a:fillRect t="-21667" r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04DAE7-6BEA-421E-8514-20F53063DDA2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4764" y="2571750"/>
            <a:ext cx="550874" cy="42019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9F54BF-1A2D-4A7D-928A-7F5DA91E9E19}"/>
              </a:ext>
            </a:extLst>
          </p:cNvPr>
          <p:cNvCxnSpPr>
            <a:cxnSpLocks/>
          </p:cNvCxnSpPr>
          <p:nvPr/>
        </p:nvCxnSpPr>
        <p:spPr bwMode="auto">
          <a:xfrm flipV="1">
            <a:off x="7123060" y="2188450"/>
            <a:ext cx="456779" cy="34841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7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GetIntersection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CRay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DD1C15D-DC15-46A7-BD97-544E8CB86757}"/>
              </a:ext>
            </a:extLst>
          </p:cNvPr>
          <p:cNvGrpSpPr/>
          <p:nvPr/>
        </p:nvGrpSpPr>
        <p:grpSpPr>
          <a:xfrm>
            <a:off x="6309128" y="2528747"/>
            <a:ext cx="1483123" cy="1483123"/>
            <a:chOff x="3923946" y="2787768"/>
            <a:chExt cx="1512126" cy="151212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B59AE80-9BD7-4E76-BDDF-857EFBC8DD8F}"/>
                </a:ext>
              </a:extLst>
            </p:cNvPr>
            <p:cNvSpPr/>
            <p:nvPr/>
          </p:nvSpPr>
          <p:spPr bwMode="auto">
            <a:xfrm>
              <a:off x="3923946" y="2787768"/>
              <a:ext cx="1512126" cy="15121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7744A4A-6265-4228-AFF3-9783CABCA99D}"/>
                </a:ext>
              </a:extLst>
            </p:cNvPr>
            <p:cNvSpPr/>
            <p:nvPr/>
          </p:nvSpPr>
          <p:spPr bwMode="auto">
            <a:xfrm>
              <a:off x="3923946" y="3363816"/>
              <a:ext cx="1512126" cy="36003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52C28F-72E5-44C1-A001-AC02458D67D2}"/>
                </a:ext>
              </a:extLst>
            </p:cNvPr>
            <p:cNvSpPr/>
            <p:nvPr/>
          </p:nvSpPr>
          <p:spPr>
            <a:xfrm>
              <a:off x="4160226" y="3416069"/>
              <a:ext cx="526072" cy="2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Center</a:t>
              </a:r>
              <a:endParaRPr lang="zh-CN" altLang="en-US" sz="1400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2A54953-1CB4-455C-A269-48166296A269}"/>
                </a:ext>
              </a:extLst>
            </p:cNvPr>
            <p:cNvSpPr/>
            <p:nvPr/>
          </p:nvSpPr>
          <p:spPr bwMode="auto">
            <a:xfrm>
              <a:off x="4644006" y="3507828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51F34C-89A5-4FEA-850D-E4658B52752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88103" y="3012113"/>
            <a:ext cx="1404763" cy="1071516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/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𝑙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50140B2-9754-44BF-AB95-A32F4E33F2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489" y="4070521"/>
                <a:ext cx="1251625" cy="307777"/>
              </a:xfrm>
              <a:prstGeom prst="rect">
                <a:avLst/>
              </a:prstGeom>
              <a:blipFill>
                <a:blip r:embed="rId4"/>
                <a:stretch>
                  <a:fillRect t="-10000" r="-12683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/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13E68C0-D4AB-4189-B3D2-AA1CDF6A3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208" y="1911695"/>
                <a:ext cx="380553" cy="369332"/>
              </a:xfrm>
              <a:prstGeom prst="rect">
                <a:avLst/>
              </a:prstGeom>
              <a:blipFill>
                <a:blip r:embed="rId5"/>
                <a:stretch>
                  <a:fillRect t="-21667" r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B04DAE7-6BEA-421E-8514-20F53063DDA2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4764" y="2571750"/>
            <a:ext cx="550874" cy="420194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E9F54BF-1A2D-4A7D-928A-7F5DA91E9E19}"/>
              </a:ext>
            </a:extLst>
          </p:cNvPr>
          <p:cNvCxnSpPr>
            <a:cxnSpLocks/>
          </p:cNvCxnSpPr>
          <p:nvPr/>
        </p:nvCxnSpPr>
        <p:spPr bwMode="auto">
          <a:xfrm flipV="1">
            <a:off x="7123060" y="2188450"/>
            <a:ext cx="456779" cy="348419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triangl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933967" y="2258627"/>
                <a:ext cx="25684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67" y="2258627"/>
                <a:ext cx="25684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2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353453" cy="300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a typeface="微软雅黑 Light" panose="020B0502040204020203" pitchFamily="34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 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𝑙𝑒𝑡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𝐶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𝑣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𝑅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+2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⟹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353453" cy="30006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52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二元一次方程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求根公式：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  <a:blipFill>
                <a:blip r:embed="rId4"/>
                <a:stretch>
                  <a:fillRect l="-1559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060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二元一次方程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求根公式：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864682" cy="2451505"/>
              </a:xfrm>
              <a:prstGeom prst="rect">
                <a:avLst/>
              </a:prstGeom>
              <a:blipFill>
                <a:blip r:embed="rId4"/>
                <a:stretch>
                  <a:fillRect l="-1559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5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/>
              <p:nvPr/>
            </p:nvSpPr>
            <p:spPr>
              <a:xfrm>
                <a:off x="1043706" y="1419654"/>
                <a:ext cx="5864682" cy="3640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2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𝑢𝑣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=0</m:t>
                      </m:r>
                    </m:oMath>
                  </m:oMathPara>
                </a14:m>
                <a:endParaRPr lang="en-US" altLang="zh-CN" sz="24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二元一次方程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𝑏𝑥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𝑐</m:t>
                    </m:r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 Light" panose="020B0502040204020203" pitchFamily="34" charset="-122"/>
                      </a:rPr>
                      <m:t>=0</m:t>
                    </m:r>
                  </m:oMath>
                </a14:m>
                <a:r>
                  <a:rPr lang="zh-CN" altLang="en-US" sz="24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微软雅黑 Light" panose="020B0502040204020203" pitchFamily="34" charset="-122"/>
                  </a:rPr>
                  <a:t>求根公式：</a:t>
                </a:r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𝑎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𝑥</m:t>
                      </m:r>
                      <m:r>
                        <a:rPr lang="en-US" altLang="zh-CN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 Light" panose="020B0502040204020203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 Light" panose="020B0502040204020203" pitchFamily="34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−4</m:t>
                              </m:r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微软雅黑 Light" panose="020B0502040204020203" pitchFamily="34" charset="-122"/>
                                </a:rPr>
                                <m:t>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 Light" panose="020B0502040204020203" pitchFamily="34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b="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微软雅黑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9B2848C-A52A-4481-9787-3DE58CEA3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06" y="1419654"/>
                <a:ext cx="5864682" cy="3640805"/>
              </a:xfrm>
              <a:prstGeom prst="rect">
                <a:avLst/>
              </a:prstGeom>
              <a:blipFill>
                <a:blip r:embed="rId4"/>
                <a:stretch>
                  <a:fillRect l="-1559" r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43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work\CSDN学院ppt\5.jpg">
            <a:extLst>
              <a:ext uri="{FF2B5EF4-FFF2-40B4-BE49-F238E27FC236}">
                <a16:creationId xmlns:a16="http://schemas.microsoft.com/office/drawing/2014/main" id="{B8DC438E-25CF-4B61-AB39-F4056CC90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514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>
            <a:extLst>
              <a:ext uri="{FF2B5EF4-FFF2-40B4-BE49-F238E27FC236}">
                <a16:creationId xmlns:a16="http://schemas.microsoft.com/office/drawing/2014/main" id="{286BEDC2-5DE8-461F-A660-C112CAD8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679450"/>
            <a:ext cx="42513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600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THANKS</a:t>
            </a:r>
            <a:endParaRPr lang="zh-CN" altLang="en-US" sz="600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85FF1B7D-5D11-4B34-8C6E-311CF7F0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019425"/>
            <a:ext cx="26622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网站：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www.csdn.net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企业服务：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http://ems.csdn.net/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人才服务：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http://job.csdn.net/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CTO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http://cto.csdn.net/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高校俱乐部：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http://student.csdn.net/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程序员杂志：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http://programmer.csdn.net/</a:t>
            </a:r>
          </a:p>
        </p:txBody>
      </p:sp>
      <p:sp>
        <p:nvSpPr>
          <p:cNvPr id="8197" name="矩形 4">
            <a:extLst>
              <a:ext uri="{FF2B5EF4-FFF2-40B4-BE49-F238E27FC236}">
                <a16:creationId xmlns:a16="http://schemas.microsoft.com/office/drawing/2014/main" id="{913E705F-1AF2-4C10-BCBE-C98DAC14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395287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CODE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https://code.csdn.net/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项目外包：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http://www.csto.com/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博客：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http://blog.csdn.net/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论坛：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http://bbs.csdn.net/</a:t>
            </a:r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CSDN</a:t>
            </a:r>
            <a:r>
              <a:rPr lang="zh-CN" altLang="en-US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下载：</a:t>
            </a:r>
            <a:r>
              <a:rPr lang="en-US" altLang="zh-CN" sz="9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http://download.csdn.net/</a:t>
            </a:r>
            <a:endParaRPr lang="en-US" altLang="zh-CN" sz="900" b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90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198" name="文本框 5">
            <a:extLst>
              <a:ext uri="{FF2B5EF4-FFF2-40B4-BE49-F238E27FC236}">
                <a16:creationId xmlns:a16="http://schemas.microsoft.com/office/drawing/2014/main" id="{F4903B76-B509-412E-8C5B-4CF57CE28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928813"/>
            <a:ext cx="4000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本课程由 张赐 提供</a:t>
            </a:r>
            <a:endParaRPr lang="en-US" altLang="zh-CN" sz="14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199" name="Picture 2">
            <a:extLst>
              <a:ext uri="{FF2B5EF4-FFF2-40B4-BE49-F238E27FC236}">
                <a16:creationId xmlns:a16="http://schemas.microsoft.com/office/drawing/2014/main" id="{7138A236-EAA8-4EA2-B044-6E8ECF60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23825"/>
            <a:ext cx="1296988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D3941B-D0F6-4058-B0F3-16E75ADF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5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CObject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继承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9C0D0F-E699-40A9-A7F8-D04512A8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95" y="1131888"/>
            <a:ext cx="2213058" cy="12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球体由球心位置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Center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和半径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决定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EA3BD9-0D6B-4734-9230-4BA94DA99451}"/>
              </a:ext>
            </a:extLst>
          </p:cNvPr>
          <p:cNvGrpSpPr/>
          <p:nvPr/>
        </p:nvGrpSpPr>
        <p:grpSpPr>
          <a:xfrm>
            <a:off x="3527913" y="2067708"/>
            <a:ext cx="2088174" cy="2088174"/>
            <a:chOff x="3923946" y="2787768"/>
            <a:chExt cx="1512126" cy="151212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E30A379-BE17-40F1-84A1-75E7714BB89F}"/>
                </a:ext>
              </a:extLst>
            </p:cNvPr>
            <p:cNvSpPr/>
            <p:nvPr/>
          </p:nvSpPr>
          <p:spPr bwMode="auto">
            <a:xfrm>
              <a:off x="3923946" y="2787768"/>
              <a:ext cx="1512126" cy="15121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0013E7D-E096-4D25-BA52-E6C1C31FD6D4}"/>
                </a:ext>
              </a:extLst>
            </p:cNvPr>
            <p:cNvSpPr/>
            <p:nvPr/>
          </p:nvSpPr>
          <p:spPr bwMode="auto">
            <a:xfrm>
              <a:off x="3923946" y="3363816"/>
              <a:ext cx="1512126" cy="36003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ADC10BA-F489-4E2C-87AC-696F713457D9}"/>
                </a:ext>
              </a:extLst>
            </p:cNvPr>
            <p:cNvSpPr/>
            <p:nvPr/>
          </p:nvSpPr>
          <p:spPr bwMode="auto">
            <a:xfrm>
              <a:off x="4644006" y="3507828"/>
              <a:ext cx="72006" cy="7200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B37AF-797D-48E6-A95A-7C5F251BE60D}"/>
                </a:ext>
              </a:extLst>
            </p:cNvPr>
            <p:cNvSpPr/>
            <p:nvPr/>
          </p:nvSpPr>
          <p:spPr>
            <a:xfrm>
              <a:off x="4160226" y="3416069"/>
              <a:ext cx="526072" cy="222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Center</a:t>
              </a:r>
              <a:endParaRPr lang="zh-CN" altLang="en-US" sz="14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4F81071-F70E-40FA-B338-77EDE5EFD7B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99703" y="2859774"/>
              <a:ext cx="324027" cy="648054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FEA013-CC15-43F3-AB47-AC144E789BF0}"/>
                </a:ext>
              </a:extLst>
            </p:cNvPr>
            <p:cNvSpPr/>
            <p:nvPr/>
          </p:nvSpPr>
          <p:spPr>
            <a:xfrm>
              <a:off x="4651513" y="2940942"/>
              <a:ext cx="29206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0393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422024-A78B-4A9A-BF24-2D533338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630"/>
            <a:ext cx="2213058" cy="1557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成员变量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：半径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：球心位置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53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D037FAB-EE9E-4540-BF96-B23F71C1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2361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21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E2A092-A9F8-4975-9F18-DFE8C1B5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2495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12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E2A092-A9F8-4975-9F18-DFE8C1B51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66" y="1131888"/>
            <a:ext cx="2213058" cy="249575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成员函数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~</a:t>
            </a: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(…)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GetC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GetR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</a:p>
          <a:p>
            <a:pPr lvl="1" eaLnBrk="1" hangingPunct="1">
              <a:lnSpc>
                <a:spcPct val="150000"/>
              </a:lnSpc>
              <a:defRPr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0514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E3CEE5C-FBEB-4342-B1B3-D6580A9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606925"/>
            <a:ext cx="1081088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Title 1">
            <a:extLst>
              <a:ext uri="{FF2B5EF4-FFF2-40B4-BE49-F238E27FC236}">
                <a16:creationId xmlns:a16="http://schemas.microsoft.com/office/drawing/2014/main" id="{02C51294-600F-4828-A954-A3FFBD8B5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3825"/>
            <a:ext cx="8229600" cy="71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dirty="0" err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CSphere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虚函数的实现</a:t>
            </a:r>
            <a:endParaRPr lang="en-US" altLang="zh-CN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B2D2E-6A5C-4FE0-91BB-6CC0CC9AEF62}"/>
              </a:ext>
            </a:extLst>
          </p:cNvPr>
          <p:cNvSpPr txBox="1">
            <a:spLocks/>
          </p:cNvSpPr>
          <p:nvPr/>
        </p:nvSpPr>
        <p:spPr>
          <a:xfrm>
            <a:off x="457200" y="1131888"/>
            <a:ext cx="8229600" cy="392588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GetNormal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6424658-D38A-4ECA-8985-DC06FEB89C92}"/>
              </a:ext>
            </a:extLst>
          </p:cNvPr>
          <p:cNvGrpSpPr/>
          <p:nvPr/>
        </p:nvGrpSpPr>
        <p:grpSpPr>
          <a:xfrm>
            <a:off x="3527913" y="1419654"/>
            <a:ext cx="2088174" cy="2839022"/>
            <a:chOff x="3059874" y="1767903"/>
            <a:chExt cx="2088174" cy="283902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E02B707-4CA0-464D-A5DF-F561A7F69656}"/>
                </a:ext>
              </a:extLst>
            </p:cNvPr>
            <p:cNvGrpSpPr/>
            <p:nvPr/>
          </p:nvGrpSpPr>
          <p:grpSpPr>
            <a:xfrm>
              <a:off x="3059874" y="2518751"/>
              <a:ext cx="2088174" cy="2088174"/>
              <a:chOff x="3923946" y="2787768"/>
              <a:chExt cx="1512126" cy="1512126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1B06E5C5-97E8-42D0-B377-9C74FA46D4A7}"/>
                  </a:ext>
                </a:extLst>
              </p:cNvPr>
              <p:cNvSpPr/>
              <p:nvPr/>
            </p:nvSpPr>
            <p:spPr bwMode="auto">
              <a:xfrm>
                <a:off x="3923946" y="2787768"/>
                <a:ext cx="1512126" cy="151212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46975CD-2A17-432C-A891-E51CCB785FE0}"/>
                  </a:ext>
                </a:extLst>
              </p:cNvPr>
              <p:cNvSpPr/>
              <p:nvPr/>
            </p:nvSpPr>
            <p:spPr bwMode="auto">
              <a:xfrm>
                <a:off x="3923946" y="3363816"/>
                <a:ext cx="1512126" cy="36003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DE65CED-F169-48AF-9B5B-78E2B4AFDB4E}"/>
                  </a:ext>
                </a:extLst>
              </p:cNvPr>
              <p:cNvSpPr/>
              <p:nvPr/>
            </p:nvSpPr>
            <p:spPr>
              <a:xfrm>
                <a:off x="4160226" y="3416069"/>
                <a:ext cx="526072" cy="222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Center</a:t>
                </a:r>
                <a:endParaRPr lang="zh-CN" altLang="en-US" sz="1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BA51C92-0455-4630-B1C6-5EE21E82D00D}"/>
                  </a:ext>
                </a:extLst>
              </p:cNvPr>
              <p:cNvSpPr/>
              <p:nvPr/>
            </p:nvSpPr>
            <p:spPr>
              <a:xfrm>
                <a:off x="4651513" y="2940942"/>
                <a:ext cx="29206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R</a:t>
                </a:r>
                <a:endParaRPr lang="zh-CN" altLang="en-US" sz="1400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22FE1CF-0345-4C46-9942-0908418B14AE}"/>
                  </a:ext>
                </a:extLst>
              </p:cNvPr>
              <p:cNvSpPr/>
              <p:nvPr/>
            </p:nvSpPr>
            <p:spPr bwMode="auto">
              <a:xfrm>
                <a:off x="4644006" y="3507828"/>
                <a:ext cx="72006" cy="72006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B8B71E4-C9A4-4AAB-8D71-F1E7DBBB87F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491910" y="1941440"/>
              <a:ext cx="618564" cy="1638394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E7E2834-14CF-4FBD-868B-603503122876}"/>
                </a:ext>
              </a:extLst>
            </p:cNvPr>
            <p:cNvSpPr/>
            <p:nvPr/>
          </p:nvSpPr>
          <p:spPr bwMode="auto">
            <a:xfrm>
              <a:off x="3680497" y="2544319"/>
              <a:ext cx="99437" cy="99437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C7A76D2-F8A6-4CA6-8F39-6E6AE706C886}"/>
                </a:ext>
              </a:extLst>
            </p:cNvPr>
            <p:cNvSpPr/>
            <p:nvPr/>
          </p:nvSpPr>
          <p:spPr>
            <a:xfrm>
              <a:off x="3348848" y="2454833"/>
              <a:ext cx="2904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</a:t>
              </a:r>
              <a:endParaRPr lang="zh-CN" altLang="en-US" sz="14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9D8E97B-FC05-4047-9225-821FB5F40241}"/>
                </a:ext>
              </a:extLst>
            </p:cNvPr>
            <p:cNvSpPr/>
            <p:nvPr/>
          </p:nvSpPr>
          <p:spPr>
            <a:xfrm>
              <a:off x="3584983" y="1767903"/>
              <a:ext cx="3225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91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9178</TotalTime>
  <Pages>0</Pages>
  <Words>487</Words>
  <Characters>0</Characters>
  <Application>Microsoft Office PowerPoint</Application>
  <DocSecurity>0</DocSecurity>
  <PresentationFormat>全屏显示(16:9)</PresentationFormat>
  <Lines>0</Lines>
  <Paragraphs>128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 Unicode MS</vt:lpstr>
      <vt:lpstr>等线</vt:lpstr>
      <vt:lpstr>宋体</vt:lpstr>
      <vt:lpstr>微软雅黑</vt:lpstr>
      <vt:lpstr>微软雅黑 Light</vt:lpstr>
      <vt:lpstr>Arial</vt:lpstr>
      <vt:lpstr>Calibri</vt:lpstr>
      <vt:lpstr>Cambria Math</vt:lpstr>
      <vt:lpstr>Office 主题​​</vt:lpstr>
      <vt:lpstr>PowerPoint 演示文稿</vt:lpstr>
      <vt:lpstr>CSphere</vt:lpstr>
      <vt:lpstr>CSphere</vt:lpstr>
      <vt:lpstr>CSphere</vt:lpstr>
      <vt:lpstr>CSphere</vt:lpstr>
      <vt:lpstr>CSphere</vt:lpstr>
      <vt:lpstr>CSphere</vt:lpstr>
      <vt:lpstr>CSphere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CSphere虚函数的实现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pango</dc:creator>
  <cp:keywords/>
  <dc:description/>
  <cp:lastModifiedBy>张赐</cp:lastModifiedBy>
  <cp:revision>287</cp:revision>
  <dcterms:created xsi:type="dcterms:W3CDTF">2014-10-20T05:47:00Z</dcterms:created>
  <dcterms:modified xsi:type="dcterms:W3CDTF">2017-11-16T02:36:42Z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2052-9.1.0.5108</vt:lpwstr>
  </property>
</Properties>
</file>