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62" r:id="rId7"/>
    <p:sldId id="265" r:id="rId8"/>
    <p:sldId id="266" r:id="rId9"/>
    <p:sldId id="271"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CCCC00"/>
    <a:srgbClr val="074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p:scale>
          <a:sx n="80" d="100"/>
          <a:sy n="80" d="100"/>
        </p:scale>
        <p:origin x="-1098" y="4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BE18D4-6F03-49B1-909A-4611347DA599}"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45EBC7-C5A8-44F2-8DCA-485974AAC6C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45EBC7-C5A8-44F2-8DCA-485974AAC6C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BAF0D14-35FB-4660-97CA-0548A8050C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CFE80-A866-4C76-A721-E7459748028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BAF0D14-35FB-4660-97CA-0548A8050C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CFE80-A866-4C76-A721-E7459748028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BAF0D14-35FB-4660-97CA-0548A8050C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CFE80-A866-4C76-A721-E7459748028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BAF0D14-35FB-4660-97CA-0548A8050C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CFE80-A866-4C76-A721-E7459748028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BAF0D14-35FB-4660-97CA-0548A8050C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CFE80-A866-4C76-A721-E7459748028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BAF0D14-35FB-4660-97CA-0548A8050CD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CFE80-A866-4C76-A721-E7459748028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BAF0D14-35FB-4660-97CA-0548A8050CD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CFE80-A866-4C76-A721-E7459748028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BAF0D14-35FB-4660-97CA-0548A8050CD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CFE80-A866-4C76-A721-E7459748028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AF0D14-35FB-4660-97CA-0548A8050CD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CFE80-A866-4C76-A721-E7459748028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AF0D14-35FB-4660-97CA-0548A8050CD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CFE80-A866-4C76-A721-E7459748028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AF0D14-35FB-4660-97CA-0548A8050CD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CFE80-A866-4C76-A721-E7459748028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BAF0D14-35FB-4660-97CA-0548A8050CD3}" type="datetimeFigureOut">
              <a:rPr lang="en-US" smtClean="0"/>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2CFE80-A866-4C76-A721-E7459748028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857250"/>
            <a:ext cx="6858000" cy="5143500"/>
          </a:xfrm>
          <a:prstGeom prst="rect">
            <a:avLst/>
          </a:prstGeom>
          <a:blipFill>
            <a:blip r:embed="rId1"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NNNNNNNNBBBBBBBBBBB</a:t>
            </a:r>
            <a:endParaRPr lang="en-US" sz="1350" dirty="0"/>
          </a:p>
        </p:txBody>
      </p:sp>
      <p:sp>
        <p:nvSpPr>
          <p:cNvPr id="5" name="Rounded Rectangular Callout 4"/>
          <p:cNvSpPr/>
          <p:nvPr/>
        </p:nvSpPr>
        <p:spPr>
          <a:xfrm>
            <a:off x="1295400" y="1066800"/>
            <a:ext cx="2857500" cy="571500"/>
          </a:xfrm>
          <a:prstGeom prst="wedgeRoundRectCallout">
            <a:avLst/>
          </a:prstGeom>
          <a:solidFill>
            <a:srgbClr val="00808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000000"/>
              </a:buClr>
              <a:buSzPct val="100000"/>
            </a:pPr>
            <a:endParaRPr lang="en-US" altLang="en-US" sz="1200" b="1" dirty="0">
              <a:solidFill>
                <a:schemeClr val="tx1"/>
              </a:solidFill>
              <a:latin typeface="Eras Demi ITC" panose="020B0805030504020804" pitchFamily="34" charset="0"/>
              <a:cs typeface="Times New Roman" panose="02020603050405020304" pitchFamily="18" charset="0"/>
            </a:endParaRPr>
          </a:p>
          <a:p>
            <a:pPr>
              <a:buClr>
                <a:srgbClr val="000000"/>
              </a:buClr>
              <a:buSzPct val="100000"/>
            </a:pPr>
            <a:r>
              <a:rPr lang="en-US" altLang="en-US" sz="1200" b="1" dirty="0">
                <a:solidFill>
                  <a:schemeClr val="bg1"/>
                </a:solidFill>
                <a:latin typeface="Eras Demi ITC" panose="020B0805030504020804" pitchFamily="34" charset="0"/>
                <a:cs typeface="Times New Roman" panose="02020603050405020304" pitchFamily="18" charset="0"/>
              </a:rPr>
              <a:t>Domain: Java,Swing Application</a:t>
            </a:r>
            <a:endParaRPr lang="en-US" altLang="en-US" sz="1200" b="1" dirty="0">
              <a:solidFill>
                <a:schemeClr val="bg1"/>
              </a:solidFill>
              <a:latin typeface="Eras Demi ITC" panose="020B0805030504020804" pitchFamily="34" charset="0"/>
              <a:cs typeface="Times New Roman" panose="02020603050405020304" pitchFamily="18" charset="0"/>
            </a:endParaRPr>
          </a:p>
          <a:p>
            <a:pPr>
              <a:buClr>
                <a:srgbClr val="000000"/>
              </a:buClr>
              <a:buSzPct val="100000"/>
            </a:pPr>
            <a:r>
              <a:rPr lang="en-US" altLang="en-US" sz="1200" b="1" dirty="0">
                <a:solidFill>
                  <a:schemeClr val="bg1"/>
                </a:solidFill>
                <a:latin typeface="Eras Demi ITC" panose="020B0805030504020804" pitchFamily="34" charset="0"/>
                <a:cs typeface="Times New Roman" panose="02020603050405020304" pitchFamily="18" charset="0"/>
              </a:rPr>
              <a:t>Technology : Core java</a:t>
            </a:r>
            <a:endParaRPr lang="en-US" altLang="en-US" sz="1200" b="1" dirty="0">
              <a:solidFill>
                <a:schemeClr val="bg1"/>
              </a:solidFill>
              <a:latin typeface="Eras Demi ITC" panose="020B0805030504020804" pitchFamily="34" charset="0"/>
              <a:cs typeface="Times New Roman" panose="02020603050405020304" pitchFamily="18" charset="0"/>
            </a:endParaRPr>
          </a:p>
          <a:p>
            <a:pPr algn="ctr"/>
            <a:endParaRPr lang="en-US" sz="1350" dirty="0"/>
          </a:p>
        </p:txBody>
      </p:sp>
      <p:sp>
        <p:nvSpPr>
          <p:cNvPr id="6" name="TextBox 5"/>
          <p:cNvSpPr txBox="1"/>
          <p:nvPr/>
        </p:nvSpPr>
        <p:spPr>
          <a:xfrm>
            <a:off x="1714500" y="2457450"/>
            <a:ext cx="2686050" cy="253916"/>
          </a:xfrm>
          <a:prstGeom prst="rect">
            <a:avLst/>
          </a:prstGeom>
          <a:noFill/>
        </p:spPr>
        <p:txBody>
          <a:bodyPr wrap="square" rtlCol="0">
            <a:spAutoFit/>
          </a:bodyPr>
          <a:lstStyle/>
          <a:p>
            <a:pPr>
              <a:buClr>
                <a:srgbClr val="000000"/>
              </a:buClr>
              <a:buSzPct val="100000"/>
            </a:pPr>
            <a:endParaRPr lang="en-US" altLang="en-US" sz="1200" b="1" dirty="0">
              <a:solidFill>
                <a:schemeClr val="tx1"/>
              </a:solidFill>
              <a:latin typeface="Eras Demi ITC" panose="020B0805030504020804" pitchFamily="34" charset="0"/>
              <a:cs typeface="Times New Roman" panose="02020603050405020304" pitchFamily="18" charset="0"/>
            </a:endParaRPr>
          </a:p>
        </p:txBody>
      </p:sp>
      <p:sp>
        <p:nvSpPr>
          <p:cNvPr id="7" name="TextBox 6"/>
          <p:cNvSpPr txBox="1"/>
          <p:nvPr/>
        </p:nvSpPr>
        <p:spPr>
          <a:xfrm>
            <a:off x="-956945" y="2895600"/>
            <a:ext cx="11057890" cy="1076325"/>
          </a:xfrm>
          <a:prstGeom prst="rect">
            <a:avLst/>
          </a:prstGeom>
          <a:noFill/>
        </p:spPr>
        <p:txBody>
          <a:bodyPr wrap="square" rtlCol="0">
            <a:spAutoFit/>
          </a:bodyPr>
          <a:lstStyle/>
          <a:p>
            <a:pPr algn="ctr"/>
            <a:r>
              <a:rPr lang="en-US" sz="3200" b="1" dirty="0">
                <a:latin typeface="Copperplate Gothic Bold" panose="020E0705020206020404" pitchFamily="34" charset="0"/>
                <a:cs typeface="Times New Roman" panose="02020603050405020304" pitchFamily="18" charset="0"/>
              </a:rPr>
              <a:t>BRICK   BREAKER   GAME</a:t>
            </a:r>
            <a:endParaRPr lang="en-US" sz="3200" b="1" dirty="0">
              <a:latin typeface="Copperplate Gothic Bold" panose="020E0705020206020404" pitchFamily="34" charset="0"/>
            </a:endParaRPr>
          </a:p>
          <a:p>
            <a:pPr algn="ctr"/>
            <a:r>
              <a:rPr lang="en-US" sz="3200" b="1" dirty="0">
                <a:latin typeface="Copperplate Gothic Bold" panose="020E0705020206020404" pitchFamily="34" charset="0"/>
                <a:cs typeface="Times New Roman" panose="02020603050405020304" pitchFamily="18" charset="0"/>
              </a:rPr>
              <a:t> </a:t>
            </a:r>
            <a:endParaRPr lang="en-US" sz="3200" b="1" dirty="0">
              <a:latin typeface="Copperplate Gothic Bold" panose="020E07050202060204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857250"/>
            <a:ext cx="6858000" cy="5143500"/>
          </a:xfrm>
          <a:prstGeom prst="rect">
            <a:avLst/>
          </a:prstGeom>
          <a:blipFill>
            <a:blip r:embed="rId1"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p:cNvSpPr txBox="1"/>
          <p:nvPr/>
        </p:nvSpPr>
        <p:spPr>
          <a:xfrm>
            <a:off x="1641021" y="1598160"/>
            <a:ext cx="5715000" cy="3124835"/>
          </a:xfrm>
          <a:prstGeom prst="rect">
            <a:avLst/>
          </a:prstGeom>
          <a:noFill/>
        </p:spPr>
        <p:txBody>
          <a:bodyPr wrap="square" rtlCol="0">
            <a:spAutoFit/>
          </a:bodyPr>
          <a:lstStyle/>
          <a:p>
            <a:pPr algn="just">
              <a:lnSpc>
                <a:spcPct val="170000"/>
              </a:lnSpc>
            </a:pPr>
            <a:r>
              <a:rPr lang="en-US" sz="1800" b="1" dirty="0">
                <a:solidFill>
                  <a:schemeClr val="accent5">
                    <a:lumMod val="50000"/>
                  </a:schemeClr>
                </a:solidFill>
                <a:latin typeface="Eras Demi ITC" panose="020B0805030504020804" pitchFamily="34" charset="0"/>
                <a:cs typeface="Times New Roman" panose="02020603050405020304" pitchFamily="18" charset="0"/>
              </a:rPr>
              <a:t> DISCRIPTION ABOUT GAME:</a:t>
            </a:r>
            <a:endParaRPr lang="en-US" sz="1800" b="1" dirty="0">
              <a:solidFill>
                <a:schemeClr val="accent5">
                  <a:lumMod val="50000"/>
                </a:schemeClr>
              </a:solidFill>
              <a:latin typeface="Eras Demi ITC" panose="020B0805030504020804" pitchFamily="34" charset="0"/>
              <a:cs typeface="Times New Roman" panose="02020603050405020304" pitchFamily="18" charset="0"/>
            </a:endParaRPr>
          </a:p>
          <a:p>
            <a:pPr algn="just">
              <a:lnSpc>
                <a:spcPct val="170000"/>
              </a:lnSpc>
              <a:buFont typeface="Wingdings" panose="05000000000000000000" pitchFamily="2" charset="2"/>
              <a:buChar char="v"/>
            </a:pPr>
            <a:r>
              <a:rPr lang="en-US" sz="1200" dirty="0">
                <a:latin typeface="Comic Sans MS" panose="030F0702030302020204" pitchFamily="66" charset="0"/>
                <a:cs typeface="Comic Sans MS" panose="030F0702030302020204" pitchFamily="66" charset="0"/>
              </a:rPr>
              <a:t> </a:t>
            </a:r>
            <a:r>
              <a:rPr lang="en-US" sz="1400" dirty="0" smtClean="0">
                <a:latin typeface="Comic Sans MS" panose="030F0702030302020204" pitchFamily="66" charset="0"/>
                <a:cs typeface="Comic Sans MS" panose="030F0702030302020204" pitchFamily="66" charset="0"/>
                <a:sym typeface="+mn-ea"/>
              </a:rPr>
              <a:t>Brick breaker game is designed  using java software  play by the game lovers this game ‘s objective is to eliminate all of the bricks but ,if the ball does not touch the </a:t>
            </a:r>
            <a:r>
              <a:rPr lang="en-US" sz="1400" dirty="0" err="1" smtClean="0">
                <a:latin typeface="Comic Sans MS" panose="030F0702030302020204" pitchFamily="66" charset="0"/>
                <a:cs typeface="Comic Sans MS" panose="030F0702030302020204" pitchFamily="66" charset="0"/>
                <a:sym typeface="+mn-ea"/>
              </a:rPr>
              <a:t>paddel</a:t>
            </a:r>
            <a:r>
              <a:rPr lang="en-US" sz="1400" dirty="0" smtClean="0">
                <a:latin typeface="Comic Sans MS" panose="030F0702030302020204" pitchFamily="66" charset="0"/>
                <a:cs typeface="Comic Sans MS" panose="030F0702030302020204" pitchFamily="66" charset="0"/>
                <a:sym typeface="+mn-ea"/>
              </a:rPr>
              <a:t> while playing the game, the player loses and the game ends! To play this game again we need to press the enter to restart the game. To win the game  all the bricks must be eliminated .</a:t>
            </a:r>
            <a:endParaRPr lang="en-US" sz="1400" dirty="0" smtClean="0">
              <a:latin typeface="Comic Sans MS" panose="030F0702030302020204" pitchFamily="66" charset="0"/>
              <a:cs typeface="Comic Sans MS" panose="030F0702030302020204" pitchFamily="66" charset="0"/>
              <a:sym typeface="+mn-ea"/>
            </a:endParaRPr>
          </a:p>
          <a:p>
            <a:pPr algn="just">
              <a:lnSpc>
                <a:spcPct val="170000"/>
              </a:lnSpc>
              <a:buFont typeface="Wingdings" panose="05000000000000000000" pitchFamily="2" charset="2"/>
              <a:buChar char="v"/>
            </a:pPr>
            <a:endParaRPr lang="en-IN" sz="1400" dirty="0">
              <a:latin typeface="Comic Sans MS" panose="030F0702030302020204" pitchFamily="66" charset="0"/>
              <a:cs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685800"/>
            <a:ext cx="6858000" cy="5143500"/>
          </a:xfrm>
          <a:prstGeom prst="rect">
            <a:avLst/>
          </a:prstGeom>
          <a:blipFill>
            <a:blip r:embed="rId1"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p:cNvSpPr txBox="1"/>
          <p:nvPr/>
        </p:nvSpPr>
        <p:spPr>
          <a:xfrm>
            <a:off x="2133600" y="1143000"/>
            <a:ext cx="5326380" cy="5631180"/>
          </a:xfrm>
          <a:prstGeom prst="rect">
            <a:avLst/>
          </a:prstGeom>
          <a:noFill/>
        </p:spPr>
        <p:txBody>
          <a:bodyPr wrap="square" rtlCol="0">
            <a:spAutoFit/>
          </a:bodyPr>
          <a:lstStyle/>
          <a:p>
            <a:pPr algn="just">
              <a:lnSpc>
                <a:spcPct val="150000"/>
              </a:lnSpc>
            </a:pPr>
            <a:endParaRPr lang="en-US" sz="1400" dirty="0">
              <a:latin typeface="Comic Sans MS" panose="030F0702030302020204" pitchFamily="66" charset="0"/>
              <a:cs typeface="Times New Roman" panose="02020603050405020304" pitchFamily="18" charset="0"/>
            </a:endParaRPr>
          </a:p>
          <a:p>
            <a:pPr indent="0" algn="just">
              <a:lnSpc>
                <a:spcPct val="150000"/>
              </a:lnSpc>
              <a:buFont typeface="Wingdings" panose="05000000000000000000" pitchFamily="2" charset="2"/>
              <a:buNone/>
            </a:pPr>
            <a:r>
              <a:rPr lang="en-US" sz="1400" dirty="0" smtClean="0">
                <a:latin typeface="Algerian" panose="04020705040A02060702" charset="0"/>
                <a:cs typeface="Algerian" panose="04020705040A02060702" charset="0"/>
              </a:rPr>
              <a:t>SOFTWARe requirements</a:t>
            </a:r>
            <a:endParaRPr lang="en-US" sz="1400" dirty="0" smtClean="0">
              <a:latin typeface="Algerian" panose="04020705040A02060702" charset="0"/>
              <a:cs typeface="Algerian" panose="04020705040A02060702" charset="0"/>
            </a:endParaRPr>
          </a:p>
          <a:p>
            <a:pPr algn="just">
              <a:lnSpc>
                <a:spcPct val="150000"/>
              </a:lnSpc>
              <a:buFont typeface="Wingdings" panose="05000000000000000000" pitchFamily="2" charset="2"/>
              <a:buChar char="v"/>
            </a:pPr>
            <a:r>
              <a:rPr lang="en-US" sz="1400" dirty="0" smtClean="0">
                <a:latin typeface="Comic Sans MS" panose="030F0702030302020204" pitchFamily="66" charset="0"/>
                <a:ea typeface="SimSun-ExtB" panose="02010609060101010101" pitchFamily="49" charset="-122"/>
                <a:cs typeface="Comic Sans MS" panose="030F0702030302020204" pitchFamily="66" charset="0"/>
                <a:sym typeface="+mn-ea"/>
              </a:rPr>
              <a:t>Java Development Kit</a:t>
            </a:r>
            <a:endParaRPr lang="en-US" sz="1400" dirty="0" smtClean="0">
              <a:latin typeface="Comic Sans MS" panose="030F0702030302020204" pitchFamily="66" charset="0"/>
              <a:ea typeface="SimSun-ExtB" panose="02010609060101010101" pitchFamily="49" charset="-122"/>
              <a:cs typeface="Comic Sans MS" panose="030F0702030302020204" pitchFamily="66" charset="0"/>
              <a:sym typeface="+mn-ea"/>
            </a:endParaRPr>
          </a:p>
          <a:p>
            <a:pPr algn="just">
              <a:lnSpc>
                <a:spcPct val="150000"/>
              </a:lnSpc>
              <a:buFont typeface="Wingdings" panose="05000000000000000000" pitchFamily="2" charset="2"/>
              <a:buChar char="v"/>
            </a:pPr>
            <a:r>
              <a:rPr lang="en-US" sz="1400" dirty="0" smtClean="0">
                <a:latin typeface="Comic Sans MS" panose="030F0702030302020204" pitchFamily="66" charset="0"/>
                <a:ea typeface="SimSun-ExtB" panose="02010609060101010101" pitchFamily="49" charset="-122"/>
                <a:cs typeface="Comic Sans MS" panose="030F0702030302020204" pitchFamily="66" charset="0"/>
                <a:sym typeface="+mn-ea"/>
              </a:rPr>
              <a:t>Sts Spring Tool or Eclipse</a:t>
            </a:r>
            <a:endParaRPr lang="en-US" sz="1400" dirty="0" smtClean="0">
              <a:latin typeface="Comic Sans MS" panose="030F0702030302020204" pitchFamily="66" charset="0"/>
              <a:ea typeface="SimSun-ExtB" panose="02010609060101010101" pitchFamily="49" charset="-122"/>
              <a:cs typeface="Comic Sans MS" panose="030F0702030302020204" pitchFamily="66" charset="0"/>
              <a:sym typeface="+mn-ea"/>
            </a:endParaRPr>
          </a:p>
          <a:p>
            <a:pPr algn="just">
              <a:lnSpc>
                <a:spcPct val="150000"/>
              </a:lnSpc>
              <a:buFont typeface="Wingdings" panose="05000000000000000000" pitchFamily="2" charset="2"/>
              <a:buChar char="v"/>
            </a:pPr>
            <a:r>
              <a:rPr lang="en-US" sz="1400" dirty="0" smtClean="0">
                <a:latin typeface="Algerian" panose="04020705040A02060702" charset="0"/>
                <a:sym typeface="+mn-ea"/>
              </a:rPr>
              <a:t>FUNCTIONAL REQUIREMENTS </a:t>
            </a:r>
            <a:endParaRPr lang="en-US" sz="1400" dirty="0" smtClean="0">
              <a:latin typeface="Algerian" panose="04020705040A02060702" charset="0"/>
              <a:sym typeface="+mn-ea"/>
            </a:endParaRPr>
          </a:p>
          <a:p>
            <a:pPr indent="0" algn="just">
              <a:lnSpc>
                <a:spcPct val="150000"/>
              </a:lnSpc>
              <a:buFont typeface="Wingdings" panose="05000000000000000000" pitchFamily="2" charset="2"/>
              <a:buNone/>
            </a:pPr>
            <a:r>
              <a:rPr lang="en-US" sz="1400" dirty="0" smtClean="0">
                <a:latin typeface="Comic Sans MS" panose="030F0702030302020204" pitchFamily="66" charset="0"/>
                <a:ea typeface="SimSun-ExtB" panose="02010609060101010101" pitchFamily="49" charset="-122"/>
                <a:cs typeface="Comic Sans MS" panose="030F0702030302020204" pitchFamily="66" charset="0"/>
                <a:sym typeface="+mn-ea"/>
              </a:rPr>
              <a:t> User will be able to control </a:t>
            </a:r>
            <a:r>
              <a:rPr lang="en-US" sz="1400" dirty="0">
                <a:latin typeface="Comic Sans MS" panose="030F0702030302020204" pitchFamily="66" charset="0"/>
                <a:ea typeface="SimSun-ExtB" panose="02010609060101010101" pitchFamily="49" charset="-122"/>
                <a:cs typeface="Comic Sans MS" panose="030F0702030302020204" pitchFamily="66" charset="0"/>
                <a:sym typeface="+mn-ea"/>
              </a:rPr>
              <a:t>t</a:t>
            </a:r>
            <a:r>
              <a:rPr lang="en-US" sz="1400" dirty="0" smtClean="0">
                <a:latin typeface="Comic Sans MS" panose="030F0702030302020204" pitchFamily="66" charset="0"/>
                <a:ea typeface="SimSun-ExtB" panose="02010609060101010101" pitchFamily="49" charset="-122"/>
                <a:cs typeface="Comic Sans MS" panose="030F0702030302020204" pitchFamily="66" charset="0"/>
                <a:sym typeface="+mn-ea"/>
              </a:rPr>
              <a:t>he </a:t>
            </a:r>
            <a:r>
              <a:rPr lang="en-US" sz="1400" dirty="0" err="1" smtClean="0">
                <a:latin typeface="Comic Sans MS" panose="030F0702030302020204" pitchFamily="66" charset="0"/>
                <a:ea typeface="SimSun-ExtB" panose="02010609060101010101" pitchFamily="49" charset="-122"/>
                <a:cs typeface="Comic Sans MS" panose="030F0702030302020204" pitchFamily="66" charset="0"/>
                <a:sym typeface="+mn-ea"/>
              </a:rPr>
              <a:t>paddel</a:t>
            </a:r>
            <a:r>
              <a:rPr lang="en-US" sz="1400" dirty="0" smtClean="0">
                <a:latin typeface="Comic Sans MS" panose="030F0702030302020204" pitchFamily="66" charset="0"/>
                <a:ea typeface="SimSun-ExtB" panose="02010609060101010101" pitchFamily="49" charset="-122"/>
                <a:cs typeface="Comic Sans MS" panose="030F0702030302020204" pitchFamily="66" charset="0"/>
                <a:sym typeface="+mn-ea"/>
              </a:rPr>
              <a:t>  using arrow keys to move </a:t>
            </a:r>
            <a:r>
              <a:rPr lang="en-US" sz="1400" dirty="0" err="1" smtClean="0">
                <a:latin typeface="Comic Sans MS" panose="030F0702030302020204" pitchFamily="66" charset="0"/>
                <a:ea typeface="SimSun-ExtB" panose="02010609060101010101" pitchFamily="49" charset="-122"/>
                <a:cs typeface="Comic Sans MS" panose="030F0702030302020204" pitchFamily="66" charset="0"/>
                <a:sym typeface="+mn-ea"/>
              </a:rPr>
              <a:t>right,left</a:t>
            </a:r>
            <a:r>
              <a:rPr lang="en-US" sz="1400" dirty="0" smtClean="0">
                <a:latin typeface="Comic Sans MS" panose="030F0702030302020204" pitchFamily="66" charset="0"/>
                <a:ea typeface="SimSun-ExtB" panose="02010609060101010101" pitchFamily="49" charset="-122"/>
                <a:cs typeface="Comic Sans MS" panose="030F0702030302020204" pitchFamily="66" charset="0"/>
                <a:sym typeface="+mn-ea"/>
              </a:rPr>
              <a:t> in the frame.</a:t>
            </a:r>
            <a:endParaRPr lang="en-US" sz="1400" dirty="0" smtClean="0">
              <a:latin typeface="Comic Sans MS" panose="030F0702030302020204" pitchFamily="66" charset="0"/>
              <a:ea typeface="SimSun-ExtB" panose="02010609060101010101" pitchFamily="49" charset="-122"/>
              <a:cs typeface="Comic Sans MS" panose="030F0702030302020204" pitchFamily="66" charset="0"/>
              <a:sym typeface="+mn-ea"/>
            </a:endParaRPr>
          </a:p>
          <a:p>
            <a:pPr indent="0" algn="just">
              <a:lnSpc>
                <a:spcPct val="150000"/>
              </a:lnSpc>
              <a:buFont typeface="Wingdings" panose="05000000000000000000" pitchFamily="2" charset="2"/>
              <a:buNone/>
            </a:pPr>
            <a:r>
              <a:rPr lang="en-US" sz="1400" dirty="0" smtClean="0">
                <a:latin typeface="Comic Sans MS" panose="030F0702030302020204" pitchFamily="66" charset="0"/>
                <a:ea typeface="SimSun-ExtB" panose="02010609060101010101" pitchFamily="49" charset="-122"/>
                <a:cs typeface="Comic Sans MS" panose="030F0702030302020204" pitchFamily="66" charset="0"/>
                <a:sym typeface="+mn-ea"/>
              </a:rPr>
              <a:t>When we press the enter in keyboard and the game will be restarted again.</a:t>
            </a:r>
            <a:endParaRPr lang="en-US" sz="1400" dirty="0" smtClean="0">
              <a:latin typeface="Comic Sans MS" panose="030F0702030302020204" pitchFamily="66" charset="0"/>
              <a:ea typeface="SimSun-ExtB" panose="02010609060101010101" pitchFamily="49" charset="-122"/>
              <a:cs typeface="Comic Sans MS" panose="030F0702030302020204" pitchFamily="66" charset="0"/>
              <a:sym typeface="+mn-ea"/>
            </a:endParaRPr>
          </a:p>
          <a:p>
            <a:pPr indent="0" algn="just">
              <a:lnSpc>
                <a:spcPct val="150000"/>
              </a:lnSpc>
              <a:buFont typeface="Wingdings" panose="05000000000000000000" pitchFamily="2" charset="2"/>
              <a:buNone/>
            </a:pPr>
            <a:endParaRPr lang="en-US" sz="1400" dirty="0">
              <a:latin typeface="Comic Sans MS" panose="030F0702030302020204" pitchFamily="66" charset="0"/>
              <a:cs typeface="Comic Sans MS" panose="030F0702030302020204" pitchFamily="66" charset="0"/>
            </a:endParaRPr>
          </a:p>
          <a:p>
            <a:pPr algn="just">
              <a:lnSpc>
                <a:spcPct val="150000"/>
              </a:lnSpc>
              <a:buFont typeface="Wingdings" panose="05000000000000000000" pitchFamily="2" charset="2"/>
              <a:buChar char="v"/>
            </a:pPr>
            <a:endParaRPr lang="en-US" sz="1400" dirty="0">
              <a:latin typeface="Comic Sans MS" panose="030F0702030302020204" pitchFamily="66" charset="0"/>
              <a:cs typeface="Times New Roman" panose="02020603050405020304" pitchFamily="18" charset="0"/>
            </a:endParaRPr>
          </a:p>
          <a:p>
            <a:pPr indent="0" algn="just">
              <a:lnSpc>
                <a:spcPct val="150000"/>
              </a:lnSpc>
              <a:buFont typeface="Wingdings" panose="05000000000000000000" pitchFamily="2" charset="2"/>
              <a:buNone/>
            </a:pPr>
            <a:endParaRPr lang="en-US" sz="1400" dirty="0">
              <a:latin typeface="Comic Sans MS" panose="030F0702030302020204" pitchFamily="66" charset="0"/>
              <a:cs typeface="Times New Roman" panose="02020603050405020304" pitchFamily="18" charset="0"/>
            </a:endParaRPr>
          </a:p>
          <a:p>
            <a:pPr marL="0" lvl="4" indent="0" algn="just">
              <a:lnSpc>
                <a:spcPct val="150000"/>
              </a:lnSpc>
              <a:buFont typeface="Wingdings" panose="05000000000000000000" pitchFamily="2" charset="2"/>
              <a:buNone/>
            </a:pPr>
            <a:endParaRPr lang="en-US" sz="1200" dirty="0" smtClean="0">
              <a:latin typeface="Algerian" panose="04020705040A02060702" charset="0"/>
              <a:sym typeface="+mn-ea"/>
            </a:endParaRPr>
          </a:p>
          <a:p>
            <a:pPr indent="0" algn="just">
              <a:lnSpc>
                <a:spcPct val="150000"/>
              </a:lnSpc>
              <a:buFont typeface="Wingdings" panose="05000000000000000000" pitchFamily="2" charset="2"/>
              <a:buNone/>
            </a:pPr>
            <a:endParaRPr lang="en-US" sz="1200" dirty="0" smtClean="0">
              <a:sym typeface="+mn-ea"/>
            </a:endParaRPr>
          </a:p>
          <a:p>
            <a:pPr indent="0" algn="just">
              <a:lnSpc>
                <a:spcPct val="150000"/>
              </a:lnSpc>
              <a:buFont typeface="Wingdings" panose="05000000000000000000" pitchFamily="2" charset="2"/>
              <a:buNone/>
            </a:pPr>
            <a:endParaRPr lang="en-US" sz="1200" dirty="0"/>
          </a:p>
          <a:p>
            <a:pPr indent="0" algn="just">
              <a:lnSpc>
                <a:spcPct val="150000"/>
              </a:lnSpc>
              <a:buFont typeface="Wingdings" panose="05000000000000000000" pitchFamily="2" charset="2"/>
              <a:buNone/>
            </a:pPr>
            <a:endParaRPr lang="en-US" sz="1200" dirty="0" smtClean="0">
              <a:sym typeface="+mn-ea"/>
            </a:endParaRPr>
          </a:p>
          <a:p>
            <a:pPr algn="just">
              <a:lnSpc>
                <a:spcPct val="150000"/>
              </a:lnSpc>
              <a:buFont typeface="Wingdings" panose="05000000000000000000" pitchFamily="2" charset="2"/>
              <a:buChar char="v"/>
            </a:pPr>
            <a:endParaRPr lang="en-US" sz="1200" dirty="0"/>
          </a:p>
          <a:p>
            <a:pPr algn="just">
              <a:lnSpc>
                <a:spcPct val="150000"/>
              </a:lnSpc>
              <a:buFont typeface="Wingdings" panose="05000000000000000000" pitchFamily="2" charset="2"/>
              <a:buChar char="v"/>
            </a:pPr>
            <a:endParaRPr lang="en-US" sz="1200" dirty="0">
              <a:latin typeface="Comic Sans MS" panose="030F0702030302020204" pitchFamily="66" charset="0"/>
            </a:endParaRPr>
          </a:p>
        </p:txBody>
      </p:sp>
      <p:sp>
        <p:nvSpPr>
          <p:cNvPr id="6" name="TextBox 5"/>
          <p:cNvSpPr txBox="1"/>
          <p:nvPr/>
        </p:nvSpPr>
        <p:spPr>
          <a:xfrm>
            <a:off x="1905000" y="1219200"/>
            <a:ext cx="3482340" cy="368300"/>
          </a:xfrm>
          <a:prstGeom prst="rect">
            <a:avLst/>
          </a:prstGeom>
          <a:noFill/>
        </p:spPr>
        <p:txBody>
          <a:bodyPr wrap="square" rtlCol="0">
            <a:spAutoFit/>
          </a:bodyPr>
          <a:lstStyle/>
          <a:p>
            <a:r>
              <a:rPr lang="en-US" sz="1800" b="1" dirty="0">
                <a:solidFill>
                  <a:srgbClr val="008080"/>
                </a:solidFill>
                <a:latin typeface="Eras Bold ITC" panose="020B0907030504020204" pitchFamily="34" charset="0"/>
              </a:rPr>
              <a:t>    INTRODUCTION:</a:t>
            </a:r>
            <a:endParaRPr lang="en-US" sz="1800" b="1" dirty="0">
              <a:solidFill>
                <a:srgbClr val="008080"/>
              </a:solidFill>
              <a:latin typeface="Eras Bold ITC" panose="020B090703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857250"/>
            <a:ext cx="6858000" cy="5143500"/>
          </a:xfrm>
          <a:prstGeom prst="rect">
            <a:avLst/>
          </a:prstGeom>
          <a:blipFill>
            <a:blip r:embed="rId1"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p:cNvSpPr txBox="1"/>
          <p:nvPr/>
        </p:nvSpPr>
        <p:spPr>
          <a:xfrm>
            <a:off x="1600200" y="1371600"/>
            <a:ext cx="5943600" cy="5862320"/>
          </a:xfrm>
          <a:prstGeom prst="rect">
            <a:avLst/>
          </a:prstGeom>
          <a:noFill/>
        </p:spPr>
        <p:txBody>
          <a:bodyPr wrap="square" rtlCol="0">
            <a:spAutoFit/>
          </a:bodyPr>
          <a:lstStyle/>
          <a:p>
            <a:pPr algn="just">
              <a:lnSpc>
                <a:spcPct val="150000"/>
              </a:lnSpc>
            </a:pPr>
            <a:endParaRPr lang="en-US" sz="1400" dirty="0" smtClean="0">
              <a:latin typeface="Centaur" panose="02030504050205020304" pitchFamily="18" charset="0"/>
              <a:sym typeface="+mn-ea"/>
            </a:endParaRPr>
          </a:p>
          <a:p>
            <a:pPr algn="just">
              <a:lnSpc>
                <a:spcPct val="150000"/>
              </a:lnSpc>
            </a:pPr>
            <a:r>
              <a:rPr lang="en-US" sz="1400" dirty="0" smtClean="0">
                <a:latin typeface="Comic Sans MS" panose="030F0702030302020204" pitchFamily="66" charset="0"/>
                <a:cs typeface="Comic Sans MS" panose="030F0702030302020204" pitchFamily="66" charset="0"/>
                <a:sym typeface="+mn-ea"/>
              </a:rPr>
              <a:t>We are having three class</a:t>
            </a:r>
            <a:endParaRPr lang="en-US" sz="1400" dirty="0" smtClean="0">
              <a:latin typeface="Comic Sans MS" panose="030F0702030302020204" pitchFamily="66" charset="0"/>
              <a:cs typeface="Comic Sans MS" panose="030F0702030302020204" pitchFamily="66" charset="0"/>
            </a:endParaRPr>
          </a:p>
          <a:p>
            <a:pPr algn="just">
              <a:lnSpc>
                <a:spcPct val="150000"/>
              </a:lnSpc>
              <a:buFont typeface="Wingdings" panose="05000000000000000000" pitchFamily="2" charset="2"/>
              <a:buChar char="v"/>
            </a:pPr>
            <a:r>
              <a:rPr lang="en-US" dirty="0" smtClean="0">
                <a:latin typeface="Script MT Bold" panose="03040602040607080904" charset="0"/>
                <a:ea typeface="SimSun-ExtB" panose="02010609060101010101" pitchFamily="49" charset="-122"/>
                <a:cs typeface="Script MT Bold" panose="03040602040607080904" charset="0"/>
                <a:sym typeface="+mn-ea"/>
              </a:rPr>
              <a:t>Main Class</a:t>
            </a:r>
            <a:endParaRPr lang="en-US" sz="1400" dirty="0" smtClean="0">
              <a:latin typeface="Script MT Bold" panose="03040602040607080904" charset="0"/>
              <a:ea typeface="SimSun-ExtB" panose="02010609060101010101" pitchFamily="49" charset="-122"/>
              <a:cs typeface="Script MT Bold" panose="03040602040607080904" charset="0"/>
            </a:endParaRPr>
          </a:p>
          <a:p>
            <a:pPr algn="just">
              <a:lnSpc>
                <a:spcPct val="150000"/>
              </a:lnSpc>
              <a:buFont typeface="Wingdings" panose="05000000000000000000" pitchFamily="2" charset="2"/>
              <a:buChar char="v"/>
            </a:pPr>
            <a:r>
              <a:rPr lang="en-US" dirty="0" smtClean="0">
                <a:latin typeface="Script MT Bold" panose="03040602040607080904" charset="0"/>
                <a:ea typeface="SimSun-ExtB" panose="02010609060101010101" pitchFamily="49" charset="-122"/>
                <a:cs typeface="Script MT Bold" panose="03040602040607080904" charset="0"/>
                <a:sym typeface="+mn-ea"/>
              </a:rPr>
              <a:t>Game play Class</a:t>
            </a:r>
            <a:endParaRPr lang="en-US" sz="1400" dirty="0" smtClean="0">
              <a:latin typeface="Script MT Bold" panose="03040602040607080904" charset="0"/>
              <a:ea typeface="SimSun-ExtB" panose="02010609060101010101" pitchFamily="49" charset="-122"/>
              <a:cs typeface="Script MT Bold" panose="03040602040607080904" charset="0"/>
            </a:endParaRPr>
          </a:p>
          <a:p>
            <a:pPr algn="just">
              <a:lnSpc>
                <a:spcPct val="150000"/>
              </a:lnSpc>
              <a:buFont typeface="Wingdings" panose="05000000000000000000" pitchFamily="2" charset="2"/>
              <a:buChar char="v"/>
            </a:pPr>
            <a:r>
              <a:rPr lang="en-US" dirty="0" smtClean="0">
                <a:latin typeface="Script MT Bold" panose="03040602040607080904" charset="0"/>
                <a:ea typeface="SimSun-ExtB" panose="02010609060101010101" pitchFamily="49" charset="-122"/>
                <a:cs typeface="Script MT Bold" panose="03040602040607080904" charset="0"/>
                <a:sym typeface="+mn-ea"/>
              </a:rPr>
              <a:t>Map generator Class</a:t>
            </a:r>
            <a:endParaRPr lang="en-US" dirty="0" smtClean="0">
              <a:latin typeface="Script MT Bold" panose="03040602040607080904" charset="0"/>
              <a:ea typeface="SimSun-ExtB" panose="02010609060101010101" pitchFamily="49" charset="-122"/>
              <a:cs typeface="Script MT Bold" panose="03040602040607080904" charset="0"/>
            </a:endParaRPr>
          </a:p>
          <a:p>
            <a:pPr indent="0" algn="just">
              <a:lnSpc>
                <a:spcPct val="150000"/>
              </a:lnSpc>
              <a:buFont typeface="Wingdings" panose="05000000000000000000" pitchFamily="2" charset="2"/>
              <a:buNone/>
            </a:pPr>
            <a:r>
              <a:rPr lang="en-US" sz="1400" dirty="0" smtClean="0">
                <a:latin typeface="Rockwell Extra Bold" panose="02060903040505020403" pitchFamily="18" charset="0"/>
                <a:cs typeface="Rockwell Extra Bold" panose="02060903040505020403" pitchFamily="18" charset="0"/>
                <a:sym typeface="+mn-ea"/>
              </a:rPr>
              <a:t>Creating a frame</a:t>
            </a:r>
            <a:endParaRPr lang="en-US" sz="1400" dirty="0" smtClean="0">
              <a:latin typeface="Segoe Print" panose="02000600000000000000" pitchFamily="2" charset="0"/>
              <a:sym typeface="+mn-ea"/>
            </a:endParaRPr>
          </a:p>
          <a:p>
            <a:pPr indent="0" algn="just">
              <a:lnSpc>
                <a:spcPct val="150000"/>
              </a:lnSpc>
              <a:buFont typeface="Wingdings" panose="05000000000000000000" pitchFamily="2" charset="2"/>
              <a:buNone/>
            </a:pPr>
            <a:r>
              <a:rPr lang="en-US" sz="1400" dirty="0" smtClean="0">
                <a:latin typeface="Algerian" panose="04020705040A02060702" charset="0"/>
                <a:sym typeface="+mn-ea"/>
              </a:rPr>
              <a:t>1. IN MAIN CLASS:</a:t>
            </a:r>
            <a:endParaRPr lang="en-US" sz="1400" dirty="0" smtClean="0">
              <a:latin typeface="Algerian" panose="04020705040A02060702" charset="0"/>
              <a:sym typeface="+mn-ea"/>
            </a:endParaRPr>
          </a:p>
          <a:p>
            <a:pPr algn="just">
              <a:lnSpc>
                <a:spcPct val="150000"/>
              </a:lnSpc>
              <a:buFont typeface="Wingdings" panose="05000000000000000000" pitchFamily="2" charset="2"/>
              <a:buChar char="v"/>
            </a:pPr>
            <a:r>
              <a:rPr lang="en-US" sz="1400" dirty="0" smtClean="0">
                <a:latin typeface="Comic Sans MS" panose="030F0702030302020204" pitchFamily="66" charset="0"/>
                <a:cs typeface="Comic Sans MS" panose="030F0702030302020204" pitchFamily="66" charset="0"/>
                <a:sym typeface="+mn-ea"/>
              </a:rPr>
              <a:t>We create </a:t>
            </a:r>
            <a:r>
              <a:rPr lang="en-US" sz="1400" dirty="0" err="1" smtClean="0">
                <a:latin typeface="Comic Sans MS" panose="030F0702030302020204" pitchFamily="66" charset="0"/>
                <a:cs typeface="Comic Sans MS" panose="030F0702030302020204" pitchFamily="66" charset="0"/>
                <a:sym typeface="+mn-ea"/>
              </a:rPr>
              <a:t>Jframe</a:t>
            </a:r>
            <a:r>
              <a:rPr lang="en-US" sz="1400" dirty="0" smtClean="0">
                <a:latin typeface="Comic Sans MS" panose="030F0702030302020204" pitchFamily="66" charset="0"/>
                <a:cs typeface="Comic Sans MS" panose="030F0702030302020204" pitchFamily="66" charset="0"/>
                <a:sym typeface="+mn-ea"/>
              </a:rPr>
              <a:t>  outer window this is a building class .</a:t>
            </a:r>
            <a:endParaRPr lang="en-US" sz="1400" dirty="0" smtClean="0">
              <a:latin typeface="Comic Sans MS" panose="030F0702030302020204" pitchFamily="66" charset="0"/>
              <a:cs typeface="Comic Sans MS" panose="030F0702030302020204" pitchFamily="66" charset="0"/>
              <a:sym typeface="+mn-ea"/>
            </a:endParaRPr>
          </a:p>
          <a:p>
            <a:pPr algn="just">
              <a:lnSpc>
                <a:spcPct val="150000"/>
              </a:lnSpc>
              <a:buFont typeface="Wingdings" panose="05000000000000000000" pitchFamily="2" charset="2"/>
              <a:buChar char="v"/>
            </a:pPr>
            <a:r>
              <a:rPr lang="en-US" sz="1400" dirty="0" smtClean="0">
                <a:latin typeface="Comic Sans MS" panose="030F0702030302020204" pitchFamily="66" charset="0"/>
                <a:cs typeface="Comic Sans MS" panose="030F0702030302020204" pitchFamily="66" charset="0"/>
                <a:sym typeface="+mn-ea"/>
              </a:rPr>
              <a:t>We set the properties for this </a:t>
            </a:r>
            <a:r>
              <a:rPr lang="en-US" sz="1400" dirty="0" err="1" smtClean="0">
                <a:latin typeface="Comic Sans MS" panose="030F0702030302020204" pitchFamily="66" charset="0"/>
                <a:cs typeface="Comic Sans MS" panose="030F0702030302020204" pitchFamily="66" charset="0"/>
                <a:sym typeface="+mn-ea"/>
              </a:rPr>
              <a:t>Jframe</a:t>
            </a:r>
            <a:r>
              <a:rPr lang="en-US" sz="1400" dirty="0" smtClean="0">
                <a:latin typeface="Comic Sans MS" panose="030F0702030302020204" pitchFamily="66" charset="0"/>
                <a:cs typeface="Comic Sans MS" panose="030F0702030302020204" pitchFamily="66" charset="0"/>
                <a:sym typeface="+mn-ea"/>
              </a:rPr>
              <a:t> like </a:t>
            </a:r>
            <a:r>
              <a:rPr lang="en-US" sz="1400" dirty="0" err="1" smtClean="0">
                <a:latin typeface="Comic Sans MS" panose="030F0702030302020204" pitchFamily="66" charset="0"/>
                <a:cs typeface="Comic Sans MS" panose="030F0702030302020204" pitchFamily="66" charset="0"/>
                <a:sym typeface="+mn-ea"/>
              </a:rPr>
              <a:t>size,title,resizeable</a:t>
            </a:r>
            <a:r>
              <a:rPr lang="en-US" sz="1400" dirty="0" smtClean="0">
                <a:latin typeface="Comic Sans MS" panose="030F0702030302020204" pitchFamily="66" charset="0"/>
                <a:cs typeface="Comic Sans MS" panose="030F0702030302020204" pitchFamily="66" charset="0"/>
                <a:sym typeface="+mn-ea"/>
              </a:rPr>
              <a:t> close operation.</a:t>
            </a:r>
            <a:r>
              <a:rPr lang="en-US" sz="1400" dirty="0" smtClean="0">
                <a:latin typeface="Centaur" panose="02030504050205020304" pitchFamily="18" charset="0"/>
                <a:sym typeface="+mn-ea"/>
              </a:rPr>
              <a:t> </a:t>
            </a:r>
            <a:endParaRPr lang="en-US" sz="1400" dirty="0" smtClean="0">
              <a:latin typeface="Centaur" panose="02030504050205020304" pitchFamily="18" charset="0"/>
            </a:endParaRPr>
          </a:p>
          <a:p>
            <a:pPr algn="just">
              <a:lnSpc>
                <a:spcPct val="150000"/>
              </a:lnSpc>
              <a:buFont typeface="Wingdings" panose="05000000000000000000" pitchFamily="2" charset="2"/>
              <a:buChar char="v"/>
            </a:pPr>
            <a:endParaRPr lang="en-IN" sz="1400" dirty="0">
              <a:latin typeface="Comic Sans MS" panose="030F0702030302020204" pitchFamily="66" charset="0"/>
              <a:cs typeface="Times New Roman" panose="02020603050405020304" pitchFamily="18" charset="0"/>
            </a:endParaRPr>
          </a:p>
          <a:p>
            <a:pPr algn="just">
              <a:lnSpc>
                <a:spcPct val="150000"/>
              </a:lnSpc>
              <a:buFont typeface="Wingdings" panose="05000000000000000000" pitchFamily="2" charset="2"/>
              <a:buChar char="v"/>
            </a:pPr>
            <a:endParaRPr lang="en-US" sz="1400" dirty="0" smtClean="0">
              <a:latin typeface="Centaur" panose="02030504050205020304" pitchFamily="18" charset="0"/>
              <a:sym typeface="+mn-ea"/>
            </a:endParaRPr>
          </a:p>
          <a:p>
            <a:pPr algn="just">
              <a:lnSpc>
                <a:spcPct val="150000"/>
              </a:lnSpc>
              <a:buFont typeface="Wingdings" panose="05000000000000000000" pitchFamily="2" charset="2"/>
              <a:buChar char="v"/>
            </a:pPr>
            <a:endParaRPr lang="en-IN" sz="1400" dirty="0">
              <a:latin typeface="Comic Sans MS" panose="030F0702030302020204" pitchFamily="66" charset="0"/>
              <a:cs typeface="Times New Roman" panose="02020603050405020304" pitchFamily="18" charset="0"/>
            </a:endParaRPr>
          </a:p>
          <a:p>
            <a:pPr algn="just">
              <a:lnSpc>
                <a:spcPct val="150000"/>
              </a:lnSpc>
              <a:buFont typeface="Wingdings" panose="05000000000000000000" pitchFamily="2" charset="2"/>
              <a:buChar char="v"/>
            </a:pPr>
            <a:endParaRPr lang="en-US" sz="1400" dirty="0" smtClean="0">
              <a:latin typeface="Centaur" panose="02030504050205020304" pitchFamily="18" charset="0"/>
            </a:endParaRPr>
          </a:p>
          <a:p>
            <a:pPr algn="just">
              <a:lnSpc>
                <a:spcPct val="150000"/>
              </a:lnSpc>
              <a:buFont typeface="Wingdings" panose="05000000000000000000" pitchFamily="2" charset="2"/>
              <a:buChar char="v"/>
            </a:pPr>
            <a:endParaRPr lang="en-US" sz="1400" dirty="0" smtClean="0">
              <a:latin typeface="Algerian" panose="04020705040A02060702" charset="0"/>
              <a:sym typeface="+mn-ea"/>
            </a:endParaRPr>
          </a:p>
          <a:p>
            <a:pPr algn="just">
              <a:lnSpc>
                <a:spcPct val="150000"/>
              </a:lnSpc>
              <a:buFont typeface="Wingdings" panose="05000000000000000000" pitchFamily="2" charset="2"/>
              <a:buChar char="v"/>
            </a:pPr>
            <a:endParaRPr lang="en-US" sz="1400" dirty="0" smtClean="0">
              <a:latin typeface="Algerian" panose="04020705040A02060702" charset="0"/>
            </a:endParaRPr>
          </a:p>
          <a:p>
            <a:pPr algn="just">
              <a:lnSpc>
                <a:spcPct val="150000"/>
              </a:lnSpc>
              <a:buFont typeface="Wingdings" panose="05000000000000000000" pitchFamily="2" charset="2"/>
              <a:buChar char="v"/>
            </a:pPr>
            <a:endParaRPr lang="en-IN" sz="1400" dirty="0">
              <a:latin typeface="Comic Sans MS" panose="030F0702030302020204" pitchFamily="66" charset="0"/>
              <a:cs typeface="Times New Roman" panose="02020603050405020304" pitchFamily="18" charset="0"/>
            </a:endParaRPr>
          </a:p>
        </p:txBody>
      </p:sp>
      <p:sp>
        <p:nvSpPr>
          <p:cNvPr id="6" name="TextBox 5"/>
          <p:cNvSpPr txBox="1"/>
          <p:nvPr/>
        </p:nvSpPr>
        <p:spPr>
          <a:xfrm>
            <a:off x="1905000" y="1371600"/>
            <a:ext cx="3371850" cy="368300"/>
          </a:xfrm>
          <a:prstGeom prst="rect">
            <a:avLst/>
          </a:prstGeom>
          <a:noFill/>
        </p:spPr>
        <p:txBody>
          <a:bodyPr wrap="square" rtlCol="0">
            <a:spAutoFit/>
          </a:bodyPr>
          <a:lstStyle/>
          <a:p>
            <a:r>
              <a:rPr lang="en-US" sz="1800" dirty="0">
                <a:solidFill>
                  <a:srgbClr val="008080"/>
                </a:solidFill>
                <a:latin typeface="Eras Bold ITC" panose="020B0907030504020204" pitchFamily="34" charset="0"/>
              </a:rPr>
              <a:t>IMPLEMENTATION :</a:t>
            </a:r>
            <a:endParaRPr lang="en-US" sz="1800" dirty="0">
              <a:solidFill>
                <a:srgbClr val="008080"/>
              </a:solidFill>
              <a:latin typeface="Eras Bold ITC" panose="020B09070305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838200"/>
            <a:ext cx="6858000" cy="5143500"/>
          </a:xfrm>
          <a:prstGeom prst="rect">
            <a:avLst/>
          </a:prstGeom>
          <a:blipFill>
            <a:blip r:embed="rId1"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TextBox 4"/>
          <p:cNvSpPr txBox="1"/>
          <p:nvPr/>
        </p:nvSpPr>
        <p:spPr>
          <a:xfrm>
            <a:off x="1447800" y="1600200"/>
            <a:ext cx="6288201" cy="4030980"/>
          </a:xfrm>
          <a:prstGeom prst="rect">
            <a:avLst/>
          </a:prstGeom>
          <a:noFill/>
        </p:spPr>
        <p:txBody>
          <a:bodyPr wrap="square" numCol="1" rtlCol="0">
            <a:spAutoFit/>
          </a:bodyPr>
          <a:lstStyle/>
          <a:p>
            <a:r>
              <a:rPr lang="en-IN" sz="1600" b="1" dirty="0">
                <a:solidFill>
                  <a:srgbClr val="008080"/>
                </a:solidFill>
                <a:latin typeface="Eras Bold ITC" panose="020B0907030504020204" pitchFamily="34" charset="0"/>
                <a:cs typeface="Times New Roman" panose="02020603050405020304" pitchFamily="18" charset="0"/>
              </a:rPr>
              <a:t> </a:t>
            </a:r>
            <a:endParaRPr lang="en-IN" sz="1600" b="1" dirty="0">
              <a:solidFill>
                <a:srgbClr val="008080"/>
              </a:solidFill>
              <a:latin typeface="Eras Bold ITC" panose="020B0907030504020204" pitchFamily="34" charset="0"/>
              <a:cs typeface="Times New Roman" panose="02020603050405020304" pitchFamily="18" charset="0"/>
            </a:endParaRPr>
          </a:p>
          <a:p>
            <a:endParaRPr lang="en-IN" sz="1600" dirty="0">
              <a:latin typeface="Comic Sans MS" panose="030F0702030302020204" pitchFamily="66" charset="0"/>
              <a:cs typeface="Times New Roman" panose="02020603050405020304" pitchFamily="18" charset="0"/>
            </a:endParaRPr>
          </a:p>
          <a:p>
            <a:pPr>
              <a:buFont typeface="Wingdings" panose="05000000000000000000" pitchFamily="2" charset="2"/>
              <a:buChar char="v"/>
            </a:pPr>
            <a:r>
              <a:rPr lang="en-US" sz="1600" dirty="0" smtClean="0">
                <a:latin typeface="Comic Sans MS" panose="030F0702030302020204" pitchFamily="66" charset="0"/>
                <a:cs typeface="Comic Sans MS" panose="030F0702030302020204" pitchFamily="66" charset="0"/>
                <a:sym typeface="+mn-ea"/>
              </a:rPr>
              <a:t> extending </a:t>
            </a:r>
            <a:r>
              <a:rPr lang="en-US" sz="1600" dirty="0" err="1" smtClean="0">
                <a:latin typeface="Comic Sans MS" panose="030F0702030302020204" pitchFamily="66" charset="0"/>
                <a:cs typeface="Comic Sans MS" panose="030F0702030302020204" pitchFamily="66" charset="0"/>
                <a:sym typeface="+mn-ea"/>
              </a:rPr>
              <a:t>Jpannel</a:t>
            </a:r>
            <a:r>
              <a:rPr lang="en-US" sz="1600" dirty="0" smtClean="0">
                <a:latin typeface="Comic Sans MS" panose="030F0702030302020204" pitchFamily="66" charset="0"/>
                <a:cs typeface="Comic Sans MS" panose="030F0702030302020204" pitchFamily="66" charset="0"/>
                <a:sym typeface="+mn-ea"/>
              </a:rPr>
              <a:t> and we implementing interface </a:t>
            </a:r>
            <a:r>
              <a:rPr lang="en-US" sz="1600" dirty="0" err="1" smtClean="0">
                <a:latin typeface="Comic Sans MS" panose="030F0702030302020204" pitchFamily="66" charset="0"/>
                <a:cs typeface="Comic Sans MS" panose="030F0702030302020204" pitchFamily="66" charset="0"/>
                <a:sym typeface="+mn-ea"/>
              </a:rPr>
              <a:t>KeyListener</a:t>
            </a:r>
            <a:r>
              <a:rPr lang="en-US" sz="1600" dirty="0" smtClean="0">
                <a:latin typeface="Comic Sans MS" panose="030F0702030302020204" pitchFamily="66" charset="0"/>
                <a:cs typeface="Comic Sans MS" panose="030F0702030302020204" pitchFamily="66" charset="0"/>
                <a:sym typeface="+mn-ea"/>
              </a:rPr>
              <a:t> and </a:t>
            </a:r>
            <a:r>
              <a:rPr lang="en-US" sz="1600" dirty="0" err="1" smtClean="0">
                <a:latin typeface="Comic Sans MS" panose="030F0702030302020204" pitchFamily="66" charset="0"/>
                <a:cs typeface="Comic Sans MS" panose="030F0702030302020204" pitchFamily="66" charset="0"/>
                <a:sym typeface="+mn-ea"/>
              </a:rPr>
              <a:t>ActionListener</a:t>
            </a:r>
            <a:r>
              <a:rPr lang="en-US" sz="1600" dirty="0" smtClean="0">
                <a:latin typeface="Comic Sans MS" panose="030F0702030302020204" pitchFamily="66" charset="0"/>
                <a:cs typeface="Comic Sans MS" panose="030F0702030302020204" pitchFamily="66" charset="0"/>
                <a:sym typeface="+mn-ea"/>
              </a:rPr>
              <a:t>.</a:t>
            </a:r>
            <a:endParaRPr lang="en-US" sz="1600" dirty="0" smtClean="0">
              <a:latin typeface="Comic Sans MS" panose="030F0702030302020204" pitchFamily="66" charset="0"/>
              <a:cs typeface="Comic Sans MS" panose="030F0702030302020204" pitchFamily="66" charset="0"/>
            </a:endParaRPr>
          </a:p>
          <a:p>
            <a:pPr>
              <a:buFont typeface="Wingdings" panose="05000000000000000000" pitchFamily="2" charset="2"/>
              <a:buChar char="v"/>
            </a:pPr>
            <a:r>
              <a:rPr lang="en-US" sz="1600" dirty="0" smtClean="0">
                <a:latin typeface="Comic Sans MS" panose="030F0702030302020204" pitchFamily="66" charset="0"/>
                <a:cs typeface="Comic Sans MS" panose="030F0702030302020204" pitchFamily="66" charset="0"/>
                <a:sym typeface="+mn-ea"/>
              </a:rPr>
              <a:t> Implementing interface </a:t>
            </a:r>
            <a:r>
              <a:rPr lang="en-US" sz="1600" dirty="0" err="1" smtClean="0">
                <a:latin typeface="Comic Sans MS" panose="030F0702030302020204" pitchFamily="66" charset="0"/>
                <a:cs typeface="Comic Sans MS" panose="030F0702030302020204" pitchFamily="66" charset="0"/>
                <a:sym typeface="+mn-ea"/>
              </a:rPr>
              <a:t>KeyListener,ActionListener</a:t>
            </a:r>
            <a:r>
              <a:rPr lang="en-US" sz="1600" dirty="0" smtClean="0">
                <a:latin typeface="Comic Sans MS" panose="030F0702030302020204" pitchFamily="66" charset="0"/>
                <a:cs typeface="Comic Sans MS" panose="030F0702030302020204" pitchFamily="66" charset="0"/>
                <a:sym typeface="+mn-ea"/>
              </a:rPr>
              <a:t>. </a:t>
            </a:r>
            <a:endParaRPr lang="en-US" sz="1600" dirty="0" smtClean="0">
              <a:latin typeface="Comic Sans MS" panose="030F0702030302020204" pitchFamily="66" charset="0"/>
              <a:cs typeface="Comic Sans MS" panose="030F0702030302020204" pitchFamily="66" charset="0"/>
            </a:endParaRPr>
          </a:p>
          <a:p>
            <a:pPr>
              <a:buFont typeface="Wingdings" panose="05000000000000000000" pitchFamily="2" charset="2"/>
              <a:buChar char="v"/>
            </a:pPr>
            <a:r>
              <a:rPr lang="en-US" sz="1600" dirty="0" smtClean="0">
                <a:latin typeface="Comic Sans MS" panose="030F0702030302020204" pitchFamily="66" charset="0"/>
                <a:cs typeface="Comic Sans MS" panose="030F0702030302020204" pitchFamily="66" charset="0"/>
                <a:sym typeface="+mn-ea"/>
              </a:rPr>
              <a:t>KeyLisener is used when we press the arrow keys in the game to move and detect the paddel. </a:t>
            </a:r>
            <a:endParaRPr lang="en-US" sz="1600" dirty="0" smtClean="0">
              <a:latin typeface="Comic Sans MS" panose="030F0702030302020204" pitchFamily="66" charset="0"/>
              <a:cs typeface="Comic Sans MS" panose="030F0702030302020204" pitchFamily="66" charset="0"/>
            </a:endParaRPr>
          </a:p>
          <a:p>
            <a:pPr>
              <a:buFont typeface="Wingdings" panose="05000000000000000000" pitchFamily="2" charset="2"/>
              <a:buChar char="v"/>
            </a:pPr>
            <a:r>
              <a:rPr lang="en-US" sz="1600" dirty="0" smtClean="0">
                <a:latin typeface="Comic Sans MS" panose="030F0702030302020204" pitchFamily="66" charset="0"/>
                <a:cs typeface="Comic Sans MS" panose="030F0702030302020204" pitchFamily="66" charset="0"/>
                <a:sym typeface="+mn-ea"/>
              </a:rPr>
              <a:t>ActionListener is used moving and detecting the ball.</a:t>
            </a:r>
            <a:endParaRPr lang="en-US" sz="1600" dirty="0" smtClean="0">
              <a:latin typeface="Comic Sans MS" panose="030F0702030302020204" pitchFamily="66" charset="0"/>
              <a:cs typeface="Comic Sans MS" panose="030F0702030302020204" pitchFamily="66" charset="0"/>
            </a:endParaRPr>
          </a:p>
          <a:p>
            <a:pPr>
              <a:buFont typeface="Wingdings" panose="05000000000000000000" pitchFamily="2" charset="2"/>
              <a:buChar char="v"/>
            </a:pPr>
            <a:r>
              <a:rPr lang="en-US" sz="1600" dirty="0" smtClean="0">
                <a:latin typeface="Comic Sans MS" panose="030F0702030302020204" pitchFamily="66" charset="0"/>
                <a:cs typeface="Comic Sans MS" panose="030F0702030302020204" pitchFamily="66" charset="0"/>
                <a:sym typeface="+mn-ea"/>
              </a:rPr>
              <a:t>We create a paddel in this class it does not go outside of the frame  because we have a condition in our code.</a:t>
            </a:r>
            <a:endParaRPr lang="en-US" sz="1600" dirty="0" smtClean="0">
              <a:latin typeface="Comic Sans MS" panose="030F0702030302020204" pitchFamily="66" charset="0"/>
              <a:cs typeface="Comic Sans MS" panose="030F0702030302020204" pitchFamily="66" charset="0"/>
            </a:endParaRPr>
          </a:p>
          <a:p>
            <a:pPr>
              <a:buFont typeface="Wingdings" panose="05000000000000000000" pitchFamily="2" charset="2"/>
              <a:buChar char="v"/>
            </a:pPr>
            <a:r>
              <a:rPr lang="en-US" sz="1600" dirty="0" smtClean="0">
                <a:latin typeface="Comic Sans MS" panose="030F0702030302020204" pitchFamily="66" charset="0"/>
                <a:cs typeface="Comic Sans MS" panose="030F0702030302020204" pitchFamily="66" charset="0"/>
                <a:sym typeface="+mn-ea"/>
              </a:rPr>
              <a:t>.We create a ball and to move that ball </a:t>
            </a:r>
            <a:r>
              <a:rPr lang="en-US" sz="1600" dirty="0" err="1" smtClean="0">
                <a:latin typeface="Comic Sans MS" panose="030F0702030302020204" pitchFamily="66" charset="0"/>
                <a:cs typeface="Comic Sans MS" panose="030F0702030302020204" pitchFamily="66" charset="0"/>
                <a:sym typeface="+mn-ea"/>
              </a:rPr>
              <a:t>left,right</a:t>
            </a:r>
            <a:r>
              <a:rPr lang="en-US" sz="1600" dirty="0">
                <a:latin typeface="Comic Sans MS" panose="030F0702030302020204" pitchFamily="66" charset="0"/>
                <a:cs typeface="Comic Sans MS" panose="030F0702030302020204" pitchFamily="66" charset="0"/>
                <a:sym typeface="+mn-ea"/>
              </a:rPr>
              <a:t> </a:t>
            </a:r>
            <a:r>
              <a:rPr lang="en-US" sz="1600" dirty="0" smtClean="0">
                <a:latin typeface="Comic Sans MS" panose="030F0702030302020204" pitchFamily="66" charset="0"/>
                <a:cs typeface="Comic Sans MS" panose="030F0702030302020204" pitchFamily="66" charset="0"/>
                <a:sym typeface="+mn-ea"/>
              </a:rPr>
              <a:t>and top we write a code . We import timer class to move that ball in selected time. </a:t>
            </a:r>
            <a:endParaRPr lang="en-US" sz="1600" dirty="0" smtClean="0">
              <a:latin typeface="Comic Sans MS" panose="030F0702030302020204" pitchFamily="66" charset="0"/>
              <a:cs typeface="Comic Sans MS" panose="030F0702030302020204" pitchFamily="66" charset="0"/>
            </a:endParaRPr>
          </a:p>
          <a:p>
            <a:pPr>
              <a:buFont typeface="Wingdings" panose="05000000000000000000" pitchFamily="2" charset="2"/>
              <a:buChar char="v"/>
            </a:pPr>
            <a:r>
              <a:rPr lang="en-US" sz="1600" dirty="0" smtClean="0">
                <a:latin typeface="Comic Sans MS" panose="030F0702030302020204" pitchFamily="66" charset="0"/>
                <a:cs typeface="Comic Sans MS" panose="030F0702030302020204" pitchFamily="66" charset="0"/>
                <a:sym typeface="+mn-ea"/>
              </a:rPr>
              <a:t>To make an intersection for paddel and ball we use rectangle to make an intersection around the ball and the paddel.</a:t>
            </a:r>
            <a:endParaRPr lang="en-US" sz="1600" dirty="0" smtClean="0">
              <a:latin typeface="Comic Sans MS" panose="030F0702030302020204" pitchFamily="66" charset="0"/>
              <a:cs typeface="Comic Sans MS" panose="030F0702030302020204" pitchFamily="66" charset="0"/>
            </a:endParaRPr>
          </a:p>
          <a:p>
            <a:pPr>
              <a:buFont typeface="Wingdings" panose="05000000000000000000" pitchFamily="2" charset="2"/>
              <a:buChar char="v"/>
            </a:pPr>
            <a:endParaRPr lang="en-US" sz="1600" dirty="0">
              <a:latin typeface="Comic Sans MS" panose="030F0702030302020204" pitchFamily="66" charset="0"/>
              <a:cs typeface="Comic Sans MS" panose="030F0702030302020204" pitchFamily="66" charset="0"/>
            </a:endParaRPr>
          </a:p>
        </p:txBody>
      </p:sp>
      <p:sp>
        <p:nvSpPr>
          <p:cNvPr id="6" name="TextBox 5"/>
          <p:cNvSpPr txBox="1"/>
          <p:nvPr/>
        </p:nvSpPr>
        <p:spPr>
          <a:xfrm>
            <a:off x="2743200" y="1219201"/>
            <a:ext cx="3486150" cy="922020"/>
          </a:xfrm>
          <a:prstGeom prst="rect">
            <a:avLst/>
          </a:prstGeom>
          <a:noFill/>
        </p:spPr>
        <p:txBody>
          <a:bodyPr wrap="square" rtlCol="0">
            <a:spAutoFit/>
          </a:bodyPr>
          <a:p>
            <a:pPr algn="ctr"/>
            <a:r>
              <a:rPr lang="en-US" dirty="0" smtClean="0">
                <a:latin typeface="Algerian" panose="04020705040A02060702" charset="0"/>
                <a:sym typeface="+mn-ea"/>
              </a:rPr>
              <a:t>2.In game play class</a:t>
            </a:r>
            <a:endParaRPr lang="en-US" dirty="0" smtClean="0">
              <a:latin typeface="Algerian" panose="04020705040A02060702" charset="0"/>
            </a:endParaRPr>
          </a:p>
          <a:p>
            <a:pPr algn="ctr"/>
            <a:r>
              <a:rPr lang="en-US" dirty="0" smtClean="0">
                <a:latin typeface="Rockwell Extra Bold" panose="02060903040505020403" pitchFamily="18" charset="0"/>
                <a:cs typeface="Rockwell Extra Bold" panose="02060903040505020403" pitchFamily="18" charset="0"/>
                <a:sym typeface="+mn-ea"/>
              </a:rPr>
              <a:t>Creating a </a:t>
            </a:r>
            <a:r>
              <a:rPr lang="en-US" dirty="0" err="1" smtClean="0">
                <a:latin typeface="Rockwell Extra Bold" panose="02060903040505020403" pitchFamily="18" charset="0"/>
                <a:cs typeface="Rockwell Extra Bold" panose="02060903040505020403" pitchFamily="18" charset="0"/>
                <a:sym typeface="+mn-ea"/>
              </a:rPr>
              <a:t>paddel</a:t>
            </a:r>
            <a:r>
              <a:rPr lang="en-US" dirty="0" smtClean="0">
                <a:latin typeface="Rockwell Extra Bold" panose="02060903040505020403" pitchFamily="18" charset="0"/>
                <a:cs typeface="Rockwell Extra Bold" panose="02060903040505020403" pitchFamily="18" charset="0"/>
                <a:sym typeface="+mn-ea"/>
              </a:rPr>
              <a:t> </a:t>
            </a:r>
            <a:endParaRPr lang="en-US" dirty="0" smtClean="0">
              <a:latin typeface="Rockwell Extra Bold" panose="02060903040505020403" pitchFamily="18" charset="0"/>
              <a:cs typeface="Rockwell Extra Bold" panose="02060903040505020403" pitchFamily="18" charset="0"/>
            </a:endParaRPr>
          </a:p>
          <a:p>
            <a:pPr algn="ctr"/>
            <a:r>
              <a:rPr lang="en-US" dirty="0" smtClean="0">
                <a:latin typeface="Rockwell Extra Bold" panose="02060903040505020403" pitchFamily="18" charset="0"/>
                <a:cs typeface="Rockwell Extra Bold" panose="02060903040505020403" pitchFamily="18" charset="0"/>
                <a:sym typeface="+mn-ea"/>
              </a:rPr>
              <a:t>Creating a ball</a:t>
            </a:r>
            <a:endParaRPr lang="en-US" sz="1800" b="1" dirty="0">
              <a:solidFill>
                <a:srgbClr val="008080"/>
              </a:solidFill>
              <a:latin typeface="Rockwell Extra Bold" panose="02060903040505020403" pitchFamily="18" charset="0"/>
              <a:cs typeface="Rockwell Extra Bold" panose="020609030405050204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857250"/>
            <a:ext cx="6858000" cy="5143500"/>
          </a:xfrm>
          <a:prstGeom prst="rect">
            <a:avLst/>
          </a:prstGeom>
          <a:blipFill>
            <a:blip r:embed="rId1"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latin typeface="Algerian" panose="04020705040A02060702" charset="0"/>
                <a:sym typeface="+mn-ea"/>
              </a:rPr>
              <a:t>MAP GENERATORS</a:t>
            </a:r>
            <a:endParaRPr lang="en-US" sz="1350" dirty="0" smtClean="0">
              <a:latin typeface="Algerian" panose="04020705040A02060702" charset="0"/>
            </a:endParaRPr>
          </a:p>
          <a:p>
            <a:pPr algn="ctr"/>
            <a:r>
              <a:rPr lang="en-US" sz="1350" dirty="0" smtClean="0">
                <a:latin typeface="Segoe Print" panose="02000600000000000000" pitchFamily="2" charset="0"/>
                <a:sym typeface="+mn-ea"/>
              </a:rPr>
              <a:t>Creating a bricks</a:t>
            </a:r>
            <a:endParaRPr lang="en-US" sz="1350"/>
          </a:p>
        </p:txBody>
      </p:sp>
      <p:sp>
        <p:nvSpPr>
          <p:cNvPr id="5" name="TextBox 4"/>
          <p:cNvSpPr txBox="1"/>
          <p:nvPr/>
        </p:nvSpPr>
        <p:spPr>
          <a:xfrm>
            <a:off x="1981200" y="1447800"/>
            <a:ext cx="5254625" cy="4384675"/>
          </a:xfrm>
          <a:prstGeom prst="rect">
            <a:avLst/>
          </a:prstGeom>
          <a:noFill/>
        </p:spPr>
        <p:txBody>
          <a:bodyPr wrap="square" rtlCol="0">
            <a:spAutoFit/>
          </a:bodyPr>
          <a:lstStyle/>
          <a:p>
            <a:pPr lvl="0" algn="ctr">
              <a:lnSpc>
                <a:spcPct val="150000"/>
              </a:lnSpc>
            </a:pPr>
            <a:endParaRPr lang="en-US" sz="1200" dirty="0">
              <a:solidFill>
                <a:srgbClr val="008080"/>
              </a:solidFill>
              <a:latin typeface="Eras Bold ITC" panose="020B0907030504020204" pitchFamily="34" charset="0"/>
              <a:cs typeface="Times New Roman" panose="02020603050405020304" pitchFamily="18" charset="0"/>
            </a:endParaRPr>
          </a:p>
          <a:p>
            <a:pPr lvl="0" indent="0" algn="just">
              <a:lnSpc>
                <a:spcPct val="150000"/>
              </a:lnSpc>
              <a:buFont typeface="Wingdings" panose="05000000000000000000" pitchFamily="2" charset="2"/>
              <a:buNone/>
            </a:pPr>
            <a:endParaRPr lang="en-US" sz="1200" dirty="0">
              <a:latin typeface="Comic Sans MS" panose="030F0702030302020204" pitchFamily="66" charset="0"/>
              <a:cs typeface="Times New Roman" panose="02020603050405020304" pitchFamily="18" charset="0"/>
            </a:endParaRPr>
          </a:p>
          <a:p>
            <a:pPr lvl="0" indent="0" algn="just">
              <a:lnSpc>
                <a:spcPct val="150000"/>
              </a:lnSpc>
              <a:buFont typeface="Wingdings" panose="05000000000000000000" pitchFamily="2" charset="2"/>
              <a:buNone/>
            </a:pPr>
            <a:endParaRPr lang="en-US" sz="1400" dirty="0">
              <a:latin typeface="Comic Sans MS" panose="030F0702030302020204" pitchFamily="66" charset="0"/>
              <a:cs typeface="Times New Roman" panose="02020603050405020304" pitchFamily="18" charset="0"/>
            </a:endParaRPr>
          </a:p>
          <a:p>
            <a:pPr lvl="0" algn="just">
              <a:lnSpc>
                <a:spcPct val="150000"/>
              </a:lnSpc>
              <a:buFont typeface="Wingdings" panose="05000000000000000000" pitchFamily="2" charset="2"/>
              <a:buChar char="v"/>
            </a:pPr>
            <a:r>
              <a:rPr lang="en-US" sz="1400" dirty="0" smtClean="0">
                <a:latin typeface="Comic Sans MS" panose="030F0702030302020204" pitchFamily="66" charset="0"/>
                <a:cs typeface="Comic Sans MS" panose="030F0702030302020204" pitchFamily="66" charset="0"/>
                <a:sym typeface="+mn-ea"/>
              </a:rPr>
              <a:t>In this class we use 2Dimensional array to create brick height and brick </a:t>
            </a:r>
            <a:r>
              <a:rPr lang="en-US" sz="1400" dirty="0" err="1" smtClean="0">
                <a:latin typeface="Comic Sans MS" panose="030F0702030302020204" pitchFamily="66" charset="0"/>
                <a:cs typeface="Comic Sans MS" panose="030F0702030302020204" pitchFamily="66" charset="0"/>
                <a:sym typeface="+mn-ea"/>
              </a:rPr>
              <a:t>width.we</a:t>
            </a:r>
            <a:r>
              <a:rPr lang="en-US" sz="1400" dirty="0" smtClean="0">
                <a:latin typeface="Comic Sans MS" panose="030F0702030302020204" pitchFamily="66" charset="0"/>
                <a:cs typeface="Comic Sans MS" panose="030F0702030302020204" pitchFamily="66" charset="0"/>
                <a:sym typeface="+mn-ea"/>
              </a:rPr>
              <a:t> import graphics to draw the bricks in a particular position.</a:t>
            </a:r>
            <a:endParaRPr lang="en-US" sz="1400" dirty="0" smtClean="0">
              <a:latin typeface="Comic Sans MS" panose="030F0702030302020204" pitchFamily="66" charset="0"/>
              <a:cs typeface="Comic Sans MS" panose="030F0702030302020204" pitchFamily="66" charset="0"/>
            </a:endParaRPr>
          </a:p>
          <a:p>
            <a:pPr lvl="0" algn="just">
              <a:lnSpc>
                <a:spcPct val="150000"/>
              </a:lnSpc>
              <a:buFont typeface="Wingdings" panose="05000000000000000000" pitchFamily="2" charset="2"/>
              <a:buChar char="v"/>
            </a:pPr>
            <a:r>
              <a:rPr lang="en-US" sz="1400" dirty="0" smtClean="0">
                <a:latin typeface="Comic Sans MS" panose="030F0702030302020204" pitchFamily="66" charset="0"/>
                <a:cs typeface="Comic Sans MS" panose="030F0702030302020204" pitchFamily="66" charset="0"/>
                <a:sym typeface="+mn-ea"/>
              </a:rPr>
              <a:t> By using this  map bricks are drawn that is 3/7 for breaking bricks we need to intersect the ball into the bricks when the bricks are broken by making the value 0.</a:t>
            </a:r>
            <a:endParaRPr lang="en-US" sz="1400" dirty="0" smtClean="0">
              <a:latin typeface="Comic Sans MS" panose="030F0702030302020204" pitchFamily="66" charset="0"/>
              <a:cs typeface="Comic Sans MS" panose="030F0702030302020204" pitchFamily="66" charset="0"/>
            </a:endParaRPr>
          </a:p>
          <a:p>
            <a:pPr lvl="0" algn="just">
              <a:lnSpc>
                <a:spcPct val="150000"/>
              </a:lnSpc>
              <a:buFont typeface="Wingdings" panose="05000000000000000000" pitchFamily="2" charset="2"/>
              <a:buChar char="v"/>
            </a:pPr>
            <a:r>
              <a:rPr lang="en-US" sz="1400" dirty="0" smtClean="0">
                <a:latin typeface="Comic Sans MS" panose="030F0702030302020204" pitchFamily="66" charset="0"/>
                <a:cs typeface="Comic Sans MS" panose="030F0702030302020204" pitchFamily="66" charset="0"/>
                <a:sym typeface="+mn-ea"/>
              </a:rPr>
              <a:t>Here in this case also we use rectangle to intersect that ball into the bricks .</a:t>
            </a:r>
            <a:endParaRPr lang="en-US" sz="1400" dirty="0" smtClean="0">
              <a:latin typeface="Comic Sans MS" panose="030F0702030302020204" pitchFamily="66" charset="0"/>
              <a:cs typeface="Comic Sans MS" panose="030F0702030302020204" pitchFamily="66" charset="0"/>
            </a:endParaRPr>
          </a:p>
          <a:p>
            <a:pPr lvl="0" algn="just">
              <a:lnSpc>
                <a:spcPct val="150000"/>
              </a:lnSpc>
              <a:buFont typeface="Wingdings" panose="05000000000000000000" pitchFamily="2" charset="2"/>
              <a:buChar char="v"/>
            </a:pPr>
            <a:endParaRPr lang="en-IN" sz="1400" dirty="0">
              <a:latin typeface="Comic Sans MS" panose="030F0702030302020204" pitchFamily="66" charset="0"/>
              <a:cs typeface="Times New Roman" panose="02020603050405020304" pitchFamily="18" charset="0"/>
            </a:endParaRPr>
          </a:p>
          <a:p>
            <a:pPr lvl="0" indent="0" algn="just">
              <a:lnSpc>
                <a:spcPct val="150000"/>
              </a:lnSpc>
              <a:buFont typeface="Wingdings" panose="05000000000000000000" pitchFamily="2" charset="2"/>
              <a:buNone/>
            </a:pPr>
            <a:endParaRPr lang="en-GB" sz="1400" dirty="0">
              <a:latin typeface="Comic Sans MS" panose="030F0702030302020204" pitchFamily="66" charset="0"/>
              <a:cs typeface="Times New Roman" panose="02020603050405020304" pitchFamily="18" charset="0"/>
            </a:endParaRPr>
          </a:p>
          <a:p>
            <a:pPr>
              <a:buFont typeface="Wingdings" panose="05000000000000000000" pitchFamily="2" charset="2"/>
              <a:buChar char="v"/>
            </a:pPr>
            <a:endParaRPr lang="en-US" sz="1200" dirty="0">
              <a:latin typeface="Comic Sans MS" panose="030F0702030302020204" pitchFamily="66" charset="0"/>
            </a:endParaRPr>
          </a:p>
        </p:txBody>
      </p:sp>
      <p:sp>
        <p:nvSpPr>
          <p:cNvPr id="6" name="TextBox 5"/>
          <p:cNvSpPr txBox="1"/>
          <p:nvPr/>
        </p:nvSpPr>
        <p:spPr>
          <a:xfrm>
            <a:off x="2179955" y="1600201"/>
            <a:ext cx="4857750" cy="645160"/>
          </a:xfrm>
          <a:prstGeom prst="rect">
            <a:avLst/>
          </a:prstGeom>
          <a:noFill/>
        </p:spPr>
        <p:txBody>
          <a:bodyPr wrap="square" rtlCol="0">
            <a:spAutoFit/>
          </a:bodyPr>
          <a:lstStyle/>
          <a:p>
            <a:pPr algn="ctr"/>
            <a:r>
              <a:rPr lang="en-US" dirty="0" smtClean="0">
                <a:latin typeface="Algerian" panose="04020705040A02060702" charset="0"/>
                <a:sym typeface="+mn-ea"/>
              </a:rPr>
              <a:t>3.MAP GENERATORS</a:t>
            </a:r>
            <a:endParaRPr lang="en-US" dirty="0" smtClean="0">
              <a:latin typeface="Algerian" panose="04020705040A02060702" charset="0"/>
            </a:endParaRPr>
          </a:p>
          <a:p>
            <a:pPr algn="ctr"/>
            <a:r>
              <a:rPr lang="en-US" dirty="0" smtClean="0">
                <a:latin typeface="Rockwell Extra Bold" panose="02060903040505020403" pitchFamily="18" charset="0"/>
                <a:cs typeface="Rockwell Extra Bold" panose="02060903040505020403" pitchFamily="18" charset="0"/>
                <a:sym typeface="+mn-ea"/>
              </a:rPr>
              <a:t>Creating a bricks</a:t>
            </a:r>
            <a:endParaRPr lang="en-US" sz="1800" dirty="0">
              <a:solidFill>
                <a:srgbClr val="008080"/>
              </a:solidFill>
              <a:latin typeface="Rockwell Extra Bold" panose="02060903040505020403" pitchFamily="18" charset="0"/>
              <a:cs typeface="Rockwell Extra Bold" panose="020609030405050204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857250"/>
            <a:ext cx="6858000" cy="5143500"/>
          </a:xfrm>
          <a:prstGeom prst="rect">
            <a:avLst/>
          </a:prstGeom>
          <a:blipFill>
            <a:blip r:embed="rId1"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p:cNvSpPr txBox="1"/>
          <p:nvPr/>
        </p:nvSpPr>
        <p:spPr>
          <a:xfrm>
            <a:off x="1600200" y="1295400"/>
            <a:ext cx="5099050" cy="368300"/>
          </a:xfrm>
          <a:prstGeom prst="rect">
            <a:avLst/>
          </a:prstGeom>
          <a:noFill/>
        </p:spPr>
        <p:txBody>
          <a:bodyPr wrap="square" rtlCol="0">
            <a:spAutoFit/>
          </a:bodyPr>
          <a:lstStyle/>
          <a:p>
            <a:pPr algn="ctr"/>
            <a:r>
              <a:rPr lang="en-US" sz="1800" b="1" dirty="0">
                <a:solidFill>
                  <a:srgbClr val="008080"/>
                </a:solidFill>
                <a:latin typeface="Eras Bold ITC" panose="020B0907030504020204" pitchFamily="34" charset="0"/>
              </a:rPr>
              <a:t>     DISPLAYING THINGS ON THE SCREEN :</a:t>
            </a:r>
            <a:endParaRPr lang="en-US" sz="1800" b="1" dirty="0">
              <a:solidFill>
                <a:srgbClr val="008080"/>
              </a:solidFill>
              <a:latin typeface="Eras Bold ITC" panose="020B0907030504020204" pitchFamily="34" charset="0"/>
            </a:endParaRPr>
          </a:p>
        </p:txBody>
      </p:sp>
      <p:sp>
        <p:nvSpPr>
          <p:cNvPr id="5" name="TextBox 4"/>
          <p:cNvSpPr txBox="1"/>
          <p:nvPr/>
        </p:nvSpPr>
        <p:spPr>
          <a:xfrm>
            <a:off x="1905000" y="1676534"/>
            <a:ext cx="5429250" cy="2884170"/>
          </a:xfrm>
          <a:prstGeom prst="rect">
            <a:avLst/>
          </a:prstGeom>
          <a:noFill/>
        </p:spPr>
        <p:txBody>
          <a:bodyPr wrap="square" rtlCol="0">
            <a:spAutoFit/>
          </a:bodyPr>
          <a:lstStyle/>
          <a:p>
            <a:pPr>
              <a:buFont typeface="Wingdings" panose="05000000000000000000" pitchFamily="2" charset="2"/>
              <a:buChar char="v"/>
            </a:pPr>
            <a:r>
              <a:rPr lang="en-US" sz="1400" dirty="0" smtClean="0">
                <a:latin typeface="Centaur" panose="02030504050205020304" pitchFamily="18" charset="0"/>
                <a:sym typeface="+mn-ea"/>
              </a:rPr>
              <a:t> </a:t>
            </a:r>
            <a:r>
              <a:rPr lang="en-US" sz="1400" dirty="0" smtClean="0">
                <a:latin typeface="Comic Sans MS" panose="030F0702030302020204" pitchFamily="66" charset="0"/>
                <a:cs typeface="Comic Sans MS" panose="030F0702030302020204" pitchFamily="66" charset="0"/>
                <a:sym typeface="+mn-ea"/>
              </a:rPr>
              <a:t>For setting scores we need to display scores incrementing 5 for this we add code in the game play class .</a:t>
            </a:r>
            <a:endParaRPr lang="en-US" sz="1400" dirty="0" smtClean="0">
              <a:latin typeface="Comic Sans MS" panose="030F0702030302020204" pitchFamily="66" charset="0"/>
              <a:cs typeface="Comic Sans MS" panose="030F0702030302020204" pitchFamily="66" charset="0"/>
            </a:endParaRPr>
          </a:p>
          <a:p>
            <a:pPr>
              <a:buFont typeface="Wingdings" panose="05000000000000000000" pitchFamily="2" charset="2"/>
              <a:buChar char="v"/>
            </a:pPr>
            <a:r>
              <a:rPr lang="en-US" sz="1400" dirty="0" smtClean="0">
                <a:latin typeface="Comic Sans MS" panose="030F0702030302020204" pitchFamily="66" charset="0"/>
                <a:cs typeface="Comic Sans MS" panose="030F0702030302020204" pitchFamily="66" charset="0"/>
                <a:sym typeface="+mn-ea"/>
              </a:rPr>
              <a:t>We should add code for game over and press enter to restart for working restart we added code in key pressed event.</a:t>
            </a:r>
            <a:endParaRPr lang="en-US" sz="1400" dirty="0" smtClean="0">
              <a:latin typeface="Comic Sans MS" panose="030F0702030302020204" pitchFamily="66" charset="0"/>
              <a:cs typeface="Comic Sans MS" panose="030F0702030302020204" pitchFamily="66" charset="0"/>
            </a:endParaRPr>
          </a:p>
          <a:p>
            <a:pPr>
              <a:buFont typeface="Wingdings" panose="05000000000000000000" pitchFamily="2" charset="2"/>
              <a:buChar char="v"/>
            </a:pPr>
            <a:r>
              <a:rPr lang="en-US" sz="1400" dirty="0" smtClean="0">
                <a:latin typeface="Comic Sans MS" panose="030F0702030302020204" pitchFamily="66" charset="0"/>
                <a:cs typeface="Comic Sans MS" panose="030F0702030302020204" pitchFamily="66" charset="0"/>
                <a:sym typeface="+mn-ea"/>
              </a:rPr>
              <a:t>If we completed the game it will display like “you  won the game” and if you lose the game it displays enter to” restart the game” .</a:t>
            </a:r>
            <a:endParaRPr lang="en-US" sz="1400" dirty="0" smtClean="0">
              <a:latin typeface="Comic Sans MS" panose="030F0702030302020204" pitchFamily="66" charset="0"/>
              <a:cs typeface="Comic Sans MS" panose="030F0702030302020204" pitchFamily="66" charset="0"/>
              <a:sym typeface="+mn-ea"/>
            </a:endParaRPr>
          </a:p>
          <a:p>
            <a:pPr>
              <a:buFont typeface="Wingdings" panose="05000000000000000000" pitchFamily="2" charset="2"/>
              <a:buChar char="v"/>
            </a:pPr>
            <a:endParaRPr lang="en-US" sz="1400" dirty="0" smtClean="0">
              <a:latin typeface="Comic Sans MS" panose="030F0702030302020204" pitchFamily="66" charset="0"/>
              <a:cs typeface="Comic Sans MS" panose="030F0702030302020204" pitchFamily="66" charset="0"/>
            </a:endParaRPr>
          </a:p>
          <a:p>
            <a:pPr indent="0">
              <a:buFont typeface="Wingdings" panose="05000000000000000000" pitchFamily="2" charset="2"/>
              <a:buNone/>
            </a:pPr>
            <a:r>
              <a:rPr lang="en-US" sz="1400" dirty="0" smtClean="0">
                <a:latin typeface="Comic Sans MS" panose="030F0702030302020204" pitchFamily="66" charset="0"/>
                <a:cs typeface="Comic Sans MS" panose="030F0702030302020204" pitchFamily="66" charset="0"/>
              </a:rPr>
              <a:t>     when we win   game                         when we loose game</a:t>
            </a:r>
            <a:endParaRPr lang="en-US" sz="1400" dirty="0" smtClean="0">
              <a:latin typeface="Comic Sans MS" panose="030F0702030302020204" pitchFamily="66" charset="0"/>
              <a:cs typeface="Comic Sans MS" panose="030F0702030302020204" pitchFamily="66" charset="0"/>
            </a:endParaRPr>
          </a:p>
          <a:p>
            <a:pPr>
              <a:buFont typeface="Wingdings" panose="05000000000000000000" pitchFamily="2" charset="2"/>
              <a:buChar char="v"/>
            </a:pPr>
            <a:endParaRPr lang="en-US" sz="1400" dirty="0"/>
          </a:p>
          <a:p>
            <a:pPr indent="0">
              <a:buFont typeface="Wingdings" panose="05000000000000000000" pitchFamily="2" charset="2"/>
              <a:buNone/>
            </a:pPr>
            <a:endParaRPr lang="en-IN" sz="1400" dirty="0">
              <a:latin typeface="Comic Sans MS" panose="030F0702030302020204" pitchFamily="66" charset="0"/>
            </a:endParaRPr>
          </a:p>
          <a:p>
            <a:endParaRPr lang="en-US" sz="1350" dirty="0"/>
          </a:p>
        </p:txBody>
      </p:sp>
      <p:pic>
        <p:nvPicPr>
          <p:cNvPr id="6" name="Content Placeholder 5" descr="WhatsApp Image 2022-11-13 at 1.03.05 PM (1)"/>
          <p:cNvPicPr>
            <a:picLocks noChangeAspect="1"/>
          </p:cNvPicPr>
          <p:nvPr>
            <p:ph sz="half" idx="1"/>
          </p:nvPr>
        </p:nvPicPr>
        <p:blipFill>
          <a:blip r:embed="rId2"/>
          <a:stretch>
            <a:fillRect/>
          </a:stretch>
        </p:blipFill>
        <p:spPr>
          <a:xfrm>
            <a:off x="2133600" y="3886200"/>
            <a:ext cx="1808480" cy="1671955"/>
          </a:xfrm>
          <a:prstGeom prst="rect">
            <a:avLst/>
          </a:prstGeom>
        </p:spPr>
      </p:pic>
      <p:pic>
        <p:nvPicPr>
          <p:cNvPr id="8" name="Content Placeholder 7" descr="WhatsApp Image 2022-11-13 at 1.03.05 PM"/>
          <p:cNvPicPr>
            <a:picLocks noChangeAspect="1"/>
          </p:cNvPicPr>
          <p:nvPr>
            <p:ph sz="half" idx="2"/>
          </p:nvPr>
        </p:nvPicPr>
        <p:blipFill>
          <a:blip r:embed="rId3"/>
          <a:stretch>
            <a:fillRect/>
          </a:stretch>
        </p:blipFill>
        <p:spPr>
          <a:xfrm>
            <a:off x="5105400" y="3886200"/>
            <a:ext cx="1653540" cy="16040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857250"/>
            <a:ext cx="6858000" cy="5143500"/>
          </a:xfrm>
          <a:prstGeom prst="rect">
            <a:avLst/>
          </a:prstGeom>
          <a:blipFill>
            <a:blip r:embed="rId1"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1943100" y="1485900"/>
            <a:ext cx="5200650" cy="3829050"/>
          </a:xfrm>
          <a:prstGeom prst="rect">
            <a:avLst/>
          </a:prstGeom>
          <a:blipFill>
            <a:blip r:embed="rId2" cstate="prin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2611</Words>
  <Application>WPS Presentation</Application>
  <PresentationFormat>On-screen Show (4:3)</PresentationFormat>
  <Paragraphs>90</Paragraphs>
  <Slides>8</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vt:i4>
      </vt:variant>
    </vt:vector>
  </HeadingPairs>
  <TitlesOfParts>
    <vt:vector size="26" baseType="lpstr">
      <vt:lpstr>Arial</vt:lpstr>
      <vt:lpstr>SimSun</vt:lpstr>
      <vt:lpstr>Wingdings</vt:lpstr>
      <vt:lpstr>Eras Demi ITC</vt:lpstr>
      <vt:lpstr>Times New Roman</vt:lpstr>
      <vt:lpstr>Copperplate Gothic Bold</vt:lpstr>
      <vt:lpstr>Comic Sans MS</vt:lpstr>
      <vt:lpstr>Algerian</vt:lpstr>
      <vt:lpstr>SimSun-ExtB</vt:lpstr>
      <vt:lpstr>Eras Bold ITC</vt:lpstr>
      <vt:lpstr>Centaur</vt:lpstr>
      <vt:lpstr>Script MT Bold</vt:lpstr>
      <vt:lpstr>Rockwell Extra Bold</vt:lpstr>
      <vt:lpstr>Segoe Print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welcome</cp:lastModifiedBy>
  <cp:revision>39</cp:revision>
  <dcterms:created xsi:type="dcterms:W3CDTF">2022-04-03T15:57:00Z</dcterms:created>
  <dcterms:modified xsi:type="dcterms:W3CDTF">2022-11-14T17:31:31Z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758EF3D8D51A45C1AF3D797D3976A430</vt:lpwstr>
  </property>
  <property fmtid="{D5CDD505-2E9C-101B-9397-08002B2CF9AE}" pid="3" name="KSOProductBuildVer">
    <vt:lpwstr>1033-11.2.0.11380</vt:lpwstr>
  </property>
</Properties>
</file>