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uli"/>
      <p:regular r:id="rId32"/>
      <p:bold r:id="rId33"/>
      <p:italic r:id="rId34"/>
      <p:boldItalic r:id="rId35"/>
    </p:embeddedFont>
    <p:embeddedFont>
      <p:font typeface="Nixie One"/>
      <p:regular r:id="rId36"/>
    </p:embeddedFont>
    <p:embeddedFont>
      <p:font typeface="Helvetica Neue"/>
      <p:regular r:id="rId37"/>
      <p:bold r:id="rId38"/>
      <p:italic r:id="rId39"/>
      <p:boldItalic r:id="rId40"/>
    </p:embeddedFont>
    <p:embeddedFont>
      <p:font typeface="Ultra"/>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1" Type="http://schemas.openxmlformats.org/officeDocument/2006/relationships/font" Target="fonts/Ultra-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uli-bold.fntdata"/><Relationship Id="rId10" Type="http://schemas.openxmlformats.org/officeDocument/2006/relationships/slide" Target="slides/slide4.xml"/><Relationship Id="rId32" Type="http://schemas.openxmlformats.org/officeDocument/2006/relationships/font" Target="fonts/Muli-regular.fntdata"/><Relationship Id="rId13" Type="http://schemas.openxmlformats.org/officeDocument/2006/relationships/slide" Target="slides/slide7.xml"/><Relationship Id="rId35" Type="http://schemas.openxmlformats.org/officeDocument/2006/relationships/font" Target="fonts/Muli-boldItalic.fntdata"/><Relationship Id="rId12" Type="http://schemas.openxmlformats.org/officeDocument/2006/relationships/slide" Target="slides/slide6.xml"/><Relationship Id="rId34" Type="http://schemas.openxmlformats.org/officeDocument/2006/relationships/font" Target="fonts/Muli-italic.fntdata"/><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font" Target="fonts/NixieOne-regular.fntdata"/><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c87bbb03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c87bbb0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a:t>
            </a:r>
            <a:r>
              <a:rPr lang="en"/>
              <a:t>Michael&gt;</a:t>
            </a:r>
            <a:endParaRPr/>
          </a:p>
          <a:p>
            <a:pPr indent="0" lvl="0" marL="0" rtl="0" algn="l">
              <a:spcBef>
                <a:spcPts val="0"/>
              </a:spcBef>
              <a:spcAft>
                <a:spcPts val="0"/>
              </a:spcAft>
              <a:buNone/>
            </a:pPr>
            <a:r>
              <a:rPr lang="en"/>
              <a:t>So we’ve called you here today to talk about QuizApp, a potential revolution in quiz administration.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c87bbb03d_0_28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c87bbb03d_0_2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go through these bullet points; add a bit more specific information when talking]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c87bbb03d_0_28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c87bbb03d_0_2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[Just go through these bullet points; add a bit more specific information when talking]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c87bbb03d_0_38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c87bbb03d_0_3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Much like how our app functions through the cooperation of the world of mobile phones and web applications, academia is a similar contract between professors and students.  And both parties will benefit from this app! Professors get a simple </a:t>
            </a:r>
            <a:r>
              <a:rPr lang="en"/>
              <a:t>way</a:t>
            </a:r>
            <a:r>
              <a:rPr lang="en"/>
              <a:t> to build, distribute, and grade their quizzes, while students get a straightforward tool to take their quiz with!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cc5e7d53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cc5e7d5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Professors pay a fee for each semester for a license to use the app portion of QuizApp.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c87bbb03d_0_52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c87bbb03d_0_5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QuizApp provides a convenient way for instructors to run quizzes and for students to take them.  That takes us to our next step: how are we going to build QuizApp?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c87bbb03d_0_59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c87bbb03d_0_5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Nicholas</a:t>
            </a:r>
            <a:endParaRPr/>
          </a:p>
          <a:p>
            <a:pPr indent="0" lvl="0" marL="0" rtl="0" algn="l">
              <a:spcBef>
                <a:spcPts val="0"/>
              </a:spcBef>
              <a:spcAft>
                <a:spcPts val="0"/>
              </a:spcAft>
              <a:buNone/>
            </a:pPr>
            <a:r>
              <a:rPr lang="en"/>
              <a:t>We’re going to create the Web app using the LAMP stack, as it’s a set of software tools this team is already familiar with.  We’ll also be adding Vue.js to our toolkit to make an aesthetically-pleasing website.  Vue is a hot new open-source framework getting popular.</a:t>
            </a:r>
            <a:endParaRPr/>
          </a:p>
          <a:p>
            <a:pPr indent="0" lvl="0" marL="0" rtl="0" algn="l">
              <a:spcBef>
                <a:spcPts val="0"/>
              </a:spcBef>
              <a:spcAft>
                <a:spcPts val="0"/>
              </a:spcAft>
              <a:buNone/>
            </a:pPr>
            <a:r>
              <a:rPr lang="en"/>
              <a:t>Our mobile app is going to be designed in Java using Android Studio.  While our project’s prototype launch will be exclusive to Android phones, developing with YAML will allow us make app portable to other mobile devices in the future.</a:t>
            </a:r>
            <a:endParaRPr/>
          </a:p>
          <a:p>
            <a:pPr indent="0" lvl="0" marL="0" rtl="0" algn="l">
              <a:spcBef>
                <a:spcPts val="0"/>
              </a:spcBef>
              <a:spcAft>
                <a:spcPts val="0"/>
              </a:spcAft>
              <a:buNone/>
            </a:pPr>
            <a:r>
              <a:rPr lang="en"/>
              <a:t>The apps will communicate using a mySQL database stored on the server.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c87bbb03d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c87bbb03d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[ERD goes here.  Explain concept of question bank, linking questions to quizzes, assigning students to classes, etc]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d4d9df587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d4d9df5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Nicholas</a:t>
            </a:r>
            <a:endParaRPr/>
          </a:p>
          <a:p>
            <a:pPr indent="0" lvl="0" marL="0" rtl="0" algn="l">
              <a:spcBef>
                <a:spcPts val="0"/>
              </a:spcBef>
              <a:spcAft>
                <a:spcPts val="0"/>
              </a:spcAft>
              <a:buNone/>
            </a:pPr>
            <a:r>
              <a:rPr lang="en"/>
              <a:t>[Place the use-case diagram here.  It should just about repeat everything from the previous slides.]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5c87bbb03d_0_45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5c87bbb03d_0_4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Nicholas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d4d9df587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d4d9df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c87bbb03d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c87bbb03d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[Everyone introduces themselves in order]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d4d9df58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d4d9df5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5cc7c64275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cc7c642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cc7c64275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cc7c642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5c87bbb03d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c87bbb03d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d4d9df5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d4d9df5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5c87bbb03d_0_3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5c87bbb03d_0_3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off the credits, ask for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c87bbb03d_0_8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c87bbb03d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We imagine that the first question on your mind is “What is QuizApp”?  Before we talk about “What” QuizApp is, let’s talk about “Why” QuizApp is.  What problem is there to solve?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c87bbb03d_0_1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c87bbb03d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Gail Godwin was a Professor of English Literature at the University of Iowa.  How do we ensure that only 1/4th of our time teaching is spent preparing?</a:t>
            </a:r>
            <a:endParaRPr/>
          </a:p>
          <a:p>
            <a:pPr indent="0" lvl="0" marL="0" rtl="0" algn="l">
              <a:spcBef>
                <a:spcPts val="0"/>
              </a:spcBef>
              <a:spcAft>
                <a:spcPts val="0"/>
              </a:spcAft>
              <a:buNone/>
            </a:pPr>
            <a:r>
              <a:rPr lang="en"/>
              <a:t>[Say this information about Godwin, don’t put it in the slide-this makes her seem more important.  We’re acting as if she’s famous enough for our audience to know who she is, and explaining for presentation’s sake-it’s a nice trick].</a:t>
            </a:r>
            <a:endParaRPr/>
          </a:p>
          <a:p>
            <a:pPr indent="0" lvl="0" marL="0" rtl="0" algn="l">
              <a:spcBef>
                <a:spcPts val="0"/>
              </a:spcBef>
              <a:spcAft>
                <a:spcPts val="0"/>
              </a:spcAft>
              <a:buNone/>
            </a:pPr>
            <a:r>
              <a:rPr lang="en"/>
              <a:t>[Godwin is also a semi-famous novelist, feel free to mention that]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c87bbb03d_0_15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c87bbb03d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Professors shouldn’t have to spend more than 1/4th of their effort preparing quizzes.</a:t>
            </a:r>
            <a:endParaRPr/>
          </a:p>
          <a:p>
            <a:pPr indent="0" lvl="0" marL="0" rtl="0" algn="l">
              <a:spcBef>
                <a:spcPts val="0"/>
              </a:spcBef>
              <a:spcAft>
                <a:spcPts val="0"/>
              </a:spcAft>
              <a:buNone/>
            </a:pPr>
            <a:r>
              <a:rPr lang="en"/>
              <a:t>Need to use third-party websites, third-party clickers, spending resources on TA grading, it’s a mess.  Laptops and tablets run out of battery when taking canvas quizzes, clickers are expensive and unreliable, paper costs money and takes time to print, distribute, and grade</a:t>
            </a:r>
            <a:endParaRPr/>
          </a:p>
          <a:p>
            <a:pPr indent="0" lvl="0" marL="0" rtl="0" algn="l">
              <a:spcBef>
                <a:spcPts val="0"/>
              </a:spcBef>
              <a:spcAft>
                <a:spcPts val="0"/>
              </a:spcAft>
              <a:buNone/>
            </a:pPr>
            <a:r>
              <a:rPr lang="en"/>
              <a:t>[Sell it!  Showmanship!  Act like the problem is more severe than it 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c87bbb03d_0_18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c87bbb03d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Study at our very own campus shows that 99% of the student body uses smartphones-and that was three years ago! That number could easily be approaching 100% in 2019!  Smartphones are an integral part of day-to-day life in 2019.  Everyone has a smartphone.</a:t>
            </a:r>
            <a:endParaRPr/>
          </a:p>
          <a:p>
            <a:pPr indent="0" lvl="0" marL="0" rtl="0" algn="l">
              <a:spcBef>
                <a:spcPts val="0"/>
              </a:spcBef>
              <a:spcAft>
                <a:spcPts val="0"/>
              </a:spcAft>
              <a:buNone/>
            </a:pPr>
            <a:r>
              <a:rPr lang="en"/>
              <a:t>Students don’t need a clicker.  They’ve already bought what they need!</a:t>
            </a:r>
            <a:endParaRPr/>
          </a:p>
          <a:p>
            <a:pPr indent="0" lvl="0" marL="0" rtl="0" algn="l">
              <a:spcBef>
                <a:spcPts val="0"/>
              </a:spcBef>
              <a:spcAft>
                <a:spcPts val="0"/>
              </a:spcAft>
              <a:buNone/>
            </a:pPr>
            <a:r>
              <a:rPr lang="en"/>
              <a:t>[Possibility: Ask the audience if they own a smartphone.  Show of hands?  “How many of you have a smartphone in your pocket right now!”]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c87bbb03d_0_2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c87bbb03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Let’s modernize our paradigm</a:t>
            </a:r>
            <a:r>
              <a:rPr lang="en"/>
              <a:t>.  We have the full power of the smartphone age at our disposal, and it’s time to use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c87bbb03d_0_25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c87bbb03d_0_2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[Talking about the general idea of the app 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c87bbb03d_0_28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c87bbb03d_0_2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Hybridization!  Our project isn’t bound by the limits of one tool, we’re using everything we have available to us.</a:t>
            </a:r>
            <a:endParaRPr/>
          </a:p>
          <a:p>
            <a:pPr indent="0" lvl="0" marL="0" rtl="0" algn="l">
              <a:spcBef>
                <a:spcPts val="0"/>
              </a:spcBef>
              <a:spcAft>
                <a:spcPts val="0"/>
              </a:spcAft>
              <a:buNone/>
            </a:pPr>
            <a:r>
              <a:rPr lang="en"/>
              <a:t>[Gotta stuff jargon into these slides whenever we can.  We’re the future!  Push the future!]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6" name="Google Shape;56;p14"/>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 name="Google Shape;57;p14"/>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8" name="Google Shape;58;p14"/>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4"/>
          <p:cNvGrpSpPr/>
          <p:nvPr/>
        </p:nvGrpSpPr>
        <p:grpSpPr>
          <a:xfrm>
            <a:off x="5549153" y="1029780"/>
            <a:ext cx="404640" cy="374059"/>
            <a:chOff x="5975075" y="2327500"/>
            <a:chExt cx="420100" cy="388350"/>
          </a:xfrm>
        </p:grpSpPr>
        <p:sp>
          <p:nvSpPr>
            <p:cNvPr id="63" name="Google Shape;63;p1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4"/>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14"/>
          <p:cNvGrpSpPr/>
          <p:nvPr/>
        </p:nvGrpSpPr>
        <p:grpSpPr>
          <a:xfrm>
            <a:off x="4380526" y="515192"/>
            <a:ext cx="382958" cy="607111"/>
            <a:chOff x="6718575" y="2318625"/>
            <a:chExt cx="256950" cy="407375"/>
          </a:xfrm>
        </p:grpSpPr>
        <p:sp>
          <p:nvSpPr>
            <p:cNvPr id="67" name="Google Shape;67;p1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3199464" y="902959"/>
            <a:ext cx="395018" cy="403297"/>
            <a:chOff x="3951850" y="2985350"/>
            <a:chExt cx="407950" cy="416500"/>
          </a:xfrm>
        </p:grpSpPr>
        <p:sp>
          <p:nvSpPr>
            <p:cNvPr id="76" name="Google Shape;76;p1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4"/>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4"/>
          <p:cNvGrpSpPr/>
          <p:nvPr/>
        </p:nvGrpSpPr>
        <p:grpSpPr>
          <a:xfrm>
            <a:off x="5772008" y="4056440"/>
            <a:ext cx="573943" cy="550550"/>
            <a:chOff x="5241175" y="4959100"/>
            <a:chExt cx="539775" cy="517775"/>
          </a:xfrm>
        </p:grpSpPr>
        <p:sp>
          <p:nvSpPr>
            <p:cNvPr id="86" name="Google Shape;86;p1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93" name="Shape 93"/>
        <p:cNvGrpSpPr/>
        <p:nvPr/>
      </p:nvGrpSpPr>
      <p:grpSpPr>
        <a:xfrm>
          <a:off x="0" y="0"/>
          <a:ext cx="0" cy="0"/>
          <a:chOff x="0" y="0"/>
          <a:chExt cx="0" cy="0"/>
        </a:xfrm>
      </p:grpSpPr>
      <p:sp>
        <p:nvSpPr>
          <p:cNvPr id="94" name="Google Shape;94;p15"/>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5" name="Google Shape;95;p15"/>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6" name="Google Shape;96;p15"/>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7" name="Google Shape;97;p15"/>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5"/>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996359" y="1070668"/>
            <a:ext cx="351204" cy="324661"/>
            <a:chOff x="5975075" y="2327500"/>
            <a:chExt cx="420100" cy="388350"/>
          </a:xfrm>
        </p:grpSpPr>
        <p:sp>
          <p:nvSpPr>
            <p:cNvPr id="103" name="Google Shape;103;p1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5"/>
          <p:cNvGrpSpPr/>
          <p:nvPr/>
        </p:nvGrpSpPr>
        <p:grpSpPr>
          <a:xfrm>
            <a:off x="305253" y="553856"/>
            <a:ext cx="247469" cy="392302"/>
            <a:chOff x="6718575" y="2318625"/>
            <a:chExt cx="256950" cy="407375"/>
          </a:xfrm>
        </p:grpSpPr>
        <p:sp>
          <p:nvSpPr>
            <p:cNvPr id="107" name="Google Shape;107;p1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5"/>
          <p:cNvGrpSpPr/>
          <p:nvPr/>
        </p:nvGrpSpPr>
        <p:grpSpPr>
          <a:xfrm>
            <a:off x="1419984" y="3634331"/>
            <a:ext cx="342882" cy="350068"/>
            <a:chOff x="3951850" y="2985350"/>
            <a:chExt cx="407950" cy="416500"/>
          </a:xfrm>
        </p:grpSpPr>
        <p:sp>
          <p:nvSpPr>
            <p:cNvPr id="116" name="Google Shape;116;p1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5"/>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5"/>
          <p:cNvGrpSpPr/>
          <p:nvPr/>
        </p:nvGrpSpPr>
        <p:grpSpPr>
          <a:xfrm>
            <a:off x="-50285" y="1452794"/>
            <a:ext cx="624844" cy="599376"/>
            <a:chOff x="5241175" y="4959100"/>
            <a:chExt cx="539775" cy="517775"/>
          </a:xfrm>
        </p:grpSpPr>
        <p:sp>
          <p:nvSpPr>
            <p:cNvPr id="126" name="Google Shape;126;p1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5"/>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3" name="Shape 133"/>
        <p:cNvGrpSpPr/>
        <p:nvPr/>
      </p:nvGrpSpPr>
      <p:grpSpPr>
        <a:xfrm>
          <a:off x="0" y="0"/>
          <a:ext cx="0" cy="0"/>
          <a:chOff x="0" y="0"/>
          <a:chExt cx="0" cy="0"/>
        </a:xfrm>
      </p:grpSpPr>
      <p:sp>
        <p:nvSpPr>
          <p:cNvPr id="134" name="Google Shape;134;p16"/>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5" name="Google Shape;135;p16"/>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6" name="Google Shape;136;p16"/>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rtl="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137" name="Google Shape;137;p16"/>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6"/>
          <p:cNvGrpSpPr/>
          <p:nvPr/>
        </p:nvGrpSpPr>
        <p:grpSpPr>
          <a:xfrm>
            <a:off x="986834" y="1394518"/>
            <a:ext cx="351204" cy="324661"/>
            <a:chOff x="5975075" y="2327500"/>
            <a:chExt cx="420100" cy="388350"/>
          </a:xfrm>
        </p:grpSpPr>
        <p:sp>
          <p:nvSpPr>
            <p:cNvPr id="142" name="Google Shape;142;p1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6"/>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6"/>
          <p:cNvGrpSpPr/>
          <p:nvPr/>
        </p:nvGrpSpPr>
        <p:grpSpPr>
          <a:xfrm>
            <a:off x="295728" y="877706"/>
            <a:ext cx="247469" cy="392302"/>
            <a:chOff x="6718575" y="2318625"/>
            <a:chExt cx="256950" cy="407375"/>
          </a:xfrm>
        </p:grpSpPr>
        <p:sp>
          <p:nvSpPr>
            <p:cNvPr id="146" name="Google Shape;146;p1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6"/>
          <p:cNvGrpSpPr/>
          <p:nvPr/>
        </p:nvGrpSpPr>
        <p:grpSpPr>
          <a:xfrm>
            <a:off x="1229484" y="3310481"/>
            <a:ext cx="342882" cy="350068"/>
            <a:chOff x="3951850" y="2985350"/>
            <a:chExt cx="407950" cy="416500"/>
          </a:xfrm>
        </p:grpSpPr>
        <p:sp>
          <p:nvSpPr>
            <p:cNvPr id="155" name="Google Shape;155;p1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6"/>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6"/>
          <p:cNvGrpSpPr/>
          <p:nvPr/>
        </p:nvGrpSpPr>
        <p:grpSpPr>
          <a:xfrm>
            <a:off x="67092" y="1681690"/>
            <a:ext cx="455624" cy="437054"/>
            <a:chOff x="5241175" y="4959100"/>
            <a:chExt cx="539775" cy="517775"/>
          </a:xfrm>
        </p:grpSpPr>
        <p:sp>
          <p:nvSpPr>
            <p:cNvPr id="165" name="Google Shape;165;p1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6"/>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73" name="Google Shape;173;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atin typeface="Nixie One"/>
                <a:ea typeface="Nixie One"/>
                <a:cs typeface="Nixie One"/>
                <a:sym typeface="Nixie One"/>
              </a:defRPr>
            </a:lvl1pPr>
            <a:lvl2pPr lvl="1" rtl="0">
              <a:buNone/>
              <a:defRPr>
                <a:latin typeface="Nixie One"/>
                <a:ea typeface="Nixie One"/>
                <a:cs typeface="Nixie One"/>
                <a:sym typeface="Nixie One"/>
              </a:defRPr>
            </a:lvl2pPr>
            <a:lvl3pPr lvl="2" rtl="0">
              <a:buNone/>
              <a:defRPr>
                <a:latin typeface="Nixie One"/>
                <a:ea typeface="Nixie One"/>
                <a:cs typeface="Nixie One"/>
                <a:sym typeface="Nixie One"/>
              </a:defRPr>
            </a:lvl3pPr>
            <a:lvl4pPr lvl="3" rtl="0">
              <a:buNone/>
              <a:defRPr>
                <a:latin typeface="Nixie One"/>
                <a:ea typeface="Nixie One"/>
                <a:cs typeface="Nixie One"/>
                <a:sym typeface="Nixie One"/>
              </a:defRPr>
            </a:lvl4pPr>
            <a:lvl5pPr lvl="4" rtl="0">
              <a:buNone/>
              <a:defRPr>
                <a:latin typeface="Nixie One"/>
                <a:ea typeface="Nixie One"/>
                <a:cs typeface="Nixie One"/>
                <a:sym typeface="Nixie One"/>
              </a:defRPr>
            </a:lvl5pPr>
            <a:lvl6pPr lvl="5" rtl="0">
              <a:buNone/>
              <a:defRPr>
                <a:latin typeface="Nixie One"/>
                <a:ea typeface="Nixie One"/>
                <a:cs typeface="Nixie One"/>
                <a:sym typeface="Nixie One"/>
              </a:defRPr>
            </a:lvl6pPr>
            <a:lvl7pPr lvl="6" rtl="0">
              <a:buNone/>
              <a:defRPr>
                <a:latin typeface="Nixie One"/>
                <a:ea typeface="Nixie One"/>
                <a:cs typeface="Nixie One"/>
                <a:sym typeface="Nixie One"/>
              </a:defRPr>
            </a:lvl7pPr>
            <a:lvl8pPr lvl="7" rtl="0">
              <a:buNone/>
              <a:defRPr>
                <a:latin typeface="Nixie One"/>
                <a:ea typeface="Nixie One"/>
                <a:cs typeface="Nixie One"/>
                <a:sym typeface="Nixie One"/>
              </a:defRPr>
            </a:lvl8pPr>
            <a:lvl9pPr lvl="8" rtl="0">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74" name="Shape 174"/>
        <p:cNvGrpSpPr/>
        <p:nvPr/>
      </p:nvGrpSpPr>
      <p:grpSpPr>
        <a:xfrm>
          <a:off x="0" y="0"/>
          <a:ext cx="0" cy="0"/>
          <a:chOff x="0" y="0"/>
          <a:chExt cx="0" cy="0"/>
        </a:xfrm>
      </p:grpSpPr>
      <p:sp>
        <p:nvSpPr>
          <p:cNvPr id="175" name="Google Shape;175;p1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6" name="Google Shape;176;p1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7" name="Google Shape;177;p1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78" name="Google Shape;178;p17"/>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Font typeface="Muli"/>
              <a:buChar char="◇"/>
              <a:defRPr>
                <a:latin typeface="Muli"/>
                <a:ea typeface="Muli"/>
                <a:cs typeface="Muli"/>
                <a:sym typeface="Muli"/>
              </a:defRPr>
            </a:lvl1pPr>
            <a:lvl2pPr indent="-317500" lvl="1" marL="914400" rtl="0">
              <a:spcBef>
                <a:spcPts val="0"/>
              </a:spcBef>
              <a:spcAft>
                <a:spcPts val="0"/>
              </a:spcAft>
              <a:buSzPts val="1400"/>
              <a:buFont typeface="Muli"/>
              <a:buChar char="￭"/>
              <a:defRPr>
                <a:latin typeface="Muli"/>
                <a:ea typeface="Muli"/>
                <a:cs typeface="Muli"/>
                <a:sym typeface="Muli"/>
              </a:defRPr>
            </a:lvl2pPr>
            <a:lvl3pPr indent="-317500" lvl="2" marL="1371600" rtl="0">
              <a:spcBef>
                <a:spcPts val="0"/>
              </a:spcBef>
              <a:spcAft>
                <a:spcPts val="0"/>
              </a:spcAft>
              <a:buSzPts val="1400"/>
              <a:buFont typeface="Muli"/>
              <a:buChar char="￮"/>
              <a:defRPr>
                <a:latin typeface="Muli"/>
                <a:ea typeface="Muli"/>
                <a:cs typeface="Muli"/>
                <a:sym typeface="Muli"/>
              </a:defRPr>
            </a:lvl3pPr>
            <a:lvl4pPr indent="-317500" lvl="3" marL="1828800" rtl="0">
              <a:spcBef>
                <a:spcPts val="0"/>
              </a:spcBef>
              <a:spcAft>
                <a:spcPts val="0"/>
              </a:spcAft>
              <a:buSzPts val="1400"/>
              <a:buFont typeface="Muli"/>
              <a:buChar char="●"/>
              <a:defRPr>
                <a:latin typeface="Muli"/>
                <a:ea typeface="Muli"/>
                <a:cs typeface="Muli"/>
                <a:sym typeface="Muli"/>
              </a:defRPr>
            </a:lvl4pPr>
            <a:lvl5pPr indent="-317500" lvl="4" marL="2286000" rtl="0">
              <a:spcBef>
                <a:spcPts val="0"/>
              </a:spcBef>
              <a:spcAft>
                <a:spcPts val="0"/>
              </a:spcAft>
              <a:buSzPts val="1400"/>
              <a:buFont typeface="Muli"/>
              <a:buChar char="○"/>
              <a:defRPr>
                <a:latin typeface="Muli"/>
                <a:ea typeface="Muli"/>
                <a:cs typeface="Muli"/>
                <a:sym typeface="Muli"/>
              </a:defRPr>
            </a:lvl5pPr>
            <a:lvl6pPr indent="-317500" lvl="5" marL="2743200" rtl="0">
              <a:spcBef>
                <a:spcPts val="0"/>
              </a:spcBef>
              <a:spcAft>
                <a:spcPts val="0"/>
              </a:spcAft>
              <a:buSzPts val="1400"/>
              <a:buFont typeface="Muli"/>
              <a:buChar char="■"/>
              <a:defRPr>
                <a:latin typeface="Muli"/>
                <a:ea typeface="Muli"/>
                <a:cs typeface="Muli"/>
                <a:sym typeface="Muli"/>
              </a:defRPr>
            </a:lvl6pPr>
            <a:lvl7pPr indent="-317500" lvl="6" marL="3200400" rtl="0">
              <a:spcBef>
                <a:spcPts val="0"/>
              </a:spcBef>
              <a:spcAft>
                <a:spcPts val="0"/>
              </a:spcAft>
              <a:buSzPts val="1400"/>
              <a:buFont typeface="Muli"/>
              <a:buChar char="●"/>
              <a:defRPr>
                <a:latin typeface="Muli"/>
                <a:ea typeface="Muli"/>
                <a:cs typeface="Muli"/>
                <a:sym typeface="Muli"/>
              </a:defRPr>
            </a:lvl7pPr>
            <a:lvl8pPr indent="-317500" lvl="7" marL="3657600" rtl="0">
              <a:spcBef>
                <a:spcPts val="0"/>
              </a:spcBef>
              <a:spcAft>
                <a:spcPts val="0"/>
              </a:spcAft>
              <a:buSzPts val="1400"/>
              <a:buFont typeface="Muli"/>
              <a:buChar char="○"/>
              <a:defRPr>
                <a:latin typeface="Muli"/>
                <a:ea typeface="Muli"/>
                <a:cs typeface="Muli"/>
                <a:sym typeface="Muli"/>
              </a:defRPr>
            </a:lvl8pPr>
            <a:lvl9pPr indent="-317500" lvl="8" marL="4114800" rtl="0">
              <a:spcBef>
                <a:spcPts val="0"/>
              </a:spcBef>
              <a:spcAft>
                <a:spcPts val="0"/>
              </a:spcAft>
              <a:buSzPts val="1400"/>
              <a:buFont typeface="Muli"/>
              <a:buChar char="■"/>
              <a:defRPr>
                <a:latin typeface="Muli"/>
                <a:ea typeface="Muli"/>
                <a:cs typeface="Muli"/>
                <a:sym typeface="Muli"/>
              </a:defRPr>
            </a:lvl9pPr>
          </a:lstStyle>
          <a:p/>
        </p:txBody>
      </p:sp>
      <p:sp>
        <p:nvSpPr>
          <p:cNvPr id="179" name="Google Shape;179;p1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7"/>
          <p:cNvGrpSpPr/>
          <p:nvPr/>
        </p:nvGrpSpPr>
        <p:grpSpPr>
          <a:xfrm>
            <a:off x="1729784" y="61068"/>
            <a:ext cx="351204" cy="324661"/>
            <a:chOff x="5975075" y="2327500"/>
            <a:chExt cx="420100" cy="388350"/>
          </a:xfrm>
        </p:grpSpPr>
        <p:sp>
          <p:nvSpPr>
            <p:cNvPr id="188" name="Google Shape;188;p1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17"/>
          <p:cNvGrpSpPr/>
          <p:nvPr/>
        </p:nvGrpSpPr>
        <p:grpSpPr>
          <a:xfrm>
            <a:off x="7354067" y="3426715"/>
            <a:ext cx="455624" cy="437054"/>
            <a:chOff x="5241175" y="4959100"/>
            <a:chExt cx="539775" cy="517775"/>
          </a:xfrm>
        </p:grpSpPr>
        <p:sp>
          <p:nvSpPr>
            <p:cNvPr id="193" name="Google Shape;193;p1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7"/>
          <p:cNvGrpSpPr/>
          <p:nvPr/>
        </p:nvGrpSpPr>
        <p:grpSpPr>
          <a:xfrm>
            <a:off x="904277" y="515192"/>
            <a:ext cx="382958" cy="607111"/>
            <a:chOff x="6718575" y="2318625"/>
            <a:chExt cx="256950" cy="407375"/>
          </a:xfrm>
        </p:grpSpPr>
        <p:sp>
          <p:nvSpPr>
            <p:cNvPr id="201" name="Google Shape;201;p1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7"/>
          <p:cNvGrpSpPr/>
          <p:nvPr/>
        </p:nvGrpSpPr>
        <p:grpSpPr>
          <a:xfrm>
            <a:off x="335759" y="1840531"/>
            <a:ext cx="342882" cy="350068"/>
            <a:chOff x="3951850" y="2985350"/>
            <a:chExt cx="407950" cy="416500"/>
          </a:xfrm>
        </p:grpSpPr>
        <p:sp>
          <p:nvSpPr>
            <p:cNvPr id="210" name="Google Shape;210;p1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15" name="Shape 215"/>
        <p:cNvGrpSpPr/>
        <p:nvPr/>
      </p:nvGrpSpPr>
      <p:grpSpPr>
        <a:xfrm>
          <a:off x="0" y="0"/>
          <a:ext cx="0" cy="0"/>
          <a:chOff x="0" y="0"/>
          <a:chExt cx="0" cy="0"/>
        </a:xfrm>
      </p:grpSpPr>
      <p:sp>
        <p:nvSpPr>
          <p:cNvPr id="216" name="Google Shape;216;p1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7" name="Google Shape;217;p1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8" name="Google Shape;218;p18"/>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9" name="Google Shape;219;p18"/>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0" name="Google Shape;220;p18"/>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1" name="Google Shape;221;p1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18"/>
          <p:cNvGrpSpPr/>
          <p:nvPr/>
        </p:nvGrpSpPr>
        <p:grpSpPr>
          <a:xfrm>
            <a:off x="1729784" y="61068"/>
            <a:ext cx="351204" cy="324661"/>
            <a:chOff x="5975075" y="2327500"/>
            <a:chExt cx="420100" cy="388350"/>
          </a:xfrm>
        </p:grpSpPr>
        <p:sp>
          <p:nvSpPr>
            <p:cNvPr id="226" name="Google Shape;226;p1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8"/>
          <p:cNvGrpSpPr/>
          <p:nvPr/>
        </p:nvGrpSpPr>
        <p:grpSpPr>
          <a:xfrm>
            <a:off x="904277" y="515192"/>
            <a:ext cx="382958" cy="607111"/>
            <a:chOff x="6718575" y="2318625"/>
            <a:chExt cx="256950" cy="407375"/>
          </a:xfrm>
        </p:grpSpPr>
        <p:sp>
          <p:nvSpPr>
            <p:cNvPr id="230" name="Google Shape;230;p1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8"/>
          <p:cNvGrpSpPr/>
          <p:nvPr/>
        </p:nvGrpSpPr>
        <p:grpSpPr>
          <a:xfrm>
            <a:off x="335759" y="1840531"/>
            <a:ext cx="342882" cy="350068"/>
            <a:chOff x="3951850" y="2985350"/>
            <a:chExt cx="407950" cy="416500"/>
          </a:xfrm>
        </p:grpSpPr>
        <p:sp>
          <p:nvSpPr>
            <p:cNvPr id="239" name="Google Shape;239;p1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18"/>
          <p:cNvGrpSpPr/>
          <p:nvPr/>
        </p:nvGrpSpPr>
        <p:grpSpPr>
          <a:xfrm>
            <a:off x="7354067" y="3426715"/>
            <a:ext cx="455624" cy="437054"/>
            <a:chOff x="5241175" y="4959100"/>
            <a:chExt cx="539775" cy="517775"/>
          </a:xfrm>
        </p:grpSpPr>
        <p:sp>
          <p:nvSpPr>
            <p:cNvPr id="249" name="Google Shape;249;p1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57" name="Shape 257"/>
        <p:cNvGrpSpPr/>
        <p:nvPr/>
      </p:nvGrpSpPr>
      <p:grpSpPr>
        <a:xfrm>
          <a:off x="0" y="0"/>
          <a:ext cx="0" cy="0"/>
          <a:chOff x="0" y="0"/>
          <a:chExt cx="0" cy="0"/>
        </a:xfrm>
      </p:grpSpPr>
      <p:sp>
        <p:nvSpPr>
          <p:cNvPr id="258" name="Google Shape;258;p1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9" name="Google Shape;259;p19"/>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60" name="Google Shape;260;p19"/>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1" name="Google Shape;261;p19"/>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2" name="Google Shape;262;p19"/>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3" name="Google Shape;263;p1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9"/>
          <p:cNvGrpSpPr/>
          <p:nvPr/>
        </p:nvGrpSpPr>
        <p:grpSpPr>
          <a:xfrm>
            <a:off x="1729784" y="61068"/>
            <a:ext cx="351204" cy="324661"/>
            <a:chOff x="5975075" y="2327500"/>
            <a:chExt cx="420100" cy="388350"/>
          </a:xfrm>
        </p:grpSpPr>
        <p:sp>
          <p:nvSpPr>
            <p:cNvPr id="268" name="Google Shape;268;p1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19"/>
          <p:cNvGrpSpPr/>
          <p:nvPr/>
        </p:nvGrpSpPr>
        <p:grpSpPr>
          <a:xfrm>
            <a:off x="904277" y="515192"/>
            <a:ext cx="382958" cy="607111"/>
            <a:chOff x="6718575" y="2318625"/>
            <a:chExt cx="256950" cy="407375"/>
          </a:xfrm>
        </p:grpSpPr>
        <p:sp>
          <p:nvSpPr>
            <p:cNvPr id="272" name="Google Shape;272;p1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9"/>
          <p:cNvGrpSpPr/>
          <p:nvPr/>
        </p:nvGrpSpPr>
        <p:grpSpPr>
          <a:xfrm>
            <a:off x="335759" y="1840531"/>
            <a:ext cx="342882" cy="350068"/>
            <a:chOff x="3951850" y="2985350"/>
            <a:chExt cx="407950" cy="416500"/>
          </a:xfrm>
        </p:grpSpPr>
        <p:sp>
          <p:nvSpPr>
            <p:cNvPr id="281" name="Google Shape;281;p1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6" name="Shape 286"/>
        <p:cNvGrpSpPr/>
        <p:nvPr/>
      </p:nvGrpSpPr>
      <p:grpSpPr>
        <a:xfrm>
          <a:off x="0" y="0"/>
          <a:ext cx="0" cy="0"/>
          <a:chOff x="0" y="0"/>
          <a:chExt cx="0" cy="0"/>
        </a:xfrm>
      </p:grpSpPr>
      <p:sp>
        <p:nvSpPr>
          <p:cNvPr id="287" name="Google Shape;287;p20"/>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8" name="Google Shape;288;p20"/>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9" name="Google Shape;289;p20"/>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90" name="Google Shape;290;p20"/>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0"/>
          <p:cNvGrpSpPr/>
          <p:nvPr/>
        </p:nvGrpSpPr>
        <p:grpSpPr>
          <a:xfrm>
            <a:off x="1729784" y="61068"/>
            <a:ext cx="351204" cy="324661"/>
            <a:chOff x="5975075" y="2327500"/>
            <a:chExt cx="420100" cy="388350"/>
          </a:xfrm>
        </p:grpSpPr>
        <p:sp>
          <p:nvSpPr>
            <p:cNvPr id="295" name="Google Shape;295;p2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0"/>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0"/>
          <p:cNvGrpSpPr/>
          <p:nvPr/>
        </p:nvGrpSpPr>
        <p:grpSpPr>
          <a:xfrm>
            <a:off x="904277" y="515192"/>
            <a:ext cx="382958" cy="607111"/>
            <a:chOff x="6718575" y="2318625"/>
            <a:chExt cx="256950" cy="407375"/>
          </a:xfrm>
        </p:grpSpPr>
        <p:sp>
          <p:nvSpPr>
            <p:cNvPr id="299" name="Google Shape;299;p2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0"/>
          <p:cNvGrpSpPr/>
          <p:nvPr/>
        </p:nvGrpSpPr>
        <p:grpSpPr>
          <a:xfrm>
            <a:off x="335759" y="1840531"/>
            <a:ext cx="342882" cy="350068"/>
            <a:chOff x="3951850" y="2985350"/>
            <a:chExt cx="407950" cy="416500"/>
          </a:xfrm>
        </p:grpSpPr>
        <p:sp>
          <p:nvSpPr>
            <p:cNvPr id="308" name="Google Shape;308;p2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20"/>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0"/>
          <p:cNvGrpSpPr/>
          <p:nvPr/>
        </p:nvGrpSpPr>
        <p:grpSpPr>
          <a:xfrm>
            <a:off x="7354067" y="3426715"/>
            <a:ext cx="455624" cy="437054"/>
            <a:chOff x="5241175" y="4959100"/>
            <a:chExt cx="539775" cy="517775"/>
          </a:xfrm>
        </p:grpSpPr>
        <p:sp>
          <p:nvSpPr>
            <p:cNvPr id="318" name="Google Shape;318;p2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20"/>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26" name="Shape 326"/>
        <p:cNvGrpSpPr/>
        <p:nvPr/>
      </p:nvGrpSpPr>
      <p:grpSpPr>
        <a:xfrm>
          <a:off x="0" y="0"/>
          <a:ext cx="0" cy="0"/>
          <a:chOff x="0" y="0"/>
          <a:chExt cx="0" cy="0"/>
        </a:xfrm>
      </p:grpSpPr>
      <p:sp>
        <p:nvSpPr>
          <p:cNvPr id="327" name="Google Shape;327;p21"/>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8" name="Google Shape;328;p21"/>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9" name="Google Shape;329;p2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a:lvl1pPr>
          </a:lstStyle>
          <a:p/>
        </p:txBody>
      </p:sp>
      <p:sp>
        <p:nvSpPr>
          <p:cNvPr id="330" name="Google Shape;330;p21"/>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1"/>
          <p:cNvGrpSpPr/>
          <p:nvPr/>
        </p:nvGrpSpPr>
        <p:grpSpPr>
          <a:xfrm>
            <a:off x="1729784" y="61068"/>
            <a:ext cx="351204" cy="324661"/>
            <a:chOff x="5975075" y="2327500"/>
            <a:chExt cx="420100" cy="388350"/>
          </a:xfrm>
        </p:grpSpPr>
        <p:sp>
          <p:nvSpPr>
            <p:cNvPr id="335" name="Google Shape;335;p21"/>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21"/>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21"/>
          <p:cNvGrpSpPr/>
          <p:nvPr/>
        </p:nvGrpSpPr>
        <p:grpSpPr>
          <a:xfrm>
            <a:off x="904277" y="515192"/>
            <a:ext cx="382958" cy="607111"/>
            <a:chOff x="6718575" y="2318625"/>
            <a:chExt cx="256950" cy="407375"/>
          </a:xfrm>
        </p:grpSpPr>
        <p:sp>
          <p:nvSpPr>
            <p:cNvPr id="339" name="Google Shape;339;p2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1"/>
          <p:cNvGrpSpPr/>
          <p:nvPr/>
        </p:nvGrpSpPr>
        <p:grpSpPr>
          <a:xfrm>
            <a:off x="335759" y="1840531"/>
            <a:ext cx="342882" cy="350068"/>
            <a:chOff x="3951850" y="2985350"/>
            <a:chExt cx="407950" cy="416500"/>
          </a:xfrm>
        </p:grpSpPr>
        <p:sp>
          <p:nvSpPr>
            <p:cNvPr id="348" name="Google Shape;348;p2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1"/>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21"/>
          <p:cNvGrpSpPr/>
          <p:nvPr/>
        </p:nvGrpSpPr>
        <p:grpSpPr>
          <a:xfrm>
            <a:off x="7354067" y="3426715"/>
            <a:ext cx="455624" cy="437054"/>
            <a:chOff x="5241175" y="4959100"/>
            <a:chExt cx="539775" cy="517775"/>
          </a:xfrm>
        </p:grpSpPr>
        <p:sp>
          <p:nvSpPr>
            <p:cNvPr id="358" name="Google Shape;358;p2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21"/>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6" name="Shape 366"/>
        <p:cNvGrpSpPr/>
        <p:nvPr/>
      </p:nvGrpSpPr>
      <p:grpSpPr>
        <a:xfrm>
          <a:off x="0" y="0"/>
          <a:ext cx="0" cy="0"/>
          <a:chOff x="0" y="0"/>
          <a:chExt cx="0" cy="0"/>
        </a:xfrm>
      </p:grpSpPr>
      <p:sp>
        <p:nvSpPr>
          <p:cNvPr id="367" name="Google Shape;367;p22"/>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8" name="Google Shape;368;p22"/>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9" name="Google Shape;369;p22"/>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52" name="Google Shape;52;p13"/>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53" name="Google Shape;53;p1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rtl="0">
              <a:buNone/>
              <a:defRPr sz="1200">
                <a:solidFill>
                  <a:srgbClr val="19BBD5"/>
                </a:solidFill>
                <a:latin typeface="Nixie One"/>
                <a:ea typeface="Nixie One"/>
                <a:cs typeface="Nixie One"/>
                <a:sym typeface="Nixie One"/>
              </a:defRPr>
            </a:lvl1pPr>
            <a:lvl2pPr lvl="1" rtl="0">
              <a:buNone/>
              <a:defRPr sz="1200">
                <a:solidFill>
                  <a:srgbClr val="19BBD5"/>
                </a:solidFill>
                <a:latin typeface="Nixie One"/>
                <a:ea typeface="Nixie One"/>
                <a:cs typeface="Nixie One"/>
                <a:sym typeface="Nixie One"/>
              </a:defRPr>
            </a:lvl2pPr>
            <a:lvl3pPr lvl="2" rtl="0">
              <a:buNone/>
              <a:defRPr sz="1200">
                <a:solidFill>
                  <a:srgbClr val="19BBD5"/>
                </a:solidFill>
                <a:latin typeface="Nixie One"/>
                <a:ea typeface="Nixie One"/>
                <a:cs typeface="Nixie One"/>
                <a:sym typeface="Nixie One"/>
              </a:defRPr>
            </a:lvl3pPr>
            <a:lvl4pPr lvl="3" rtl="0">
              <a:buNone/>
              <a:defRPr sz="1200">
                <a:solidFill>
                  <a:srgbClr val="19BBD5"/>
                </a:solidFill>
                <a:latin typeface="Nixie One"/>
                <a:ea typeface="Nixie One"/>
                <a:cs typeface="Nixie One"/>
                <a:sym typeface="Nixie One"/>
              </a:defRPr>
            </a:lvl4pPr>
            <a:lvl5pPr lvl="4" rtl="0">
              <a:buNone/>
              <a:defRPr sz="1200">
                <a:solidFill>
                  <a:srgbClr val="19BBD5"/>
                </a:solidFill>
                <a:latin typeface="Nixie One"/>
                <a:ea typeface="Nixie One"/>
                <a:cs typeface="Nixie One"/>
                <a:sym typeface="Nixie One"/>
              </a:defRPr>
            </a:lvl5pPr>
            <a:lvl6pPr lvl="5" rtl="0">
              <a:buNone/>
              <a:defRPr sz="1200">
                <a:solidFill>
                  <a:srgbClr val="19BBD5"/>
                </a:solidFill>
                <a:latin typeface="Nixie One"/>
                <a:ea typeface="Nixie One"/>
                <a:cs typeface="Nixie One"/>
                <a:sym typeface="Nixie One"/>
              </a:defRPr>
            </a:lvl6pPr>
            <a:lvl7pPr lvl="6" rtl="0">
              <a:buNone/>
              <a:defRPr sz="1200">
                <a:solidFill>
                  <a:srgbClr val="19BBD5"/>
                </a:solidFill>
                <a:latin typeface="Nixie One"/>
                <a:ea typeface="Nixie One"/>
                <a:cs typeface="Nixie One"/>
                <a:sym typeface="Nixie One"/>
              </a:defRPr>
            </a:lvl7pPr>
            <a:lvl8pPr lvl="7" rtl="0">
              <a:buNone/>
              <a:defRPr sz="1200">
                <a:solidFill>
                  <a:srgbClr val="19BBD5"/>
                </a:solidFill>
                <a:latin typeface="Nixie One"/>
                <a:ea typeface="Nixie One"/>
                <a:cs typeface="Nixie One"/>
                <a:sym typeface="Nixie One"/>
              </a:defRPr>
            </a:lvl8pPr>
            <a:lvl9pPr lvl="8" rtl="0">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3"/>
          <p:cNvSpPr/>
          <p:nvPr/>
        </p:nvSpPr>
        <p:spPr>
          <a:xfrm>
            <a:off x="1929900" y="1916850"/>
            <a:ext cx="5284200" cy="1309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200">
                <a:solidFill>
                  <a:srgbClr val="A800B8"/>
                </a:solidFill>
                <a:latin typeface="Ultra"/>
                <a:ea typeface="Ultra"/>
                <a:cs typeface="Ultra"/>
                <a:sym typeface="Ultra"/>
              </a:rPr>
              <a:t>Quiz</a:t>
            </a:r>
            <a:r>
              <a:rPr lang="en" sz="5200">
                <a:solidFill>
                  <a:srgbClr val="0B5394"/>
                </a:solidFill>
                <a:latin typeface="Ultra"/>
                <a:ea typeface="Ultra"/>
                <a:cs typeface="Ultra"/>
                <a:sym typeface="Ultra"/>
              </a:rPr>
              <a:t>App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1732700" y="1735600"/>
            <a:ext cx="5908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 the Web</a:t>
            </a:r>
            <a:endParaRPr/>
          </a:p>
        </p:txBody>
      </p:sp>
      <p:sp>
        <p:nvSpPr>
          <p:cNvPr id="446" name="Google Shape;446;p32"/>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Web app is only accessible to instructors</a:t>
            </a:r>
            <a:endParaRPr/>
          </a:p>
          <a:p>
            <a:pPr indent="-317500" lvl="0" marL="457200" rtl="0" algn="l">
              <a:spcBef>
                <a:spcPts val="0"/>
              </a:spcBef>
              <a:spcAft>
                <a:spcPts val="0"/>
              </a:spcAft>
              <a:buSzPts val="1400"/>
              <a:buChar char="◇"/>
            </a:pPr>
            <a:r>
              <a:rPr lang="en"/>
              <a:t>Control panel for instructors to manage their quizzes</a:t>
            </a:r>
            <a:endParaRPr/>
          </a:p>
          <a:p>
            <a:pPr indent="-317500" lvl="0" marL="457200" rtl="0" algn="l">
              <a:spcBef>
                <a:spcPts val="0"/>
              </a:spcBef>
              <a:spcAft>
                <a:spcPts val="0"/>
              </a:spcAft>
              <a:buSzPts val="1400"/>
              <a:buChar char="◇"/>
            </a:pPr>
            <a:r>
              <a:rPr lang="en"/>
              <a:t>Instructors use this app to:</a:t>
            </a:r>
            <a:endParaRPr/>
          </a:p>
          <a:p>
            <a:pPr indent="-317500" lvl="1" marL="914400" rtl="0" algn="l">
              <a:spcBef>
                <a:spcPts val="0"/>
              </a:spcBef>
              <a:spcAft>
                <a:spcPts val="0"/>
              </a:spcAft>
              <a:buSzPts val="1400"/>
              <a:buChar char="￭"/>
            </a:pPr>
            <a:r>
              <a:rPr lang="en"/>
              <a:t>Write questions</a:t>
            </a:r>
            <a:endParaRPr/>
          </a:p>
          <a:p>
            <a:pPr indent="-317500" lvl="1" marL="914400" rtl="0" algn="l">
              <a:spcBef>
                <a:spcPts val="0"/>
              </a:spcBef>
              <a:spcAft>
                <a:spcPts val="0"/>
              </a:spcAft>
              <a:buSzPts val="1400"/>
              <a:buChar char="￭"/>
            </a:pPr>
            <a:r>
              <a:rPr lang="en"/>
              <a:t>Build quizzes from questions</a:t>
            </a:r>
            <a:endParaRPr/>
          </a:p>
          <a:p>
            <a:pPr indent="-317500" lvl="1" marL="914400" rtl="0" algn="l">
              <a:spcBef>
                <a:spcPts val="0"/>
              </a:spcBef>
              <a:spcAft>
                <a:spcPts val="0"/>
              </a:spcAft>
              <a:buSzPts val="1400"/>
              <a:buChar char="￭"/>
            </a:pPr>
            <a:r>
              <a:rPr lang="en"/>
              <a:t>Modify existing quizzes and questions</a:t>
            </a:r>
            <a:endParaRPr/>
          </a:p>
          <a:p>
            <a:pPr indent="-317500" lvl="1" marL="914400" rtl="0" algn="l">
              <a:spcBef>
                <a:spcPts val="0"/>
              </a:spcBef>
              <a:spcAft>
                <a:spcPts val="0"/>
              </a:spcAft>
              <a:buSzPts val="1400"/>
              <a:buChar char="￭"/>
            </a:pPr>
            <a:r>
              <a:rPr lang="en"/>
              <a:t>Set start and end times</a:t>
            </a:r>
            <a:endParaRPr/>
          </a:p>
          <a:p>
            <a:pPr indent="-317500" lvl="1" marL="914400" rtl="0" algn="l">
              <a:spcBef>
                <a:spcPts val="0"/>
              </a:spcBef>
              <a:spcAft>
                <a:spcPts val="0"/>
              </a:spcAft>
              <a:buSzPts val="1400"/>
              <a:buChar char="￭"/>
            </a:pPr>
            <a:r>
              <a:rPr lang="en"/>
              <a:t>Get quiz results</a:t>
            </a:r>
            <a:endParaRPr/>
          </a:p>
        </p:txBody>
      </p:sp>
      <p:sp>
        <p:nvSpPr>
          <p:cNvPr id="447" name="Google Shape;447;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3"/>
          <p:cNvSpPr txBox="1"/>
          <p:nvPr>
            <p:ph type="title"/>
          </p:nvPr>
        </p:nvSpPr>
        <p:spPr>
          <a:xfrm>
            <a:off x="1732700" y="1735600"/>
            <a:ext cx="5908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 Mobile Device</a:t>
            </a:r>
            <a:endParaRPr/>
          </a:p>
        </p:txBody>
      </p:sp>
      <p:sp>
        <p:nvSpPr>
          <p:cNvPr id="453" name="Google Shape;453;p33"/>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Clr>
                <a:srgbClr val="19BBD5"/>
              </a:buClr>
              <a:buSzPts val="1400"/>
              <a:buFont typeface="Muli"/>
              <a:buChar char="◇"/>
            </a:pPr>
            <a:r>
              <a:rPr lang="en"/>
              <a:t>Used by students</a:t>
            </a:r>
            <a:endParaRPr/>
          </a:p>
          <a:p>
            <a:pPr indent="-317500" lvl="0" marL="457200" marR="0" rtl="0" algn="l">
              <a:lnSpc>
                <a:spcPct val="100000"/>
              </a:lnSpc>
              <a:spcBef>
                <a:spcPts val="0"/>
              </a:spcBef>
              <a:spcAft>
                <a:spcPts val="0"/>
              </a:spcAft>
              <a:buSzPts val="1400"/>
              <a:buChar char="◇"/>
            </a:pPr>
            <a:r>
              <a:rPr lang="en"/>
              <a:t>Register as a student</a:t>
            </a:r>
            <a:endParaRPr/>
          </a:p>
          <a:p>
            <a:pPr indent="-317500" lvl="0" marL="457200" marR="0" rtl="0" algn="l">
              <a:lnSpc>
                <a:spcPct val="100000"/>
              </a:lnSpc>
              <a:spcBef>
                <a:spcPts val="0"/>
              </a:spcBef>
              <a:spcAft>
                <a:spcPts val="0"/>
              </a:spcAft>
              <a:buSzPts val="1400"/>
              <a:buChar char="◇"/>
            </a:pPr>
            <a:r>
              <a:rPr lang="en"/>
              <a:t>See which quizzes they are eligible for</a:t>
            </a:r>
            <a:endParaRPr/>
          </a:p>
          <a:p>
            <a:pPr indent="-317500" lvl="0" marL="457200" marR="0" rtl="0" algn="l">
              <a:lnSpc>
                <a:spcPct val="100000"/>
              </a:lnSpc>
              <a:spcBef>
                <a:spcPts val="0"/>
              </a:spcBef>
              <a:spcAft>
                <a:spcPts val="0"/>
              </a:spcAft>
              <a:buSzPts val="1400"/>
              <a:buChar char="◇"/>
            </a:pPr>
            <a:r>
              <a:rPr lang="en"/>
              <a:t>Start quizzes during their designated periods</a:t>
            </a:r>
            <a:endParaRPr/>
          </a:p>
          <a:p>
            <a:pPr indent="-317500" lvl="0" marL="457200" marR="0" rtl="0" algn="l">
              <a:lnSpc>
                <a:spcPct val="100000"/>
              </a:lnSpc>
              <a:spcBef>
                <a:spcPts val="0"/>
              </a:spcBef>
              <a:spcAft>
                <a:spcPts val="0"/>
              </a:spcAft>
              <a:buSzPts val="1400"/>
              <a:buChar char="◇"/>
            </a:pPr>
            <a:r>
              <a:rPr lang="en"/>
              <a:t>When taking a quiz:</a:t>
            </a:r>
            <a:endParaRPr/>
          </a:p>
          <a:p>
            <a:pPr indent="-317500" lvl="1" marL="914400" marR="0" rtl="0" algn="l">
              <a:lnSpc>
                <a:spcPct val="100000"/>
              </a:lnSpc>
              <a:spcBef>
                <a:spcPts val="0"/>
              </a:spcBef>
              <a:spcAft>
                <a:spcPts val="0"/>
              </a:spcAft>
              <a:buSzPts val="1400"/>
              <a:buChar char="￭"/>
            </a:pPr>
            <a:r>
              <a:rPr lang="en"/>
              <a:t>Read questions</a:t>
            </a:r>
            <a:endParaRPr/>
          </a:p>
          <a:p>
            <a:pPr indent="-317500" lvl="1" marL="914400" marR="0" rtl="0" algn="l">
              <a:lnSpc>
                <a:spcPct val="100000"/>
              </a:lnSpc>
              <a:spcBef>
                <a:spcPts val="0"/>
              </a:spcBef>
              <a:spcAft>
                <a:spcPts val="0"/>
              </a:spcAft>
              <a:buSzPts val="1400"/>
              <a:buChar char="￭"/>
            </a:pPr>
            <a:r>
              <a:rPr lang="en"/>
              <a:t>Choose from up to five answers</a:t>
            </a:r>
            <a:endParaRPr/>
          </a:p>
          <a:p>
            <a:pPr indent="-317500" lvl="1" marL="914400" marR="0" rtl="0" algn="l">
              <a:lnSpc>
                <a:spcPct val="100000"/>
              </a:lnSpc>
              <a:spcBef>
                <a:spcPts val="0"/>
              </a:spcBef>
              <a:spcAft>
                <a:spcPts val="0"/>
              </a:spcAft>
              <a:buSzPts val="1400"/>
              <a:buChar char="￭"/>
            </a:pPr>
            <a:r>
              <a:rPr lang="en"/>
              <a:t>Move between questions</a:t>
            </a:r>
            <a:endParaRPr/>
          </a:p>
          <a:p>
            <a:pPr indent="-317500" lvl="1" marL="914400" marR="0" rtl="0" algn="l">
              <a:lnSpc>
                <a:spcPct val="100000"/>
              </a:lnSpc>
              <a:spcBef>
                <a:spcPts val="0"/>
              </a:spcBef>
              <a:spcAft>
                <a:spcPts val="0"/>
              </a:spcAft>
              <a:buSzPts val="1400"/>
              <a:buChar char="￭"/>
            </a:pPr>
            <a:r>
              <a:rPr lang="en"/>
              <a:t>Submit their quizzes</a:t>
            </a:r>
            <a:endParaRPr/>
          </a:p>
        </p:txBody>
      </p:sp>
      <p:sp>
        <p:nvSpPr>
          <p:cNvPr id="454" name="Google Shape;454;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34"/>
          <p:cNvSpPr txBox="1"/>
          <p:nvPr>
            <p:ph type="title"/>
          </p:nvPr>
        </p:nvSpPr>
        <p:spPr>
          <a:xfrm>
            <a:off x="1732700" y="1735600"/>
            <a:ext cx="6804300" cy="114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Who Benefits?</a:t>
            </a:r>
            <a:endParaRPr sz="6000"/>
          </a:p>
        </p:txBody>
      </p:sp>
      <p:sp>
        <p:nvSpPr>
          <p:cNvPr id="460" name="Google Shape;460;p34"/>
          <p:cNvSpPr txBox="1"/>
          <p:nvPr>
            <p:ph idx="1" type="body"/>
          </p:nvPr>
        </p:nvSpPr>
        <p:spPr>
          <a:xfrm>
            <a:off x="1732700" y="2669450"/>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Professors and students alike!</a:t>
            </a:r>
            <a:endParaRPr sz="2400"/>
          </a:p>
        </p:txBody>
      </p:sp>
      <p:sp>
        <p:nvSpPr>
          <p:cNvPr id="461" name="Google Shape;461;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3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Monetization</a:t>
            </a:r>
            <a:endParaRPr/>
          </a:p>
        </p:txBody>
      </p:sp>
      <p:sp>
        <p:nvSpPr>
          <p:cNvPr id="467" name="Google Shape;467;p3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Subscription model for professors</a:t>
            </a:r>
            <a:endParaRPr/>
          </a:p>
          <a:p>
            <a:pPr indent="-317500" lvl="0" marL="457200" rtl="0" algn="l">
              <a:spcBef>
                <a:spcPts val="0"/>
              </a:spcBef>
              <a:spcAft>
                <a:spcPts val="0"/>
              </a:spcAft>
              <a:buSzPts val="1400"/>
              <a:buChar char="◇"/>
            </a:pPr>
            <a:r>
              <a:rPr lang="en"/>
              <a:t>One semester, one class payment model</a:t>
            </a:r>
            <a:endParaRPr/>
          </a:p>
          <a:p>
            <a:pPr indent="-317500" lvl="0" marL="457200" rtl="0" algn="l">
              <a:spcBef>
                <a:spcPts val="0"/>
              </a:spcBef>
              <a:spcAft>
                <a:spcPts val="0"/>
              </a:spcAft>
              <a:buSzPts val="1400"/>
              <a:buChar char="◇"/>
            </a:pPr>
            <a:r>
              <a:rPr lang="en"/>
              <a:t>Accounts with multiple classes get a discount on each class</a:t>
            </a:r>
            <a:endParaRPr/>
          </a:p>
        </p:txBody>
      </p:sp>
      <p:sp>
        <p:nvSpPr>
          <p:cNvPr id="468" name="Google Shape;468;p3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36"/>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Roadmap</a:t>
            </a:r>
            <a:endParaRPr/>
          </a:p>
        </p:txBody>
      </p:sp>
      <p:sp>
        <p:nvSpPr>
          <p:cNvPr id="474" name="Google Shape;474;p36"/>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development process for QuizApp</a:t>
            </a:r>
            <a:endParaRPr/>
          </a:p>
        </p:txBody>
      </p:sp>
      <p:sp>
        <p:nvSpPr>
          <p:cNvPr id="475" name="Google Shape;475;p36"/>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3</a:t>
            </a:r>
            <a:endParaRPr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3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Used</a:t>
            </a:r>
            <a:endParaRPr/>
          </a:p>
        </p:txBody>
      </p:sp>
      <p:sp>
        <p:nvSpPr>
          <p:cNvPr id="481" name="Google Shape;481;p3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Web</a:t>
            </a:r>
            <a:endParaRPr b="1"/>
          </a:p>
          <a:p>
            <a:pPr indent="-317500" lvl="0" marL="457200" rtl="0" algn="l">
              <a:spcBef>
                <a:spcPts val="600"/>
              </a:spcBef>
              <a:spcAft>
                <a:spcPts val="0"/>
              </a:spcAft>
              <a:buSzPts val="1400"/>
              <a:buChar char="◇"/>
            </a:pPr>
            <a:r>
              <a:rPr lang="en"/>
              <a:t>LAMP Stack</a:t>
            </a:r>
            <a:endParaRPr/>
          </a:p>
          <a:p>
            <a:pPr indent="-317500" lvl="1" marL="914400" rtl="0" algn="l">
              <a:spcBef>
                <a:spcPts val="0"/>
              </a:spcBef>
              <a:spcAft>
                <a:spcPts val="0"/>
              </a:spcAft>
              <a:buSzPts val="1400"/>
              <a:buChar char="￭"/>
            </a:pPr>
            <a:r>
              <a:rPr lang="en"/>
              <a:t>Linux</a:t>
            </a:r>
            <a:endParaRPr/>
          </a:p>
          <a:p>
            <a:pPr indent="-317500" lvl="1" marL="914400" rtl="0" algn="l">
              <a:spcBef>
                <a:spcPts val="0"/>
              </a:spcBef>
              <a:spcAft>
                <a:spcPts val="0"/>
              </a:spcAft>
              <a:buSzPts val="1400"/>
              <a:buChar char="￭"/>
            </a:pPr>
            <a:r>
              <a:rPr lang="en"/>
              <a:t>Apache</a:t>
            </a:r>
            <a:endParaRPr/>
          </a:p>
          <a:p>
            <a:pPr indent="-317500" lvl="1" marL="914400" rtl="0" algn="l">
              <a:spcBef>
                <a:spcPts val="0"/>
              </a:spcBef>
              <a:spcAft>
                <a:spcPts val="0"/>
              </a:spcAft>
              <a:buSzPts val="1400"/>
              <a:buChar char="￭"/>
            </a:pPr>
            <a:r>
              <a:rPr lang="en"/>
              <a:t>MySQL</a:t>
            </a:r>
            <a:endParaRPr/>
          </a:p>
          <a:p>
            <a:pPr indent="-317500" lvl="1" marL="914400" rtl="0" algn="l">
              <a:spcBef>
                <a:spcPts val="0"/>
              </a:spcBef>
              <a:spcAft>
                <a:spcPts val="0"/>
              </a:spcAft>
              <a:buSzPts val="1400"/>
              <a:buChar char="￭"/>
            </a:pPr>
            <a:r>
              <a:rPr lang="en"/>
              <a:t>PHP</a:t>
            </a:r>
            <a:endParaRPr/>
          </a:p>
          <a:p>
            <a:pPr indent="-317500" lvl="0" marL="457200" rtl="0" algn="l">
              <a:spcBef>
                <a:spcPts val="0"/>
              </a:spcBef>
              <a:spcAft>
                <a:spcPts val="0"/>
              </a:spcAft>
              <a:buSzPts val="1400"/>
              <a:buChar char="◇"/>
            </a:pPr>
            <a:r>
              <a:rPr lang="en"/>
              <a:t>Vue.js</a:t>
            </a:r>
            <a:endParaRPr/>
          </a:p>
        </p:txBody>
      </p:sp>
      <p:sp>
        <p:nvSpPr>
          <p:cNvPr id="482" name="Google Shape;482;p3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Mobile</a:t>
            </a:r>
            <a:endParaRPr b="1"/>
          </a:p>
          <a:p>
            <a:pPr indent="-317500" lvl="0" marL="457200" rtl="0" algn="l">
              <a:spcBef>
                <a:spcPts val="600"/>
              </a:spcBef>
              <a:spcAft>
                <a:spcPts val="0"/>
              </a:spcAft>
              <a:buSzPts val="1400"/>
              <a:buChar char="◇"/>
            </a:pPr>
            <a:r>
              <a:rPr lang="en"/>
              <a:t>Android Studio</a:t>
            </a:r>
            <a:endParaRPr/>
          </a:p>
          <a:p>
            <a:pPr indent="-317500" lvl="0" marL="457200" rtl="0" algn="l">
              <a:spcBef>
                <a:spcPts val="0"/>
              </a:spcBef>
              <a:spcAft>
                <a:spcPts val="0"/>
              </a:spcAft>
              <a:buSzPts val="1400"/>
              <a:buChar char="◇"/>
            </a:pPr>
            <a:r>
              <a:rPr lang="en"/>
              <a:t>Java</a:t>
            </a:r>
            <a:endParaRPr/>
          </a:p>
        </p:txBody>
      </p:sp>
      <p:sp>
        <p:nvSpPr>
          <p:cNvPr id="483" name="Google Shape;483;p3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Server</a:t>
            </a:r>
            <a:endParaRPr b="1"/>
          </a:p>
          <a:p>
            <a:pPr indent="-317500" lvl="0" marL="457200" rtl="0" algn="l">
              <a:spcBef>
                <a:spcPts val="600"/>
              </a:spcBef>
              <a:spcAft>
                <a:spcPts val="0"/>
              </a:spcAft>
              <a:buSzPts val="1400"/>
              <a:buChar char="◇"/>
            </a:pPr>
            <a:r>
              <a:rPr lang="en"/>
              <a:t>MySQL</a:t>
            </a:r>
            <a:endParaRPr/>
          </a:p>
        </p:txBody>
      </p:sp>
      <p:sp>
        <p:nvSpPr>
          <p:cNvPr id="484" name="Google Shape;484;p3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38"/>
          <p:cNvSpPr txBox="1"/>
          <p:nvPr>
            <p:ph type="title"/>
          </p:nvPr>
        </p:nvSpPr>
        <p:spPr>
          <a:xfrm>
            <a:off x="2713825" y="309725"/>
            <a:ext cx="55437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Entity-Relationships</a:t>
            </a:r>
            <a:endParaRPr/>
          </a:p>
        </p:txBody>
      </p:sp>
      <p:pic>
        <p:nvPicPr>
          <p:cNvPr id="490" name="Google Shape;490;p38"/>
          <p:cNvPicPr preferRelativeResize="0"/>
          <p:nvPr/>
        </p:nvPicPr>
        <p:blipFill>
          <a:blip r:embed="rId3">
            <a:alphaModFix/>
          </a:blip>
          <a:stretch>
            <a:fillRect/>
          </a:stretch>
        </p:blipFill>
        <p:spPr>
          <a:xfrm>
            <a:off x="2006212" y="1035825"/>
            <a:ext cx="5131575" cy="3883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39"/>
          <p:cNvSpPr txBox="1"/>
          <p:nvPr>
            <p:ph idx="4294967295" type="title"/>
          </p:nvPr>
        </p:nvSpPr>
        <p:spPr>
          <a:xfrm>
            <a:off x="2295025" y="238525"/>
            <a:ext cx="5339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a:t>
            </a:r>
            <a:r>
              <a:rPr lang="en"/>
              <a:t> Use-Cases</a:t>
            </a:r>
            <a:endParaRPr/>
          </a:p>
        </p:txBody>
      </p:sp>
      <p:sp>
        <p:nvSpPr>
          <p:cNvPr id="496" name="Google Shape;496;p3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97" name="Google Shape;497;p39"/>
          <p:cNvPicPr preferRelativeResize="0"/>
          <p:nvPr/>
        </p:nvPicPr>
        <p:blipFill>
          <a:blip r:embed="rId3">
            <a:alphaModFix/>
          </a:blip>
          <a:stretch>
            <a:fillRect/>
          </a:stretch>
        </p:blipFill>
        <p:spPr>
          <a:xfrm>
            <a:off x="2209257" y="944225"/>
            <a:ext cx="4725472" cy="3894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40"/>
          <p:cNvSpPr txBox="1"/>
          <p:nvPr>
            <p:ph idx="4294967295" type="body"/>
          </p:nvPr>
        </p:nvSpPr>
        <p:spPr>
          <a:xfrm>
            <a:off x="2114775" y="122375"/>
            <a:ext cx="6705600" cy="357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rgbClr val="19BBD5"/>
                </a:solidFill>
              </a:rPr>
              <a:t>QuizApp Website </a:t>
            </a:r>
            <a:endParaRPr sz="1800"/>
          </a:p>
        </p:txBody>
      </p:sp>
      <p:sp>
        <p:nvSpPr>
          <p:cNvPr id="503" name="Google Shape;503;p4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04" name="Google Shape;504;p40"/>
          <p:cNvPicPr preferRelativeResize="0"/>
          <p:nvPr/>
        </p:nvPicPr>
        <p:blipFill>
          <a:blip r:embed="rId3">
            <a:alphaModFix/>
          </a:blip>
          <a:stretch>
            <a:fillRect/>
          </a:stretch>
        </p:blipFill>
        <p:spPr>
          <a:xfrm>
            <a:off x="2037999" y="1148100"/>
            <a:ext cx="5068001" cy="3357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1"/>
          <p:cNvSpPr txBox="1"/>
          <p:nvPr>
            <p:ph idx="4294967295" type="title"/>
          </p:nvPr>
        </p:nvSpPr>
        <p:spPr>
          <a:xfrm>
            <a:off x="2295050" y="226450"/>
            <a:ext cx="5339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a:t>
            </a:r>
            <a:r>
              <a:rPr lang="en"/>
              <a:t>Use-Cases</a:t>
            </a:r>
            <a:endParaRPr/>
          </a:p>
        </p:txBody>
      </p:sp>
      <p:sp>
        <p:nvSpPr>
          <p:cNvPr id="510" name="Google Shape;510;p4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11" name="Google Shape;511;p41"/>
          <p:cNvPicPr preferRelativeResize="0"/>
          <p:nvPr/>
        </p:nvPicPr>
        <p:blipFill>
          <a:blip r:embed="rId3">
            <a:alphaModFix/>
          </a:blip>
          <a:stretch>
            <a:fillRect/>
          </a:stretch>
        </p:blipFill>
        <p:spPr>
          <a:xfrm>
            <a:off x="2562119" y="944225"/>
            <a:ext cx="4019780" cy="3894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Meet the Team</a:t>
            </a:r>
            <a:endParaRPr/>
          </a:p>
        </p:txBody>
      </p:sp>
      <p:sp>
        <p:nvSpPr>
          <p:cNvPr id="388" name="Google Shape;388;p24"/>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Mark Fuller (Project Manager)</a:t>
            </a:r>
            <a:endParaRPr/>
          </a:p>
          <a:p>
            <a:pPr indent="0" lvl="0" marL="0" rtl="0" algn="l">
              <a:spcBef>
                <a:spcPts val="600"/>
              </a:spcBef>
              <a:spcAft>
                <a:spcPts val="0"/>
              </a:spcAft>
              <a:buNone/>
            </a:pPr>
            <a:r>
              <a:rPr lang="en"/>
              <a:t>Thanh Dat Le </a:t>
            </a:r>
            <a:endParaRPr/>
          </a:p>
          <a:p>
            <a:pPr indent="0" lvl="0" marL="0" rtl="0" algn="l">
              <a:spcBef>
                <a:spcPts val="600"/>
              </a:spcBef>
              <a:spcAft>
                <a:spcPts val="0"/>
              </a:spcAft>
              <a:buNone/>
            </a:pPr>
            <a:r>
              <a:rPr lang="en"/>
              <a:t>Nicholas Riley</a:t>
            </a:r>
            <a:endParaRPr/>
          </a:p>
          <a:p>
            <a:pPr indent="0" lvl="0" marL="0" rtl="0" algn="l">
              <a:spcBef>
                <a:spcPts val="600"/>
              </a:spcBef>
              <a:spcAft>
                <a:spcPts val="0"/>
              </a:spcAft>
              <a:buNone/>
            </a:pPr>
            <a:r>
              <a:rPr lang="en"/>
              <a:t>Enelson Castro</a:t>
            </a:r>
            <a:endParaRPr/>
          </a:p>
          <a:p>
            <a:pPr indent="0" lvl="0" marL="0" rtl="0" algn="l">
              <a:spcBef>
                <a:spcPts val="600"/>
              </a:spcBef>
              <a:spcAft>
                <a:spcPts val="0"/>
              </a:spcAft>
              <a:buClr>
                <a:schemeClr val="dk1"/>
              </a:buClr>
              <a:buSzPts val="1100"/>
              <a:buFont typeface="Arial"/>
              <a:buNone/>
            </a:pPr>
            <a:r>
              <a:rPr lang="en"/>
              <a:t>Michael Santiago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42"/>
          <p:cNvSpPr txBox="1"/>
          <p:nvPr>
            <p:ph idx="4294967295" type="body"/>
          </p:nvPr>
        </p:nvSpPr>
        <p:spPr>
          <a:xfrm>
            <a:off x="2114775" y="122375"/>
            <a:ext cx="6705600" cy="357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QuizApp Mobile Login &amp; Register</a:t>
            </a:r>
            <a:endParaRPr sz="1800"/>
          </a:p>
        </p:txBody>
      </p:sp>
      <p:sp>
        <p:nvSpPr>
          <p:cNvPr id="517" name="Google Shape;517;p42"/>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19" name="Google Shape;519;p42"/>
          <p:cNvPicPr preferRelativeResize="0"/>
          <p:nvPr/>
        </p:nvPicPr>
        <p:blipFill>
          <a:blip r:embed="rId3">
            <a:alphaModFix/>
          </a:blip>
          <a:stretch>
            <a:fillRect/>
          </a:stretch>
        </p:blipFill>
        <p:spPr>
          <a:xfrm>
            <a:off x="1857569" y="570425"/>
            <a:ext cx="2285652" cy="4358424"/>
          </a:xfrm>
          <a:prstGeom prst="rect">
            <a:avLst/>
          </a:prstGeom>
          <a:noFill/>
          <a:ln>
            <a:noFill/>
          </a:ln>
        </p:spPr>
      </p:pic>
      <p:pic>
        <p:nvPicPr>
          <p:cNvPr id="520" name="Google Shape;520;p42"/>
          <p:cNvPicPr preferRelativeResize="0"/>
          <p:nvPr/>
        </p:nvPicPr>
        <p:blipFill>
          <a:blip r:embed="rId4">
            <a:alphaModFix/>
          </a:blip>
          <a:stretch>
            <a:fillRect/>
          </a:stretch>
        </p:blipFill>
        <p:spPr>
          <a:xfrm>
            <a:off x="4571994" y="570425"/>
            <a:ext cx="2330468" cy="4358424"/>
          </a:xfrm>
          <a:prstGeom prst="rect">
            <a:avLst/>
          </a:prstGeom>
          <a:noFill/>
          <a:ln>
            <a:noFill/>
          </a:ln>
        </p:spPr>
      </p:pic>
      <p:pic>
        <p:nvPicPr>
          <p:cNvPr id="521" name="Google Shape;521;p42"/>
          <p:cNvPicPr preferRelativeResize="0"/>
          <p:nvPr/>
        </p:nvPicPr>
        <p:blipFill>
          <a:blip r:embed="rId5">
            <a:alphaModFix/>
          </a:blip>
          <a:stretch>
            <a:fillRect/>
          </a:stretch>
        </p:blipFill>
        <p:spPr>
          <a:xfrm>
            <a:off x="7446716" y="570425"/>
            <a:ext cx="1373650" cy="1612647"/>
          </a:xfrm>
          <a:prstGeom prst="rect">
            <a:avLst/>
          </a:prstGeom>
          <a:noFill/>
          <a:ln>
            <a:noFill/>
          </a:ln>
        </p:spPr>
      </p:pic>
      <p:pic>
        <p:nvPicPr>
          <p:cNvPr id="522" name="Google Shape;522;p42"/>
          <p:cNvPicPr preferRelativeResize="0"/>
          <p:nvPr/>
        </p:nvPicPr>
        <p:blipFill>
          <a:blip r:embed="rId6">
            <a:alphaModFix/>
          </a:blip>
          <a:stretch>
            <a:fillRect/>
          </a:stretch>
        </p:blipFill>
        <p:spPr>
          <a:xfrm>
            <a:off x="86740" y="2883152"/>
            <a:ext cx="1559850" cy="1559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43"/>
          <p:cNvSpPr txBox="1"/>
          <p:nvPr>
            <p:ph idx="4294967295" type="body"/>
          </p:nvPr>
        </p:nvSpPr>
        <p:spPr>
          <a:xfrm>
            <a:off x="2114775" y="122375"/>
            <a:ext cx="6705600" cy="357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QuizApp Mobile Questions</a:t>
            </a:r>
            <a:endParaRPr sz="1800"/>
          </a:p>
        </p:txBody>
      </p:sp>
      <p:sp>
        <p:nvSpPr>
          <p:cNvPr id="528" name="Google Shape;528;p43"/>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30" name="Google Shape;530;p43"/>
          <p:cNvPicPr preferRelativeResize="0"/>
          <p:nvPr/>
        </p:nvPicPr>
        <p:blipFill>
          <a:blip r:embed="rId3">
            <a:alphaModFix/>
          </a:blip>
          <a:stretch>
            <a:fillRect/>
          </a:stretch>
        </p:blipFill>
        <p:spPr>
          <a:xfrm>
            <a:off x="1821919" y="570450"/>
            <a:ext cx="2341841" cy="4358426"/>
          </a:xfrm>
          <a:prstGeom prst="rect">
            <a:avLst/>
          </a:prstGeom>
          <a:noFill/>
          <a:ln>
            <a:noFill/>
          </a:ln>
        </p:spPr>
      </p:pic>
      <p:pic>
        <p:nvPicPr>
          <p:cNvPr id="531" name="Google Shape;531;p43"/>
          <p:cNvPicPr preferRelativeResize="0"/>
          <p:nvPr/>
        </p:nvPicPr>
        <p:blipFill>
          <a:blip r:embed="rId4">
            <a:alphaModFix/>
          </a:blip>
          <a:stretch>
            <a:fillRect/>
          </a:stretch>
        </p:blipFill>
        <p:spPr>
          <a:xfrm>
            <a:off x="4572010" y="570450"/>
            <a:ext cx="2299142" cy="4358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44"/>
          <p:cNvSpPr txBox="1"/>
          <p:nvPr>
            <p:ph idx="4294967295" type="body"/>
          </p:nvPr>
        </p:nvSpPr>
        <p:spPr>
          <a:xfrm>
            <a:off x="2114775" y="122375"/>
            <a:ext cx="6705600" cy="357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QuizApp Mobile Submit &amp; Score </a:t>
            </a:r>
            <a:endParaRPr sz="1800"/>
          </a:p>
        </p:txBody>
      </p:sp>
      <p:sp>
        <p:nvSpPr>
          <p:cNvPr id="537" name="Google Shape;537;p44"/>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39" name="Google Shape;539;p44"/>
          <p:cNvPicPr preferRelativeResize="0"/>
          <p:nvPr/>
        </p:nvPicPr>
        <p:blipFill>
          <a:blip r:embed="rId3">
            <a:alphaModFix/>
          </a:blip>
          <a:stretch>
            <a:fillRect/>
          </a:stretch>
        </p:blipFill>
        <p:spPr>
          <a:xfrm>
            <a:off x="4571992" y="570450"/>
            <a:ext cx="2304775" cy="4358425"/>
          </a:xfrm>
          <a:prstGeom prst="rect">
            <a:avLst/>
          </a:prstGeom>
          <a:noFill/>
          <a:ln>
            <a:noFill/>
          </a:ln>
        </p:spPr>
      </p:pic>
      <p:pic>
        <p:nvPicPr>
          <p:cNvPr id="540" name="Google Shape;540;p44"/>
          <p:cNvPicPr preferRelativeResize="0"/>
          <p:nvPr/>
        </p:nvPicPr>
        <p:blipFill>
          <a:blip r:embed="rId4">
            <a:alphaModFix/>
          </a:blip>
          <a:stretch>
            <a:fillRect/>
          </a:stretch>
        </p:blipFill>
        <p:spPr>
          <a:xfrm>
            <a:off x="1823669" y="570450"/>
            <a:ext cx="2314009" cy="435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45"/>
          <p:cNvSpPr txBox="1"/>
          <p:nvPr>
            <p:ph type="title"/>
          </p:nvPr>
        </p:nvSpPr>
        <p:spPr>
          <a:xfrm>
            <a:off x="2713825" y="309725"/>
            <a:ext cx="57729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Gantt Chart Wk 1-4</a:t>
            </a:r>
            <a:endParaRPr/>
          </a:p>
        </p:txBody>
      </p:sp>
      <p:pic>
        <p:nvPicPr>
          <p:cNvPr id="546" name="Google Shape;546;p45"/>
          <p:cNvPicPr preferRelativeResize="0"/>
          <p:nvPr/>
        </p:nvPicPr>
        <p:blipFill>
          <a:blip r:embed="rId3">
            <a:alphaModFix/>
          </a:blip>
          <a:stretch>
            <a:fillRect/>
          </a:stretch>
        </p:blipFill>
        <p:spPr>
          <a:xfrm>
            <a:off x="2059038" y="1083250"/>
            <a:ext cx="5025933" cy="38836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46"/>
          <p:cNvSpPr txBox="1"/>
          <p:nvPr>
            <p:ph type="title"/>
          </p:nvPr>
        </p:nvSpPr>
        <p:spPr>
          <a:xfrm>
            <a:off x="2660250" y="331150"/>
            <a:ext cx="60087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Gantt Chart Wk 5-7</a:t>
            </a:r>
            <a:endParaRPr/>
          </a:p>
        </p:txBody>
      </p:sp>
      <p:pic>
        <p:nvPicPr>
          <p:cNvPr id="552" name="Google Shape;552;p46"/>
          <p:cNvPicPr preferRelativeResize="0"/>
          <p:nvPr/>
        </p:nvPicPr>
        <p:blipFill>
          <a:blip r:embed="rId3">
            <a:alphaModFix/>
          </a:blip>
          <a:stretch>
            <a:fillRect/>
          </a:stretch>
        </p:blipFill>
        <p:spPr>
          <a:xfrm>
            <a:off x="2059038" y="1071200"/>
            <a:ext cx="5025933" cy="3883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4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558" name="Google Shape;558;p4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5"/>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QuizApp?</a:t>
            </a:r>
            <a:endParaRPr/>
          </a:p>
        </p:txBody>
      </p:sp>
      <p:sp>
        <p:nvSpPr>
          <p:cNvPr id="394" name="Google Shape;394;p25"/>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Academics with ease</a:t>
            </a:r>
            <a:endParaRPr/>
          </a:p>
        </p:txBody>
      </p:sp>
      <p:sp>
        <p:nvSpPr>
          <p:cNvPr id="395" name="Google Shape;395;p2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6"/>
          <p:cNvSpPr txBox="1"/>
          <p:nvPr>
            <p:ph idx="1" type="body"/>
          </p:nvPr>
        </p:nvSpPr>
        <p:spPr>
          <a:xfrm>
            <a:off x="1878900" y="1981350"/>
            <a:ext cx="6812100" cy="11808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“Good teaching is one-fourth preparation and three-fourths pure theater.”</a:t>
            </a:r>
            <a:endParaRPr/>
          </a:p>
          <a:p>
            <a:pPr indent="-381000" lvl="0" marL="4572000" rtl="0" algn="l">
              <a:spcBef>
                <a:spcPts val="600"/>
              </a:spcBef>
              <a:spcAft>
                <a:spcPts val="0"/>
              </a:spcAft>
              <a:buSzPts val="2400"/>
              <a:buChar char="-"/>
            </a:pPr>
            <a:r>
              <a:rPr lang="en"/>
              <a:t>Gail Godwin</a:t>
            </a:r>
            <a:endParaRPr/>
          </a:p>
        </p:txBody>
      </p:sp>
      <p:sp>
        <p:nvSpPr>
          <p:cNvPr id="401" name="Google Shape;401;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27"/>
          <p:cNvSpPr txBox="1"/>
          <p:nvPr>
            <p:ph type="title"/>
          </p:nvPr>
        </p:nvSpPr>
        <p:spPr>
          <a:xfrm>
            <a:off x="1732700" y="1735600"/>
            <a:ext cx="4164300" cy="67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 with that 1/4th</a:t>
            </a:r>
            <a:endParaRPr/>
          </a:p>
        </p:txBody>
      </p:sp>
      <p:sp>
        <p:nvSpPr>
          <p:cNvPr id="407" name="Google Shape;407;p27"/>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Time and effort spent making quizzes</a:t>
            </a:r>
            <a:endParaRPr/>
          </a:p>
          <a:p>
            <a:pPr indent="-317500" lvl="0" marL="457200" rtl="0" algn="l">
              <a:spcBef>
                <a:spcPts val="0"/>
              </a:spcBef>
              <a:spcAft>
                <a:spcPts val="0"/>
              </a:spcAft>
              <a:buSzPts val="1400"/>
              <a:buChar char="◇"/>
            </a:pPr>
            <a:r>
              <a:rPr lang="en"/>
              <a:t>Proctoring quizzes</a:t>
            </a:r>
            <a:endParaRPr/>
          </a:p>
          <a:p>
            <a:pPr indent="-317500" lvl="0" marL="457200" rtl="0" algn="l">
              <a:spcBef>
                <a:spcPts val="0"/>
              </a:spcBef>
              <a:spcAft>
                <a:spcPts val="0"/>
              </a:spcAft>
              <a:buSzPts val="1400"/>
              <a:buChar char="◇"/>
            </a:pPr>
            <a:r>
              <a:rPr lang="en"/>
              <a:t>Relying on middlemen</a:t>
            </a:r>
            <a:endParaRPr/>
          </a:p>
          <a:p>
            <a:pPr indent="-317500" lvl="1" marL="914400" rtl="0" algn="l">
              <a:spcBef>
                <a:spcPts val="0"/>
              </a:spcBef>
              <a:spcAft>
                <a:spcPts val="0"/>
              </a:spcAft>
              <a:buSzPts val="1400"/>
              <a:buChar char="￭"/>
            </a:pPr>
            <a:r>
              <a:rPr lang="en"/>
              <a:t>Canvas</a:t>
            </a:r>
            <a:endParaRPr/>
          </a:p>
          <a:p>
            <a:pPr indent="-317500" lvl="1" marL="914400" rtl="0" algn="l">
              <a:spcBef>
                <a:spcPts val="0"/>
              </a:spcBef>
              <a:spcAft>
                <a:spcPts val="0"/>
              </a:spcAft>
              <a:buSzPts val="1400"/>
              <a:buChar char="￭"/>
            </a:pPr>
            <a:r>
              <a:rPr lang="en"/>
              <a:t>Clickers</a:t>
            </a:r>
            <a:endParaRPr/>
          </a:p>
          <a:p>
            <a:pPr indent="-317500" lvl="1" marL="914400" rtl="0" algn="l">
              <a:spcBef>
                <a:spcPts val="0"/>
              </a:spcBef>
              <a:spcAft>
                <a:spcPts val="0"/>
              </a:spcAft>
              <a:buSzPts val="1400"/>
              <a:buChar char="￭"/>
            </a:pPr>
            <a:r>
              <a:rPr lang="en"/>
              <a:t>TAs</a:t>
            </a:r>
            <a:endParaRPr/>
          </a:p>
        </p:txBody>
      </p:sp>
      <p:sp>
        <p:nvSpPr>
          <p:cNvPr id="408" name="Google Shape;408;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8"/>
          <p:cNvSpPr txBox="1"/>
          <p:nvPr>
            <p:ph idx="4294967295" type="ctrTitle"/>
          </p:nvPr>
        </p:nvSpPr>
        <p:spPr>
          <a:xfrm>
            <a:off x="685800" y="1491725"/>
            <a:ext cx="7772400" cy="159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3292E1"/>
                </a:solidFill>
                <a:latin typeface="Muli"/>
                <a:ea typeface="Muli"/>
                <a:cs typeface="Muli"/>
                <a:sym typeface="Muli"/>
              </a:rPr>
              <a:t>‘99</a:t>
            </a:r>
            <a:r>
              <a:rPr b="1" lang="en" sz="4800">
                <a:solidFill>
                  <a:srgbClr val="3292E1"/>
                </a:solidFill>
                <a:latin typeface="Muli"/>
                <a:ea typeface="Muli"/>
                <a:cs typeface="Muli"/>
                <a:sym typeface="Muli"/>
              </a:rPr>
              <a:t>% of UCF students own a smartphone’</a:t>
            </a:r>
            <a:endParaRPr b="1" sz="4800">
              <a:solidFill>
                <a:srgbClr val="3292E1"/>
              </a:solidFill>
              <a:latin typeface="Muli"/>
              <a:ea typeface="Muli"/>
              <a:cs typeface="Muli"/>
              <a:sym typeface="Muli"/>
            </a:endParaRPr>
          </a:p>
        </p:txBody>
      </p:sp>
      <p:sp>
        <p:nvSpPr>
          <p:cNvPr id="414" name="Google Shape;414;p28"/>
          <p:cNvSpPr txBox="1"/>
          <p:nvPr>
            <p:ph idx="4294967295" type="subTitle"/>
          </p:nvPr>
        </p:nvSpPr>
        <p:spPr>
          <a:xfrm>
            <a:off x="685800" y="3088334"/>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2016 Survey at UCF</a:t>
            </a:r>
            <a:endParaRPr/>
          </a:p>
        </p:txBody>
      </p:sp>
      <p:sp>
        <p:nvSpPr>
          <p:cNvPr id="415" name="Google Shape;415;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29"/>
          <p:cNvSpPr txBox="1"/>
          <p:nvPr>
            <p:ph type="ctrTitle"/>
          </p:nvPr>
        </p:nvSpPr>
        <p:spPr>
          <a:xfrm>
            <a:off x="2743200" y="1735750"/>
            <a:ext cx="6140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Moving Quizzes to Mobile</a:t>
            </a:r>
            <a:endParaRPr/>
          </a:p>
        </p:txBody>
      </p:sp>
      <p:sp>
        <p:nvSpPr>
          <p:cNvPr id="421" name="Google Shape;421;p29"/>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mobile apps and web interfaces for quizzing</a:t>
            </a:r>
            <a:endParaRPr/>
          </a:p>
        </p:txBody>
      </p:sp>
      <p:sp>
        <p:nvSpPr>
          <p:cNvPr id="422" name="Google Shape;422;p29"/>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0"/>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Electronic Quizzes</a:t>
            </a:r>
            <a:endParaRPr/>
          </a:p>
        </p:txBody>
      </p:sp>
      <p:sp>
        <p:nvSpPr>
          <p:cNvPr id="428" name="Google Shape;428;p30"/>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Make quizzes online</a:t>
            </a:r>
            <a:endParaRPr/>
          </a:p>
          <a:p>
            <a:pPr indent="-317500" lvl="0" marL="457200" rtl="0" algn="l">
              <a:spcBef>
                <a:spcPts val="0"/>
              </a:spcBef>
              <a:spcAft>
                <a:spcPts val="0"/>
              </a:spcAft>
              <a:buSzPts val="1400"/>
              <a:buChar char="◇"/>
            </a:pPr>
            <a:r>
              <a:rPr lang="en"/>
              <a:t>Set automatic quiz start and end times</a:t>
            </a:r>
            <a:endParaRPr/>
          </a:p>
          <a:p>
            <a:pPr indent="-317500" lvl="0" marL="457200" rtl="0" algn="l">
              <a:spcBef>
                <a:spcPts val="0"/>
              </a:spcBef>
              <a:spcAft>
                <a:spcPts val="0"/>
              </a:spcAft>
              <a:buSzPts val="1400"/>
              <a:buChar char="◇"/>
            </a:pPr>
            <a:r>
              <a:rPr lang="en"/>
              <a:t>Proctor quizzes automatically through an app</a:t>
            </a:r>
            <a:endParaRPr/>
          </a:p>
          <a:p>
            <a:pPr indent="-317500" lvl="0" marL="457200" rtl="0" algn="l">
              <a:spcBef>
                <a:spcPts val="0"/>
              </a:spcBef>
              <a:spcAft>
                <a:spcPts val="0"/>
              </a:spcAft>
              <a:buSzPts val="1400"/>
              <a:buChar char="◇"/>
            </a:pPr>
            <a:r>
              <a:rPr lang="en"/>
              <a:t>Get quiz results from a handy database</a:t>
            </a:r>
            <a:endParaRPr/>
          </a:p>
        </p:txBody>
      </p:sp>
      <p:sp>
        <p:nvSpPr>
          <p:cNvPr id="429" name="Google Shape;429;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1"/>
          <p:cNvSpPr/>
          <p:nvPr/>
        </p:nvSpPr>
        <p:spPr>
          <a:xfrm rot="-5400000">
            <a:off x="867325" y="468800"/>
            <a:ext cx="2691900" cy="3108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35" name="Google Shape;435;p31"/>
          <p:cNvSpPr txBox="1"/>
          <p:nvPr>
            <p:ph idx="4294967295" type="ctrTitle"/>
          </p:nvPr>
        </p:nvSpPr>
        <p:spPr>
          <a:xfrm>
            <a:off x="3829050" y="1474800"/>
            <a:ext cx="54018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Hybridization</a:t>
            </a:r>
            <a:endParaRPr sz="6000"/>
          </a:p>
        </p:txBody>
      </p:sp>
      <p:sp>
        <p:nvSpPr>
          <p:cNvPr id="436" name="Google Shape;436;p31"/>
          <p:cNvSpPr txBox="1"/>
          <p:nvPr>
            <p:ph idx="4294967295" type="subTitle"/>
          </p:nvPr>
        </p:nvSpPr>
        <p:spPr>
          <a:xfrm>
            <a:off x="3829050" y="2464796"/>
            <a:ext cx="4333800" cy="142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Half-web, half-mobile: use all the tools of the modern age to simplify the process</a:t>
            </a:r>
            <a:endParaRPr sz="2400"/>
          </a:p>
        </p:txBody>
      </p:sp>
      <p:sp>
        <p:nvSpPr>
          <p:cNvPr id="437" name="Google Shape;437;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38" name="Google Shape;438;p31"/>
          <p:cNvPicPr preferRelativeResize="0"/>
          <p:nvPr/>
        </p:nvPicPr>
        <p:blipFill>
          <a:blip r:embed="rId3">
            <a:alphaModFix/>
          </a:blip>
          <a:stretch>
            <a:fillRect/>
          </a:stretch>
        </p:blipFill>
        <p:spPr>
          <a:xfrm rot="1649797">
            <a:off x="1219775" y="1040625"/>
            <a:ext cx="1011449" cy="1011449"/>
          </a:xfrm>
          <a:prstGeom prst="rect">
            <a:avLst/>
          </a:prstGeom>
          <a:noFill/>
          <a:ln>
            <a:noFill/>
          </a:ln>
        </p:spPr>
      </p:pic>
      <p:pic>
        <p:nvPicPr>
          <p:cNvPr id="439" name="Google Shape;439;p31"/>
          <p:cNvPicPr preferRelativeResize="0"/>
          <p:nvPr/>
        </p:nvPicPr>
        <p:blipFill>
          <a:blip r:embed="rId4">
            <a:alphaModFix/>
          </a:blip>
          <a:stretch>
            <a:fillRect/>
          </a:stretch>
        </p:blipFill>
        <p:spPr>
          <a:xfrm>
            <a:off x="2302850" y="2071725"/>
            <a:ext cx="870900" cy="870900"/>
          </a:xfrm>
          <a:prstGeom prst="rect">
            <a:avLst/>
          </a:prstGeom>
          <a:noFill/>
          <a:ln>
            <a:noFill/>
          </a:ln>
        </p:spPr>
      </p:pic>
      <p:cxnSp>
        <p:nvCxnSpPr>
          <p:cNvPr id="440" name="Google Shape;440;p31"/>
          <p:cNvCxnSpPr/>
          <p:nvPr/>
        </p:nvCxnSpPr>
        <p:spPr>
          <a:xfrm>
            <a:off x="1975250" y="1695825"/>
            <a:ext cx="501000" cy="520200"/>
          </a:xfrm>
          <a:prstGeom prst="straightConnector1">
            <a:avLst/>
          </a:prstGeom>
          <a:noFill/>
          <a:ln cap="flat" cmpd="sng" w="19050">
            <a:solidFill>
              <a:srgbClr val="FFFFFF"/>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