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5" r:id="rId3"/>
    <p:sldId id="3001" r:id="rId5"/>
    <p:sldId id="2991" r:id="rId6"/>
    <p:sldId id="2994" r:id="rId7"/>
    <p:sldId id="2995" r:id="rId8"/>
    <p:sldId id="2996" r:id="rId9"/>
    <p:sldId id="2997" r:id="rId10"/>
    <p:sldId id="2998" r:id="rId11"/>
    <p:sldId id="2999" r:id="rId12"/>
    <p:sldId id="3003" r:id="rId13"/>
    <p:sldId id="300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0"/>
    <a:srgbClr val="F7B718"/>
    <a:srgbClr val="000000"/>
    <a:srgbClr val="C13827"/>
    <a:srgbClr val="98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DC14-B41C-4B20-821A-395C2BCB750D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7A7AD-585A-49D5-BAF7-F31948E5FA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972E-C131-4836-8167-DF5FB179A5A9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9C9ED-0B1F-41F7-93FD-7DC846FBA94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CAPA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9C9ED-0B1F-41F7-93FD-7DC846FBA940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microsoft.com/office/2007/relationships/hdphoto" Target="../media/image22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 e contr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>
          <a:xfrm rot="10800000">
            <a:off x="-1286" y="0"/>
            <a:ext cx="12193286" cy="6863084"/>
          </a:xfrm>
          <a:prstGeom prst="rect">
            <a:avLst/>
          </a:prstGeom>
        </p:spPr>
      </p:pic>
      <p:pic>
        <p:nvPicPr>
          <p:cNvPr id="3" name="Imagem 15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</a:blip>
          <a:srcRect l="67121"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4" name="Imagem 1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60529" y="1075424"/>
            <a:ext cx="3554556" cy="103526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 rot="2700000">
            <a:off x="10670456" y="6207238"/>
            <a:ext cx="321269" cy="32126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 rot="2700000">
            <a:off x="11055466" y="6207238"/>
            <a:ext cx="321269" cy="321269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 rot="2700000">
            <a:off x="11452508" y="6207238"/>
            <a:ext cx="321269" cy="321269"/>
          </a:xfrm>
          <a:prstGeom prst="rect">
            <a:avLst/>
          </a:prstGeom>
        </p:spPr>
      </p:pic>
      <p:pic>
        <p:nvPicPr>
          <p:cNvPr id="8" name="Imagem 6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0" y="6769100"/>
            <a:ext cx="12192000" cy="8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email">
            <a:alphaModFix amt="50000"/>
          </a:blip>
          <a:srcRect/>
          <a:stretch>
            <a:fillRect/>
          </a:stretch>
        </p:blipFill>
        <p:spPr>
          <a:xfrm>
            <a:off x="8618568" y="1126343"/>
            <a:ext cx="3112193" cy="3112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693 -2.22222E-6 L 1.875E-6 -2.22222E-6 " pathEditMode="relative" rAng="0" ptsTypes="AA">
                                      <p:cBhvr>
                                        <p:cTn id="13" dur="4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5982788"/>
            <a:ext cx="12192000" cy="875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2" y="737519"/>
            <a:ext cx="6353844" cy="1325563"/>
          </a:xfrm>
          <a:prstGeom prst="rect">
            <a:avLst/>
          </a:prstGeom>
        </p:spPr>
        <p:txBody>
          <a:bodyPr/>
          <a:lstStyle>
            <a:lvl1pPr>
              <a:defRPr sz="3600" b="1" spc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2063082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alphaModFix amt="50000"/>
          </a:blip>
          <a:srcRect/>
          <a:stretch>
            <a:fillRect/>
          </a:stretch>
        </p:blipFill>
        <p:spPr>
          <a:xfrm>
            <a:off x="9781304" y="174830"/>
            <a:ext cx="2170958" cy="2170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5982788"/>
            <a:ext cx="12192000" cy="875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2" y="737519"/>
            <a:ext cx="6353844" cy="1325563"/>
          </a:xfrm>
          <a:prstGeom prst="rect">
            <a:avLst/>
          </a:prstGeom>
        </p:spPr>
        <p:txBody>
          <a:bodyPr/>
          <a:lstStyle>
            <a:lvl1pPr>
              <a:defRPr sz="3600" b="1" spc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>
          <a:xfrm>
            <a:off x="988652" y="3111690"/>
            <a:ext cx="6463026" cy="3243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 spc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magna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turpis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elementum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nunc. Nam ut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nunc.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nisl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sagittis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tempus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malesuada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est.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2063082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alphaModFix amt="50000"/>
          </a:blip>
          <a:srcRect/>
          <a:stretch>
            <a:fillRect/>
          </a:stretch>
        </p:blipFill>
        <p:spPr>
          <a:xfrm>
            <a:off x="9781304" y="174830"/>
            <a:ext cx="2170958" cy="2170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</a:blip>
          <a:srcRect/>
          <a:stretch>
            <a:fillRect/>
          </a:stretch>
        </p:blipFill>
        <p:spPr>
          <a:xfrm flipH="1">
            <a:off x="-796" y="0"/>
            <a:ext cx="12193592" cy="6852019"/>
          </a:xfrm>
          <a:prstGeom prst="rect">
            <a:avLst/>
          </a:prstGeom>
        </p:spPr>
      </p:pic>
      <p:sp>
        <p:nvSpPr>
          <p:cNvPr id="13" name="Retângulo 1"/>
          <p:cNvSpPr/>
          <p:nvPr userDrawn="1"/>
        </p:nvSpPr>
        <p:spPr>
          <a:xfrm>
            <a:off x="-796" y="-5086"/>
            <a:ext cx="12192000" cy="6868172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Imagem 1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17" name="Imagem 6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11" name="Título 3"/>
          <p:cNvSpPr txBox="1"/>
          <p:nvPr userDrawn="1"/>
        </p:nvSpPr>
        <p:spPr>
          <a:xfrm>
            <a:off x="988653" y="2810503"/>
            <a:ext cx="7545747" cy="1467229"/>
          </a:xfr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TRANSFORMAR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MUNDO</a:t>
            </a:r>
            <a:b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CONSTRUINDO EXPERIÊNCIAS 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DIGITAIS</a:t>
            </a:r>
            <a:b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 GEREM O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CRESCIMENTO DOS NOSSOS CLIENTES</a:t>
            </a:r>
            <a:endParaRPr lang="pt-BR" sz="40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4"/>
          <p:cNvSpPr txBox="1"/>
          <p:nvPr userDrawn="1"/>
        </p:nvSpPr>
        <p:spPr>
          <a:xfrm>
            <a:off x="988652" y="2055200"/>
            <a:ext cx="7110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 NOVA MISSÃO</a:t>
            </a:r>
            <a:endParaRPr lang="pt-BR" sz="3200" b="1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oup of people around each other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>
            <a:alphaModFix amt="70000"/>
          </a:blip>
          <a:srcRect/>
          <a:stretch>
            <a:fillRect/>
          </a:stretch>
        </p:blipFill>
        <p:spPr>
          <a:xfrm>
            <a:off x="-796" y="5981"/>
            <a:ext cx="12193592" cy="6846038"/>
          </a:xfrm>
          <a:prstGeom prst="rect">
            <a:avLst/>
          </a:prstGeom>
        </p:spPr>
      </p:pic>
      <p:sp>
        <p:nvSpPr>
          <p:cNvPr id="20" name="Retângulo 1"/>
          <p:cNvSpPr/>
          <p:nvPr userDrawn="1"/>
        </p:nvSpPr>
        <p:spPr>
          <a:xfrm>
            <a:off x="-796" y="0"/>
            <a:ext cx="12192000" cy="687415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Imagem 1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23" name="Imagem 6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24" name="Título 3"/>
          <p:cNvSpPr txBox="1"/>
          <p:nvPr userDrawn="1"/>
        </p:nvSpPr>
        <p:spPr>
          <a:xfrm>
            <a:off x="988652" y="2775134"/>
            <a:ext cx="8239753" cy="1467229"/>
          </a:xfr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NÓS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CULTIVAMOS O TALENTO 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PESSOAS</a:t>
            </a:r>
            <a:b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UTILIZAMOS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TECNOLOGIAS ESTADO-DA-ARTE</a:t>
            </a:r>
            <a:b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CONSTRUIR SOLUÇÕES DE TRANSFORMAÇÃO DIGITAL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AJUDAM NOSSOS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CLIENTES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LIDERAREM SEUS SETORES 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ATUAÇÃO.</a:t>
            </a:r>
            <a:endParaRPr lang="pt-BR" sz="40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aixaDeTexto 4"/>
          <p:cNvSpPr txBox="1"/>
          <p:nvPr userDrawn="1"/>
        </p:nvSpPr>
        <p:spPr>
          <a:xfrm>
            <a:off x="988651" y="2055200"/>
            <a:ext cx="823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NOVO MODELO DE OPERAÇÃO</a:t>
            </a:r>
            <a:endParaRPr lang="pt-BR" sz="3200" b="1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ão edi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3" descr="Multidão de pessoas&#10;&#10;Descrição gerada com alta confiança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492" t="3186" r="3059" b="2228"/>
          <a:stretch>
            <a:fillRect/>
          </a:stretch>
        </p:blipFill>
        <p:spPr>
          <a:xfrm>
            <a:off x="0" y="1"/>
            <a:ext cx="12192000" cy="6863086"/>
          </a:xfrm>
          <a:prstGeom prst="rect">
            <a:avLst/>
          </a:prstGeom>
        </p:spPr>
      </p:pic>
      <p:pic>
        <p:nvPicPr>
          <p:cNvPr id="10" name="Imagem 15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16" name="Imagem 6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18" name="Título 1"/>
          <p:cNvSpPr txBox="1"/>
          <p:nvPr userDrawn="1"/>
        </p:nvSpPr>
        <p:spPr>
          <a:xfrm>
            <a:off x="1156238" y="2929593"/>
            <a:ext cx="7028468" cy="1436688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pt-BR" sz="28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SOMOS </a:t>
            </a:r>
            <a:r>
              <a:rPr lang="pt-BR" sz="48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+1500 </a:t>
            </a:r>
            <a:r>
              <a:rPr lang="pt-BR" sz="2800" b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PROFISSIONAIS </a:t>
            </a:r>
            <a:r>
              <a:rPr lang="pt-BR" sz="2400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APAIXONADOS PELO QUE FAZEMOS</a:t>
            </a:r>
            <a:endParaRPr lang="pt-BR" sz="1800" b="1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destaq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alphaModFix amt="50000"/>
          </a:blip>
          <a:srcRect/>
          <a:stretch>
            <a:fillRect/>
          </a:stretch>
        </p:blipFill>
        <p:spPr>
          <a:xfrm>
            <a:off x="8618568" y="1126343"/>
            <a:ext cx="3112193" cy="311219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2700000">
            <a:off x="10670456" y="6207238"/>
            <a:ext cx="321269" cy="32126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2700000">
            <a:off x="11055466" y="6207238"/>
            <a:ext cx="321269" cy="32126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 rot="2700000">
            <a:off x="11452508" y="6207238"/>
            <a:ext cx="321269" cy="321269"/>
          </a:xfrm>
          <a:prstGeom prst="rect">
            <a:avLst/>
          </a:prstGeom>
        </p:spPr>
      </p:pic>
      <p:pic>
        <p:nvPicPr>
          <p:cNvPr id="15" name="Imagem 6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0" y="6769100"/>
            <a:ext cx="12192000" cy="88900"/>
          </a:xfrm>
          <a:prstGeom prst="rect">
            <a:avLst/>
          </a:prstGeom>
        </p:spPr>
      </p:pic>
      <p:pic>
        <p:nvPicPr>
          <p:cNvPr id="16" name="Imagem 13"/>
          <p:cNvPicPr>
            <a:picLocks noChangeAspect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>
          <a:xfrm>
            <a:off x="1060449" y="1126343"/>
            <a:ext cx="3545510" cy="101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693 -2.22222E-6 L 1.875E-6 -2.22222E-6 " pathEditMode="relative" rAng="0" ptsTypes="AA">
                                      <p:cBhvr>
                                        <p:cTn id="9" dur="4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destaq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wo people using a computer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>
            <a:alphaModFix amt="7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1"/>
          <p:cNvSpPr/>
          <p:nvPr userDrawn="1"/>
        </p:nvSpPr>
        <p:spPr>
          <a:xfrm>
            <a:off x="0" y="0"/>
            <a:ext cx="12192000" cy="687415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1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11" name="Imagem 6"/>
          <p:cNvPicPr>
            <a:picLocks noChangeAspect="1"/>
          </p:cNvPicPr>
          <p:nvPr userDrawn="1"/>
        </p:nvPicPr>
        <p:blipFill rotWithShape="1">
          <a:blip r:embed="rId5"/>
          <a:srcRect t="89477"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1" y="2132473"/>
            <a:ext cx="6463025" cy="1067927"/>
          </a:xfrm>
          <a:prstGeom prst="rect">
            <a:avLst/>
          </a:prstGeom>
          <a:solidFill>
            <a:srgbClr val="F7B718"/>
          </a:solidFill>
        </p:spPr>
        <p:txBody>
          <a:bodyPr/>
          <a:lstStyle>
            <a:lvl1pPr>
              <a:defRPr sz="3600" b="1" spc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3458036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destaq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alphaModFix amt="70000"/>
          </a:blip>
          <a:srcRect/>
          <a:stretch>
            <a:fillRect/>
          </a:stretch>
        </p:blipFill>
        <p:spPr>
          <a:xfrm flipH="1">
            <a:off x="413" y="0"/>
            <a:ext cx="12191174" cy="6858000"/>
          </a:xfrm>
          <a:prstGeom prst="rect">
            <a:avLst/>
          </a:prstGeom>
        </p:spPr>
      </p:pic>
      <p:sp>
        <p:nvSpPr>
          <p:cNvPr id="13" name="Retângulo 1"/>
          <p:cNvSpPr/>
          <p:nvPr userDrawn="1"/>
        </p:nvSpPr>
        <p:spPr>
          <a:xfrm>
            <a:off x="0" y="0"/>
            <a:ext cx="12192000" cy="687415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1" y="2132473"/>
            <a:ext cx="6463025" cy="1067927"/>
          </a:xfrm>
          <a:prstGeom prst="rect">
            <a:avLst/>
          </a:prstGeom>
          <a:noFill/>
        </p:spPr>
        <p:txBody>
          <a:bodyPr/>
          <a:lstStyle>
            <a:lvl1pPr>
              <a:defRPr sz="3600" b="1" spc="0">
                <a:solidFill>
                  <a:srgbClr val="F7B7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3458036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5" name="Imagem 6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destaqu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people standing in front of a mirror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>
            <a:alphaModFix amt="70000"/>
          </a:blip>
          <a:srcRect/>
          <a:stretch>
            <a:fillRect/>
          </a:stretch>
        </p:blipFill>
        <p:spPr>
          <a:xfrm>
            <a:off x="-797" y="0"/>
            <a:ext cx="12192797" cy="6852019"/>
          </a:xfrm>
          <a:prstGeom prst="rect">
            <a:avLst/>
          </a:prstGeom>
        </p:spPr>
      </p:pic>
      <p:sp>
        <p:nvSpPr>
          <p:cNvPr id="9" name="Retângulo 1"/>
          <p:cNvSpPr/>
          <p:nvPr userDrawn="1"/>
        </p:nvSpPr>
        <p:spPr>
          <a:xfrm>
            <a:off x="-796" y="-2544"/>
            <a:ext cx="12192000" cy="687415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m 1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16" name="Imagem 6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2" y="2132473"/>
            <a:ext cx="6463025" cy="1067927"/>
          </a:xfrm>
          <a:prstGeom prst="rect">
            <a:avLst/>
          </a:prstGeom>
          <a:noFill/>
        </p:spPr>
        <p:txBody>
          <a:bodyPr/>
          <a:lstStyle>
            <a:lvl1pPr>
              <a:defRPr sz="3600" b="1" spc="0">
                <a:solidFill>
                  <a:srgbClr val="F7B7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3458036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destaqu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in a room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13675" r="7586"/>
          <a:stretch>
            <a:fillRect/>
          </a:stretch>
        </p:blipFill>
        <p:spPr>
          <a:xfrm>
            <a:off x="0" y="5982"/>
            <a:ext cx="12192796" cy="6846038"/>
          </a:xfrm>
          <a:prstGeom prst="rect">
            <a:avLst/>
          </a:prstGeom>
        </p:spPr>
      </p:pic>
      <p:sp>
        <p:nvSpPr>
          <p:cNvPr id="13" name="Retângulo 1"/>
          <p:cNvSpPr/>
          <p:nvPr userDrawn="1"/>
        </p:nvSpPr>
        <p:spPr>
          <a:xfrm>
            <a:off x="-796" y="-2176"/>
            <a:ext cx="12192000" cy="686817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wrap="square" lIns="108000" numCol="1" spcCol="0" rtlCol="0" anchor="ctr" anchorCtr="0">
            <a:noAutofit/>
          </a:bodyPr>
          <a:lstStyle/>
          <a:p>
            <a:pPr algn="l">
              <a:lnSpc>
                <a:spcPts val="2300"/>
              </a:lnSpc>
            </a:pPr>
            <a:endParaRPr lang="pt-BR" sz="3600" kern="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Imagem 1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8184705" y="5981"/>
            <a:ext cx="4008091" cy="6857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alphaModFix amt="50000"/>
          </a:blip>
          <a:srcRect/>
          <a:stretch>
            <a:fillRect/>
          </a:stretch>
        </p:blipFill>
        <p:spPr>
          <a:xfrm>
            <a:off x="-567445" y="4467507"/>
            <a:ext cx="3112193" cy="3112193"/>
          </a:xfrm>
          <a:prstGeom prst="rect">
            <a:avLst/>
          </a:prstGeom>
        </p:spPr>
      </p:pic>
      <p:pic>
        <p:nvPicPr>
          <p:cNvPr id="17" name="Imagem 6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6136300"/>
            <a:ext cx="12192000" cy="7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2" y="2132473"/>
            <a:ext cx="6463025" cy="1067927"/>
          </a:xfrm>
          <a:prstGeom prst="rect">
            <a:avLst/>
          </a:prstGeom>
          <a:noFill/>
        </p:spPr>
        <p:txBody>
          <a:bodyPr/>
          <a:lstStyle>
            <a:lvl1pPr>
              <a:defRPr sz="3600" b="1" spc="0">
                <a:solidFill>
                  <a:srgbClr val="F7B7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3458036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0" y="6769100"/>
            <a:ext cx="12192000" cy="8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8652" y="2448874"/>
            <a:ext cx="6353844" cy="1156476"/>
          </a:xfrm>
          <a:prstGeom prst="rect">
            <a:avLst/>
          </a:prstGeom>
          <a:solidFill>
            <a:srgbClr val="F7B718"/>
          </a:solidFill>
        </p:spPr>
        <p:txBody>
          <a:bodyPr/>
          <a:lstStyle>
            <a:lvl1pPr>
              <a:defRPr sz="3600" b="1" spc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88652" y="3779406"/>
            <a:ext cx="6463025" cy="545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13" name="Imagem 6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6152606"/>
            <a:ext cx="12192000" cy="705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para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2" cstate="email">
            <a:alphaModFix amt="70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0" y="6769100"/>
            <a:ext cx="12192000" cy="88900"/>
          </a:xfrm>
          <a:prstGeom prst="rect">
            <a:avLst/>
          </a:prstGeom>
        </p:spPr>
      </p:pic>
      <p:pic>
        <p:nvPicPr>
          <p:cNvPr id="16" name="Imagem 6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6152606"/>
            <a:ext cx="12192000" cy="705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152606"/>
            <a:ext cx="12192000" cy="7053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EDusik/cypress-cour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pi.github.com/users/&lt;USERNAME&gt;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pi.github.com/users/&lt;USERNAME&gt;/rep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54100" y="3511550"/>
            <a:ext cx="7177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200" b="1">
                <a:solidFill>
                  <a:schemeClr val="bg1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Testes de integração com Cypress</a:t>
            </a:r>
            <a:endParaRPr lang="pt-BR" sz="3200" b="1">
              <a:solidFill>
                <a:schemeClr val="bg1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1120377" y="6191925"/>
            <a:ext cx="1240852" cy="3067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pt-BR" altLang="en-US" sz="1400" noProof="1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06</a:t>
            </a: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/</a:t>
            </a:r>
            <a:r>
              <a:rPr lang="pt-BR" altLang="en-US" sz="1400" noProof="1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01</a:t>
            </a: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/202</a:t>
            </a:r>
            <a:r>
              <a:rPr lang="pt-BR" altLang="en-US" sz="1400" noProof="1">
                <a:solidFill>
                  <a:schemeClr val="bg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1</a:t>
            </a:r>
            <a:endParaRPr lang="pt-BR" altLang="en-US" sz="1400" noProof="1">
              <a:solidFill>
                <a:schemeClr val="bg1">
                  <a:lumMod val="75000"/>
                </a:schemeClr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17" name="CaixaDeTexto 5"/>
          <p:cNvSpPr txBox="1"/>
          <p:nvPr/>
        </p:nvSpPr>
        <p:spPr>
          <a:xfrm>
            <a:off x="1054140" y="4669307"/>
            <a:ext cx="7242866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600">
                <a:solidFill>
                  <a:srgbClr val="FFC00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Eduardo Dusik</a:t>
            </a:r>
            <a:endParaRPr lang="pt-BR" sz="1600">
              <a:solidFill>
                <a:srgbClr val="FFC000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52" y="2132473"/>
            <a:ext cx="7900760" cy="1067927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Pronto!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988695" y="3069590"/>
            <a:ext cx="10950575" cy="2745740"/>
          </a:xfrm>
        </p:spPr>
        <p:txBody>
          <a:bodyPr anchor="t"/>
          <a:lstStyle/>
          <a:p>
            <a:pPr marL="285750" indent="-285750">
              <a:buFont typeface="Arial" panose="020B0604020202020204"/>
              <a:buChar char="•"/>
            </a:pP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Você já está pronto para rodar o projeto e executar os testes de integração com o Cypress!</a:t>
            </a: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>
              <a:buFont typeface="Arial" panose="020B0604020202020204"/>
            </a:pP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Devo avisar que os testes irão quebrar :(, mas espero que se divirta vendo eles ficarem verdes um a um com o tempo ;).</a:t>
            </a: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>
              <a:buFont typeface="Arial" panose="020B0604020202020204"/>
            </a:pP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Espero que tenha curtido!</a:t>
            </a:r>
            <a:endParaRPr lang="pt-BR" b="0"/>
          </a:p>
          <a:p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/>
              <a:t>FIM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Projeto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95990" cy="3881120"/>
          </a:xfrm>
        </p:spPr>
        <p:txBody>
          <a:bodyPr anchor="t"/>
          <a:lstStyle/>
          <a:p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Você pode baixar o projeto utilizado na apresentação através deste link:</a:t>
            </a:r>
            <a:br>
              <a:rPr lang="pt-BR" b="0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</a:br>
            <a:endParaRPr lang="pt-BR" b="0"/>
          </a:p>
          <a:p>
            <a:r>
              <a:rPr lang="pt-BR" b="0">
                <a:sym typeface="+mn-ea"/>
                <a:hlinkClick r:id="rId1" action="ppaction://hlinkfile"/>
              </a:rPr>
              <a:t>https://github.com/EDusik/cypress-course</a:t>
            </a:r>
            <a:endParaRPr lang="pt-BR" b="0"/>
          </a:p>
          <a:p>
            <a:endParaRPr lang="pt-BR"/>
          </a:p>
          <a:p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Instalando as Dependências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95990" cy="3881120"/>
          </a:xfrm>
        </p:spPr>
        <p:txBody>
          <a:bodyPr anchor="t"/>
          <a:lstStyle/>
          <a:p>
            <a:r>
              <a:rPr lang="pt-BR" b="0">
                <a:sym typeface="+mn-ea"/>
              </a:rPr>
              <a:t>Após clonar o projeto, você deve ir até a pasta e rodar os comandos:</a:t>
            </a:r>
            <a:br>
              <a:rPr lang="pt-BR" b="0">
                <a:sym typeface="+mn-ea"/>
              </a:rPr>
            </a:br>
            <a:br>
              <a:rPr lang="pt-BR" b="0">
                <a:sym typeface="+mn-ea"/>
              </a:rPr>
            </a:br>
            <a:r>
              <a:rPr lang="pt-BR" i="1">
                <a:sym typeface="+mn-ea"/>
              </a:rPr>
              <a:t>npm install</a:t>
            </a:r>
            <a:endParaRPr lang="pt-BR" i="1"/>
          </a:p>
          <a:p>
            <a:r>
              <a:rPr lang="pt-BR" i="1">
                <a:sym typeface="+mn-ea"/>
              </a:rPr>
              <a:t>npm install cypress</a:t>
            </a:r>
            <a:endParaRPr lang="pt-BR" i="1"/>
          </a:p>
          <a:p>
            <a:endParaRPr lang="pt-BR"/>
          </a:p>
          <a:p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Como Rodar?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95990" cy="3881120"/>
          </a:xfrm>
        </p:spPr>
        <p:txBody>
          <a:bodyPr anchor="t"/>
          <a:lstStyle/>
          <a:p>
            <a:r>
              <a:rPr lang="pt-BR" b="0">
                <a:sym typeface="+mn-ea"/>
              </a:rPr>
              <a:t>Basta acessar o arquivo onde se encontra o projeto e executar o comando:</a:t>
            </a:r>
            <a:br>
              <a:rPr lang="pt-BR" b="0">
                <a:sym typeface="+mn-ea"/>
              </a:rPr>
            </a:br>
            <a:br>
              <a:rPr lang="pt-BR" b="0">
                <a:sym typeface="+mn-ea"/>
              </a:rPr>
            </a:br>
            <a:r>
              <a:rPr lang="pt-BR" i="1">
                <a:sym typeface="+mn-ea"/>
              </a:rPr>
              <a:t>npm start</a:t>
            </a:r>
            <a:endParaRPr lang="pt-BR" i="1">
              <a:sym typeface="+mn-ea"/>
            </a:endParaRPr>
          </a:p>
          <a:p>
            <a:endParaRPr lang="pt-BR" i="1">
              <a:sym typeface="+mn-ea"/>
            </a:endParaRPr>
          </a:p>
          <a:p>
            <a:r>
              <a:rPr lang="pt-BR" b="0">
                <a:sym typeface="+mn-ea"/>
              </a:rPr>
              <a:t>Para subir o </a:t>
            </a:r>
            <a:r>
              <a:rPr lang="pt-BR" b="0" i="1">
                <a:sym typeface="+mn-ea"/>
              </a:rPr>
              <a:t>Cypress</a:t>
            </a:r>
            <a:r>
              <a:rPr lang="pt-BR" b="0">
                <a:sym typeface="+mn-ea"/>
              </a:rPr>
              <a:t>, você deve digitar:</a:t>
            </a:r>
            <a:endParaRPr lang="pt-BR" i="1">
              <a:sym typeface="+mn-ea"/>
            </a:endParaRPr>
          </a:p>
          <a:p>
            <a:r>
              <a:rPr lang="pt-BR" i="1">
                <a:sym typeface="+mn-ea"/>
              </a:rPr>
              <a:t>npx cypress open</a:t>
            </a:r>
            <a:endParaRPr lang="pt-BR" i="1">
              <a:sym typeface="+mn-ea"/>
            </a:endParaRPr>
          </a:p>
          <a:p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URL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4269105" cy="3938270"/>
          </a:xfrm>
        </p:spPr>
        <p:txBody>
          <a:bodyPr anchor="t"/>
          <a:lstStyle/>
          <a:p>
            <a:r>
              <a:rPr lang="pt-BR" b="0">
                <a:sym typeface="+mn-ea"/>
              </a:rPr>
              <a:t>Você pode alterar as chamadas feitas a </a:t>
            </a:r>
            <a:r>
              <a:rPr lang="pt-BR" b="0">
                <a:sym typeface="+mn-ea"/>
              </a:rPr>
              <a:t>API do GitHub</a:t>
            </a:r>
            <a:r>
              <a:rPr lang="pt-BR">
                <a:sym typeface="+mn-ea"/>
              </a:rPr>
              <a:t> </a:t>
            </a:r>
            <a:r>
              <a:rPr lang="pt-BR" b="0">
                <a:sym typeface="+mn-ea"/>
              </a:rPr>
              <a:t>modificando o arquivo encontrado na pasta </a:t>
            </a:r>
            <a:r>
              <a:rPr lang="pt-BR" i="1">
                <a:sym typeface="+mn-ea"/>
              </a:rPr>
              <a:t>/environments/environments.js.</a:t>
            </a:r>
            <a:endParaRPr lang="pt-BR" b="0">
              <a:sym typeface="+mn-ea"/>
            </a:endParaRPr>
          </a:p>
          <a:p>
            <a:endParaRPr lang="pt-BR" b="0">
              <a:sym typeface="+mn-ea"/>
            </a:endParaRPr>
          </a:p>
          <a:p>
            <a:r>
              <a:rPr lang="pt-BR" b="0">
                <a:sym typeface="+mn-ea"/>
              </a:rPr>
              <a:t>Basta colocar o seu </a:t>
            </a:r>
            <a:r>
              <a:rPr lang="pt-BR" b="0">
                <a:sym typeface="+mn-ea"/>
              </a:rPr>
              <a:t>username do GitHub, no local onde está em vermelho, como mostra a imagem ao lado.</a:t>
            </a:r>
            <a:endParaRPr lang="pt-BR" b="0">
              <a:sym typeface="+mn-ea"/>
            </a:endParaRPr>
          </a:p>
          <a:p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7485" y="1889125"/>
            <a:ext cx="6684010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URL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36300" cy="3660775"/>
          </a:xfrm>
        </p:spPr>
        <p:txBody>
          <a:bodyPr anchor="t"/>
          <a:lstStyle/>
          <a:p>
            <a:r>
              <a:rPr lang="pt-BR" b="0">
                <a:sym typeface="+mn-ea"/>
              </a:rPr>
              <a:t>A partir disso, as chamadas a API serão feitas no </a:t>
            </a:r>
            <a:r>
              <a:rPr lang="pt-BR">
                <a:sym typeface="+mn-ea"/>
              </a:rPr>
              <a:t>SEU </a:t>
            </a:r>
            <a:r>
              <a:rPr lang="pt-BR" b="0">
                <a:sym typeface="+mn-ea"/>
              </a:rPr>
              <a:t>GitHub!</a:t>
            </a:r>
            <a:endParaRPr lang="pt-BR" b="0">
              <a:sym typeface="+mn-ea"/>
            </a:endParaRPr>
          </a:p>
          <a:p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O projeto foi desenvolvido utilizando mocks com o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Mirage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JS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, portanto, você terá que alterar os arquivos de mock existentes no projeto.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Caso não queira utilizar o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Mirage JS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, basta comentar a linha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15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 no arquivo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index.js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 como é demonstrado no slide abaixo.</a:t>
            </a: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Mirage JS</a:t>
            </a:r>
            <a:b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</a:b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3119755" cy="3957320"/>
          </a:xfrm>
        </p:spPr>
        <p:txBody>
          <a:bodyPr anchor="t"/>
          <a:lstStyle/>
          <a:p>
            <a:r>
              <a:rPr lang="pt-BR" b="0">
                <a:sym typeface="+mn-ea"/>
              </a:rPr>
              <a:t>Executando essa alteração será possível fazer os testes utilizando o </a:t>
            </a:r>
            <a:r>
              <a:rPr lang="pt-BR" b="0" i="1">
                <a:sym typeface="+mn-ea"/>
              </a:rPr>
              <a:t>Cypress </a:t>
            </a:r>
            <a:r>
              <a:rPr lang="pt-BR" b="0">
                <a:sym typeface="+mn-ea"/>
              </a:rPr>
              <a:t>no seu perfil do GitHub.</a:t>
            </a:r>
            <a:endParaRPr lang="pt-BR" b="0">
              <a:sym typeface="+mn-ea"/>
            </a:endParaRPr>
          </a:p>
          <a:p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Caso queira mockar os retornos como já é feito no projeto,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NÃO 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comente essa linha e </a:t>
            </a:r>
            <a:r>
              <a:rPr lang="pt-BR" b="0">
                <a:latin typeface="Tahoma" panose="020B0604030504040204"/>
                <a:ea typeface="Tahoma" panose="020B0604030504040204"/>
                <a:cs typeface="Tahoma" panose="020B0604030504040204"/>
              </a:rPr>
              <a:t>continue os slides.</a:t>
            </a:r>
            <a:endParaRPr lang="pt-BR" b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120" y="594360"/>
            <a:ext cx="791527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Mocks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Mirage JS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- About</a:t>
            </a:r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36300" cy="4015740"/>
          </a:xfrm>
        </p:spPr>
        <p:txBody>
          <a:bodyPr anchor="t"/>
          <a:lstStyle/>
          <a:p>
            <a:r>
              <a:rPr lang="pt-BR" b="0">
                <a:sym typeface="+mn-ea"/>
              </a:rPr>
              <a:t>Vá até a URL </a:t>
            </a:r>
            <a:r>
              <a:rPr lang="pt-BR" b="0">
                <a:sym typeface="+mn-ea"/>
                <a:hlinkClick r:id="rId1" action="ppaction://hlinkfile"/>
              </a:rPr>
              <a:t>https://api.github.com/users/&lt;USERNAME&gt;</a:t>
            </a:r>
            <a:r>
              <a:rPr lang="pt-BR" b="0">
                <a:sym typeface="+mn-ea"/>
              </a:rPr>
              <a:t> alterando </a:t>
            </a:r>
            <a:r>
              <a:rPr lang="pt-BR">
                <a:sym typeface="+mn-ea"/>
              </a:rPr>
              <a:t>&lt;USERNAME&gt;</a:t>
            </a:r>
            <a:r>
              <a:rPr lang="pt-BR" b="0">
                <a:sym typeface="+mn-ea"/>
              </a:rPr>
              <a:t> </a:t>
            </a:r>
            <a:r>
              <a:rPr lang="pt-BR" b="0">
                <a:sym typeface="+mn-ea"/>
              </a:rPr>
              <a:t>para o seu usuário do GitHub, logo após, copie e cole a resposta da APi no arquivo encontrado em </a:t>
            </a:r>
            <a:r>
              <a:rPr lang="pt-BR">
                <a:sym typeface="+mn-ea"/>
              </a:rPr>
              <a:t>mocks/profileGitHub.json</a:t>
            </a:r>
            <a:r>
              <a:rPr lang="pt-BR" b="0">
                <a:sym typeface="+mn-ea"/>
              </a:rPr>
              <a:t>.</a:t>
            </a:r>
            <a:endParaRPr lang="pt-BR" b="0">
              <a:sym typeface="+mn-ea"/>
            </a:endParaRPr>
          </a:p>
          <a:p>
            <a:endParaRPr lang="pt-BR" b="0">
              <a:sym typeface="+mn-ea"/>
            </a:endParaRPr>
          </a:p>
          <a:p>
            <a:r>
              <a:rPr lang="pt-BR" b="0">
                <a:sym typeface="+mn-ea"/>
              </a:rPr>
              <a:t>A resposta da API também deve ser copiada e colada no arquivo: </a:t>
            </a:r>
            <a:r>
              <a:rPr lang="pt-BR">
                <a:sym typeface="+mn-ea"/>
              </a:rPr>
              <a:t>cypress/fixtures/about/profile.json</a:t>
            </a:r>
            <a:r>
              <a:rPr lang="pt-BR" b="0">
                <a:sym typeface="+mn-ea"/>
              </a:rPr>
              <a:t>.</a:t>
            </a:r>
            <a:endParaRPr lang="pt-BR" b="0">
              <a:sym typeface="+mn-ea"/>
            </a:endParaRPr>
          </a:p>
          <a:p>
            <a:endParaRPr lang="pt-BR" b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24" y="594195"/>
            <a:ext cx="6353844" cy="1156476"/>
          </a:xfrm>
        </p:spPr>
        <p:txBody>
          <a:bodyPr anchor="t"/>
          <a:lstStyle/>
          <a:p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Mocks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Mirage JS </a:t>
            </a:r>
            <a:r>
              <a:rPr lang="pt-BR">
                <a:latin typeface="Tahoma" panose="020B0604030504040204"/>
                <a:ea typeface="Tahoma" panose="020B0604030504040204"/>
                <a:cs typeface="Tahoma" panose="020B0604030504040204"/>
              </a:rPr>
              <a:t>- Projects</a:t>
            </a:r>
            <a:endParaRPr lang="pt-BR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815975" y="2125980"/>
            <a:ext cx="11036300" cy="4015740"/>
          </a:xfrm>
        </p:spPr>
        <p:txBody>
          <a:bodyPr anchor="t"/>
          <a:lstStyle/>
          <a:p>
            <a:r>
              <a:rPr lang="pt-BR" b="0">
                <a:sym typeface="+mn-ea"/>
              </a:rPr>
              <a:t>Vá até a URL </a:t>
            </a:r>
            <a:r>
              <a:rPr lang="pt-BR" b="0">
                <a:sym typeface="+mn-ea"/>
                <a:hlinkClick r:id="rId1" action="ppaction://hlinkfile"/>
              </a:rPr>
              <a:t>https://api.github.com/users/&lt;USERNAME&gt;/repos</a:t>
            </a:r>
            <a:r>
              <a:rPr lang="pt-BR" b="0">
                <a:sym typeface="+mn-ea"/>
              </a:rPr>
              <a:t> alterando </a:t>
            </a:r>
            <a:r>
              <a:rPr lang="pt-BR">
                <a:sym typeface="+mn-ea"/>
              </a:rPr>
              <a:t>&lt;USERNAME&gt;</a:t>
            </a:r>
            <a:r>
              <a:rPr lang="pt-BR" b="0">
                <a:sym typeface="+mn-ea"/>
              </a:rPr>
              <a:t> para o seu usuário do GitHub, depois disso, copie e cole a resposta da APi no arquivo </a:t>
            </a:r>
            <a:r>
              <a:rPr lang="pt-BR">
                <a:sym typeface="+mn-ea"/>
              </a:rPr>
              <a:t>mocks/</a:t>
            </a:r>
            <a:r>
              <a:rPr lang="pt-BR">
                <a:sym typeface="+mn-ea"/>
              </a:rPr>
              <a:t>projectsGitHub.json </a:t>
            </a:r>
            <a:r>
              <a:rPr lang="pt-BR" b="0">
                <a:sym typeface="+mn-ea"/>
              </a:rPr>
              <a:t>do projeto.</a:t>
            </a:r>
            <a:endParaRPr lang="pt-BR" b="0">
              <a:sym typeface="+mn-ea"/>
            </a:endParaRPr>
          </a:p>
          <a:p>
            <a:endParaRPr lang="pt-BR" b="0">
              <a:sym typeface="+mn-ea"/>
            </a:endParaRPr>
          </a:p>
          <a:p>
            <a:r>
              <a:rPr lang="pt-BR" b="0">
                <a:sym typeface="+mn-ea"/>
              </a:rPr>
              <a:t>Essa resposta também deve ser copiada e colada no arquivo: </a:t>
            </a:r>
            <a:r>
              <a:rPr lang="pt-BR">
                <a:sym typeface="+mn-ea"/>
              </a:rPr>
              <a:t>cypress/fixtures/projects/repositories.json</a:t>
            </a:r>
            <a:r>
              <a:rPr lang="pt-BR" b="0">
                <a:sym typeface="+mn-ea"/>
              </a:rPr>
              <a:t>.</a:t>
            </a:r>
            <a:endParaRPr lang="pt-BR" b="0">
              <a:sym typeface="+mn-ea"/>
            </a:endParaRPr>
          </a:p>
          <a:p>
            <a:endParaRPr lang="pt-BR" b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Presentation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Tahoma</vt:lpstr>
      <vt:lpstr>Tahoma</vt:lpstr>
      <vt:lpstr>Arial</vt:lpstr>
      <vt:lpstr>Calibri</vt:lpstr>
      <vt:lpstr>Microsoft YaHei</vt:lpstr>
      <vt:lpstr>Arial Unicode MS</vt:lpstr>
      <vt:lpstr>Tema do Office</vt:lpstr>
      <vt:lpstr>PowerPoint 演示文稿</vt:lpstr>
      <vt:lpstr>Projeto</vt:lpstr>
      <vt:lpstr>Instalando as Dependências </vt:lpstr>
      <vt:lpstr>Como Rodar? </vt:lpstr>
      <vt:lpstr>URL </vt:lpstr>
      <vt:lpstr>URL </vt:lpstr>
      <vt:lpstr>Mirage JS </vt:lpstr>
      <vt:lpstr>Mocks Mirage JS - About</vt:lpstr>
      <vt:lpstr>Mocks Mirage JS - Projects</vt:lpstr>
      <vt:lpstr>Pronto!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da Silva Santos</dc:creator>
  <cp:lastModifiedBy>eduar</cp:lastModifiedBy>
  <cp:revision>60</cp:revision>
  <dcterms:created xsi:type="dcterms:W3CDTF">2019-09-17T22:10:00Z</dcterms:created>
  <dcterms:modified xsi:type="dcterms:W3CDTF">2021-01-06T11:49:49Z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0x010100E2E52117EFC81548964F7382C7450B6E</vt:lpwstr>
  </property>
  <property fmtid="{D5CDD505-2E9C-101B-9397-08002B2CF9AE}" pid="3" name="_dlc_DocIdItemGuid">
    <vt:lpwstr>d53653d1-31e1-4fa4-b4bf-0dca4bf0b5bf</vt:lpwstr>
  </property>
  <property fmtid="{D5CDD505-2E9C-101B-9397-08002B2CF9AE}" pid="4" name="KSOProductBuildVer">
    <vt:lpwstr>1046-11.2.0.9906</vt:lpwstr>
  </property>
</Properties>
</file>