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notesSlides/notesSlide2.xml" ContentType="application/vnd.openxmlformats-officedocument.presentationml.notesSlide+xml"/>
  <Override PartName="/ppt/ink/ink1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31"/>
  </p:notesMasterIdLst>
  <p:sldIdLst>
    <p:sldId id="257" r:id="rId2"/>
    <p:sldId id="292" r:id="rId3"/>
    <p:sldId id="378" r:id="rId4"/>
    <p:sldId id="375" r:id="rId5"/>
    <p:sldId id="376" r:id="rId6"/>
    <p:sldId id="377" r:id="rId7"/>
    <p:sldId id="379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1" r:id="rId16"/>
    <p:sldId id="388" r:id="rId17"/>
    <p:sldId id="393" r:id="rId18"/>
    <p:sldId id="389" r:id="rId19"/>
    <p:sldId id="390" r:id="rId20"/>
    <p:sldId id="392" r:id="rId21"/>
    <p:sldId id="395" r:id="rId22"/>
    <p:sldId id="394" r:id="rId23"/>
    <p:sldId id="397" r:id="rId24"/>
    <p:sldId id="396" r:id="rId25"/>
    <p:sldId id="401" r:id="rId26"/>
    <p:sldId id="400" r:id="rId27"/>
    <p:sldId id="399" r:id="rId28"/>
    <p:sldId id="402" r:id="rId29"/>
    <p:sldId id="374" r:id="rId30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9:07:03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24575,'82'-9'0,"-12"3"0,7 2 0,14-2 0,9 1-2086,-24 2 0,6 1 1,5 0-1,2 0 2086,-6 1 0,4-1 0,1 1 0,2 0 0,1-1-615,-10 1 1,1 0-1,0-1 1,3 1 0,2-1-1,3 1 615,-4 0 0,3 0 0,4 0 0,1 0 0,1 1 0,-1-1 0,0 0 0,-2 0-200,8 0 0,-2 0 0,1 0 0,-1 0 1,-1 1-1,1-1 0,-1 0 200,0 0 0,0 1 0,0-1 0,0 1 0,-1 0 0,0-1 0,-2 1-230,-5 0 1,1 0-1,-1 0 1,-1 0 0,-2 0-1,-4 0 1,-4 0 229,20 0 0,-7 0 0,-3 0 0,-4 0 458,14 0 1,-4 0 0,-11 0-459,-7 0 0,-15 0 3379,-19 0-3379,-30 0 0,-13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2:06.24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39,'82'-1,"12"-1,-2-2,-37 2,1-1,4 0,0 0,-3 1,1-1,6 1,1 0,-6-1,1 1,3 1,1 0,-2-1,-1 0,-3 2,-1 0,-1 0,-1 0,44 0,-13 1,-8-1,-14 0,-1 1,1-1,-11 1,0-1,-10 0,-8-1,-9 0,-1 1,0 1,6 0,5 1,1-1,2 1,-2-2,-5 0,-2 0,-1 0,-3 0,4 1,-5 1,3 1,-2-1,-2 0,-1-1,-5 0,-3-1,-3 1,1-1,2 1,3-1,1 0,1 0,-2 0,-2 0,-5 0,-2 0,2 0,4 4,-5-2,0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2:20.70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17,'45'-5,"3"0,4 5,2-1,19 2,12 2,-35 0,4 0,11 0,3-1,1 1,4-1,12-1,3-1,0 0,2 0,6 3,0 1,-10-3,-3 0,-11 3,-3-1,-11-2,-3-1,24 2,-9-2,-13 1,-4-1,5-1,-2-2,27 1,2-4,-32 5,0 1,46-2,-12 3,-14-1,-13 2,-9-2,-1 1,0-1,7 0,11 0,6 0,3-1,-3 1,-8-1,-13 1,-2-1,-8 0,1 0,-12 1,-4 0,-5-1,7-1,11 1,30 1,15 0,4 3,-15-3,-30 1,-22-1,-12 0,-6 0,9 0,-2 0,12 0,-6 0,2 0,0 0,-2-1,2 0,2 0,6 0,7-1,4 0,6 1,3 0,-1 0,3-1,-4-1,3 1,-7 1,-2 0,-5 0,-1 0,-5 0,-2 1,0 0,1-1,3 1,4-1,-4 0,-1 1,-6-1,-6 1,-4 0,-2 0,2 0,3 0,2 0,0 1,-4-1,0 1,-6-1,0 0,9-1,-3 1,10-1,-5 1,0 0,-3 0,-4 0,-4 0,3 0,-2 0,4 0,-5 0,1-1,2 0,-3 1,3-1,3 1,0 0,5 0,-4 0,-6 0,4 0,-1 0,4 0,0 0,-7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5:37:55.14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0,'35'0,"-1"0,-4 0,3 0,6 2,0 0,-1 1,-7-1,0-1,-7 0,-1 0,-3 0,-3 0,2-1,-2 0,0 0,1 0,-6-1,-1 1,-2-1,1 1,1 0,3 1,-3-1,2 1,-3-1,0 0,3 0,-4 0,5 0,-7 0,4 1,2-1,-2 0,2 0,-3 0,-1 0,3 0,-2 0,1 1,1-1,-5 1,7 0,-5-1,1 0,4 0,-7 0,7 0,-5-1,2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2:54.51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19,'33'-1,"-4"0,-5 0,6-1,23-1,19-2,19 2,-39 2,1 0,-2 1,-1 0,36 0,-5 1,-19-1,2 1,-6-1,-1 0,1 0,2 0,-1 0,-5 0,3 0,-6 0,6 0,-1 0,1 1,5 1,-1-1,1 0,1-1,-7 0,6 1,-7-1,1 1,-3 0,1 1,-8-1,12 1,2-2,14 2,7-1,0 0,-3 1,-12 0,-3 1,-14-2,5 2,-6-2,2 0,2 0,-4-1,0 0,-8 0,-7 0,-6 0,-4 0,-3 0,2 0,0 0,3 1,0-1,-4 1,1-1,-3 1,2-1,-1 1,-2-1,2 0,3 0,1 0,-1 0,-1 0,-6 0,-1 1,-2-1,-4 0,1 0,0 0,4 0,-5 0,4 0,-4 0,2 0,1 0,-1-1,1 1,2 0,0-1,1 1,0-1,-1 1,0 0,0 0,2 0,1 0,1 0,-1 0,-2 0,-2 0,0 0,0 0,1 0,1 1,1-1,1 1,0-1,0 0,2 0,-1 0,8 1,0 0,5 0,-2 0,-3-1,-3 1,-2-1,-5 0,1 0,-2 0,2 0,2-1,1 1,0-1,-1 1,-3 0,-1 0,-2 0,-1 0,0 0,0 0,-1 0,1-1,-2 1,0 0,13 0,0 0,19 0,3 0,5 1,14 1,2 2,1 0,-5-1,-12-1,-8-1,-3-1,-9 0,0 0,-7 1,1-1,-2 0,-1 0,-2 0,-1 1,1-1,3 1,5-1,0 1,2-1,-6 1,-3-1,-4 0,-1 0,-2 1,2-1,1 1,1-1,0 0,-2 1,-3-1,-4 0,3 0,-1 0,1 0,1 0,-4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2:59.56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19,'88'-2,"-1"0,0 1,1-1,-1 1,1-1,12 2,1 0,-1 0,-6 0,-7-1,4-1,-8-2,0 2,7 3,0 1,-1 0,-6-3,-2 0,1 0,1 1,0 1,-3 0,18-1,-2 0,-1 0,-4 1,-22 0,-3 1,-2 0,-2-1,-6 2,-3-1,-1-1,-2 1,46 2,0-3,-7 4,-10-4,1 4,-15-5,3 4,-9-2,-6 1,-5 0,-4-1,-5 0,4-1,-4 0,10 0,-2-1,5 1,-4 0,0 0,-9 0,-1 0,-5 0,8-1,-3 1,-1-1,-8-1,-9 0,-3 2,-4-1,4 1,-2-1,5 0,0 0,1 0,0 1,-3-1,-2 1,2-1,-1 0,2 0,-1 0,-2 0,1 0,0 1,-1-1,3 0,2 0,7 0,2 0,7 0,-4 0,2 0,-11 0,-2 0,-6 0,2 0,-1 0,1 0,0 0,0 0,0 0,-2 0,-4 0,-4 0,4 0,2-1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3:14.57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7,'74'-2,"0"0,0 1,-2-1,-18 2,0 0,9 0,0 0,-3 2,0-1,15 0,2 0,-1 3,1 0,12-2,2 1,3 1,-1 0,-4-1,-1 0,1-1,-3 1,-10 0,-2-1,-7-1,-1 0,-4 1,0 0,-5-1,0 0,2 1,0 0,-1-1,0 0,-4 0,0-1,-3 0,-1-1,40 0,-17-1,-10 1,-11 1,-1 0,-1 0,-7-1,-2 1,-8-1,-4 1,1-1,2 1,8-1,3 1,-1 0,-3 0,-4 0,-7 0,-5 0,-5 0,-3 0,5 0,0 0,3 1,2-1,-2 1,-1-1,-4 0,-5 0,-1 0,-2 0,1-1,3 1,3-1,-1 1,4 0,-6 0,0 0,-7-1,-2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4:46.32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56,'48'0,"13"0,21 0,-24-1,5-1,11 0,3-1,3-1,1 1,9-1,2 0,-2 2,0-1,1 1,1-1,6 1,0 0,-9-1,0 1,1 0,0 0,-3 0,-4 0,-16 1,-4-1,2 1,-2 0,28 0,5 1,-12 0,-6 0,-8 0,-2 1,-16 0,-1 0,-20-1,-3 0,-13 0,-3 0,-4 0,2 0,0-1,3 1,-2-1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5:07.38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38,'63'-4,"4"0,-2 1,19 0,-1 0,3 2,1 1,5 0,-41-1,1 0,5 1,0-1,-1-1,-1 1,1-1,-2 1,31-1,1 1,-20 1,6 0,-4 0,-8 0,0 0,-3 0,4 0,-10-1,7-1,-10 0,3 1,-1 0,0 1,-3 0,2 0,-5 0,5 1,-4-1,3 1,-6-1,-3 0,-7 0,0 0,-1 0,-3 0,5 0,-5 0,6 0,-5 1,-5-1,-2 1,-3 0,3-1,0 1,6-1,1 1,3 0,-5-1,-3 0,-4 1,-4-1,1 0,0 0,-1 1,0-1,-3 1,-5-1,8 1,-7-1,8 0,-8 0,0 0,1 1,1 0,-1 0,3 0,-6 0,8-1,-4 1,4-1,-3 0,-3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6:58.45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4,'58'0,"9"0,22-1,-32 0,3 1,10 0,2-1,11 1,3 0,1 0,1 0,5 1,0 0,2-1,0 2,-5-1,-2 1,-10-1,-1 0,-1 0,-3 0,-13-1,-3 0,2-1,-2 0,34 1,-19-1,-17 0,-11 1,-12-2,-9 2,-8-1,-3 1,-3 0,1 0,3 0,-3 0,3 0,-5 1,3-1,-1 1,1-1,-1 1,2-1,0 1,2-1,-3 0,2 0,-3 0,1 0,0 0,-1 0,1 0,1 0,-1 0,1 0,0 0,-3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7:04.57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7,'60'-2,"6"2,12-3,18 3,-37-1,2 1,8 0,2 0,2 0,0 0,-5 0,1 0,7 0,0 0,-8 0,0 0,7 0,-1 0,-7 0,-2 0,-6 0,-1 1,-6 0,-2-1,41 3,-21 0,-12-1,-19 0,-7-1,-10 0,-7 0,-7-1,2 1,-2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9:07:05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24575,'80'-3'0,"0"0"0,0 0 0,0-1 0,11 2 0,2 0 0,1 1 0,-1-1 0,-3 0 0,-2 0 0,2 0 0,3 0-1831,-3 2 0,4 0 1,1 0-1,1 0 1,0 0 1830,2-1 0,0 1 0,0-1 0,1 1 0,1-1 0,-12 1 0,2 0 0,0 0 0,0 0 0,0 0 0,-2 0 0,-2 0 0,-1 0 0,0 0 0,-1 0 0,-1 0 0,-2 0 0,7 1 0,-3-1 0,0 1 0,-1-1 0,0 0 7,-1 0 1,3 0-1,-3 0 1,-2 1 0,-6-1-8,11 0 0,-6 1 0,-4 0 846,25-1 0,-10 0-846,-32 0 0,-11 1 0,-8-1 0,-21 1 0,-18-1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7:08.47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1,'33'0,"-2"1,-7-1,6 1,11-1,8 1,3 0,7-1,0 2,11-1,2 1,4-2,-2 0,-3 0,-7 0,-10 0,-2 1,-4-1,-1 0,-1 0,-4 0,-2 1,-4-1,-6 1,-1 0,-4-1,0 1,-1-1,-4 0,0 0,-3 0,0 0,-4 0,0 0,-2 0,0 0,1 0,-1 0,1 0,-3 0,2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7:10.35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24,'95'0,"-43"0,0 0,47 0,-7 0,-26-1,-9 0,-5 0,-4 1,2 0,7-2,6 0,24-3,-1 3,4-2,-13 4,-17-1,-5 1,-8 0,-9 0,-2 0,-5 0,3-1,-1 0,-4 0,-5 0,-9 1,-5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09:07:11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24575,'30'-3'0,"28"0"0,14 1 0,13 0-2625,-3 1 0,7 1 0,8-1 2625,-13 1 0,6 1 0,5-1 0,0 0 0,-1 0-719,-2 0 1,-2-1 0,1 0 0,3 0 0,4 0 718,-9 0 0,5-1 0,2 0 0,3 0 0,-1 0 0,0 0 0,-2 0 0,-4 0 0,-1 0 0,0 0 0,-1 0 0,1 0 0,-1 0 0,2 0-231,1-1 1,0 1-1,1-1 1,0 0-1,0 1 1,0 0 0,0 0 230,3 1 0,2 0 0,0 1 0,-1-1 0,-1 1 0,-2 0 0,-4 0 0,-2 0 0,-3 0 0,-3 0 0,-1 0 0,0 0 0,-2 1-199,11-1 0,0 1 0,-2-1 1,-4 1-1,-4-1 199,17 0 0,-7 0 0,-8 0 352,2 0 0,-16 0 0,-20 0 0,-28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07:48.80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30,'62'-6,"7"1,-1 3,7 1,-8-1,-2 1,-15-1,-5 1,-11 1,-9 0,-6 0,-4 0,-1 0,4 0,5-2,11 1,2 0,-2 1,-7 0,-10 0,-5 0,-4 0,2 0,0-1,2 0,2-1,-6 1,4 1,-2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07:53.69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13,'37'0,"4"1,-9-1,0 1,-12 0,-5-1,-4 1,5-1,0 0,15 0,10 0,19-1,13 0,10-1,9 0,-42 0,0 0,3 0,0 1,43-2,1 3,-22 0,-5 1,-14 0,-11-1,-8 0,-8 0,-7-1,-3 1,-5 0,-1 0,-3 0,0 0,0-1,1 1,1 0,0 0,1 0,-2 0,-1 0,5 0,-5 0,5 0,-7 0,2 0,1 0,0 0,0 0,1 0,-1 0,2 0,-2 0,-3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07:56.75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37,'40'-5,"4"1,7 1,12 0,13-1,-3 1,18-2,-12 2,10 0,-6 2,10 0,-43 1,1-1,47 0,-43 2,-1-1,-2 1,1-1,8 0,1 1,3-1,0 0,-1 0,0 0,-2 0,-2 0,-6 0,-2 0,41 1,-19-1,-4 2,-3-1,7-1,7 1,2 0,-2 2,-10 0,-14-1,-7 0,-13-1,-2 0,-8 0,-6-1,-1 0,-1 0,1 0,-1 0,-4 0,-4 0,0-1,-2 1,8 0,-2 1,5-1,-1 0,0 0,1 0,-1 0,4 0,-2 0,3 0,-5 0,-3 0,-2 0,-3 0,0 0,-1 0,0 0,2 0,-3 0,3 0,-3 0,7 0,-1 0,4 0,-1 0,-2 0,-2 0,-3 0,-2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08:17.07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21,'73'-1,"17"-4,-31 4,3 0,15-2,6 0,-19 2,3 0,3 1,8-1,2 0,0 1,-3-1,0 0,1 1,6 0,1 0,-2 0,-9 0,-1 1,-1 0,2-1,0 1,0 0,-4 0,0 1,-2 0,31 0,-4 0,-12 1,-4-1,-10 0,-4-1,-14 1,-2-1,25 1,-9-1,-17-1,-16 0,-14 0,-11 0,2-1,0 0,8 0,-1 0,0-1,-5 2,-2-1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08:18.31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20,'46'-4,"7"1,8 0,22 0,8 1,-37 1,1 0,-2 1,0 0,3 0,-1 0,-3 1,-1-1,41 0,-19 0,-15 0,-17 0,-6-1,-11 0,-9 1,-8 0,-2-1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1T09:12:02.87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22,'45'-1,"12"1,19-3,23 2,-35 0,4 0,4 0,3 0,9-1,1 0,-8 1,0 0,14-1,1 1,-6 0,-1 0,8 1,-1 0,-7-1,-2 0,-12 2,-3 1,-7-2,-2 0,35 3,-14-2,-12-1,-6 3,5-3,-4 1,-1-1,-8 0,-9 1,-6-1,-11 1,-1-1,-7 0,0 0,-2 0,0 0,-1-1,2 0,-2 0,1 0,-4 1,-3 0,2 0,-3 0,1 0,1 0,-5 0,8 1,-8-1,7 1,-6-1,3 1,1-1,-1 0,0 0,-1 0,1 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B7377-8C6D-2848-A21B-935D19D65EE1}" type="datetimeFigureOut">
              <a:rPr kumimoji="1" lang="ko-Kore-KR" altLang="en-US" smtClean="0"/>
              <a:t>2020. 9. 1.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CC391-5B8A-E341-AF49-2FC6B84702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9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CC391-5B8A-E341-AF49-2FC6B8470266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50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CC391-5B8A-E341-AF49-2FC6B8470266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5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CC391-5B8A-E341-AF49-2FC6B8470266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66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CC391-5B8A-E341-AF49-2FC6B8470266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9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nstkdyu.github.io/2018/04/20/mvvmdesignpattern/" TargetMode="External"/><Relationship Id="rId3" Type="http://schemas.openxmlformats.org/officeDocument/2006/relationships/hyperlink" Target="https://medium.com/myrealtrip-product/%EB%A7%88%EC%9D%B4%EB%A6%AC%EC%96%BC%ED%8A%B8%EB%A6%BD%EC%97%90%EC%84%9C-%EC%82%AC%EC%9A%A9%ED%95%98%EB%8A%94-ios-%EA%B0%9C%EB%B0%9C-%EC%95%84%ED%82%A4%ED%85%8D%EC%B2%98-51048dca4626" TargetMode="External"/><Relationship Id="rId7" Type="http://schemas.openxmlformats.org/officeDocument/2006/relationships/hyperlink" Target="https://medium.com/@zieunv/ios-mvc-pattern-c3546aeff35e" TargetMode="External"/><Relationship Id="rId2" Type="http://schemas.openxmlformats.org/officeDocument/2006/relationships/hyperlink" Target="https://nsios.tistory.com/4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ightohl.tistory.com/entry/iOS-%EC%95%84%ED%82%A4%ED%85%8D%EC%B2%98-%ED%8C%A8%ED%84%B4-Apples-MVC" TargetMode="External"/><Relationship Id="rId11" Type="http://schemas.openxmlformats.org/officeDocument/2006/relationships/hyperlink" Target="https://medium.com/@jang.wangsu/%EB%94%94%EC%9E%90%EC%9D%B8-%ED%8C%A8%ED%84%B4-swift-coordinator-pattern-426a7628e2f4" TargetMode="External"/><Relationship Id="rId5" Type="http://schemas.openxmlformats.org/officeDocument/2006/relationships/hyperlink" Target="https://www.edwith.org/boostcourse-ios/lecture/16877/" TargetMode="External"/><Relationship Id="rId10" Type="http://schemas.openxmlformats.org/officeDocument/2006/relationships/hyperlink" Target="https://medium.com/@Alpaca_iOSStudy/delegation-notification-%EA%B7%B8%EB%A6%AC%EA%B3%A0-kvo-82de909bd29" TargetMode="External"/><Relationship Id="rId4" Type="http://schemas.openxmlformats.org/officeDocument/2006/relationships/hyperlink" Target="https://jiyeonlab.tistory.com/38" TargetMode="External"/><Relationship Id="rId9" Type="http://schemas.openxmlformats.org/officeDocument/2006/relationships/hyperlink" Target="https://magi82.github.io/android-mvc-mvp-mvv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kern="100" spc="750" dirty="0" err="1">
                <a:latin typeface="PT Sans" panose="020B0503020203020204" pitchFamily="34" charset="0"/>
                <a:ea typeface="PT Sans" panose="020B0503020203020204" pitchFamily="34" charset="0"/>
              </a:rPr>
              <a:t>세미나일자</a:t>
            </a:r>
            <a:r>
              <a:rPr lang="en-US" altLang="ko-KR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:2020.08.28</a:t>
            </a:r>
          </a:p>
          <a:p>
            <a:pPr algn="ctr"/>
            <a:r>
              <a:rPr lang="ko-KR" altLang="en-US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이서준 전임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2063" y="2239282"/>
            <a:ext cx="41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MVVM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73273" y="2061755"/>
            <a:ext cx="4201201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02038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3A6BD5-C4A1-A045-98F5-7BA1C293A31B}"/>
              </a:ext>
            </a:extLst>
          </p:cNvPr>
          <p:cNvSpPr/>
          <p:nvPr/>
        </p:nvSpPr>
        <p:spPr>
          <a:xfrm>
            <a:off x="2845004" y="931784"/>
            <a:ext cx="3541074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Apple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에서 제시한 </a:t>
            </a:r>
            <a:r>
              <a:rPr lang="en-US" altLang="ko-KR" sz="20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C5CEF1-FD12-C742-A11A-740BAFA49B87}"/>
              </a:ext>
            </a:extLst>
          </p:cNvPr>
          <p:cNvSpPr/>
          <p:nvPr/>
        </p:nvSpPr>
        <p:spPr>
          <a:xfrm>
            <a:off x="2090469" y="3773669"/>
            <a:ext cx="5050144" cy="48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중재자 역할을 수행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하게 하여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독립성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주었다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5D1C0C6-C4C0-6A4F-BA44-E8811DA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84" y="1566059"/>
            <a:ext cx="5419431" cy="20930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21F3CCD-A4F0-5845-910B-C24A1FF02BC5}"/>
              </a:ext>
            </a:extLst>
          </p:cNvPr>
          <p:cNvSpPr/>
          <p:nvPr/>
        </p:nvSpPr>
        <p:spPr>
          <a:xfrm>
            <a:off x="3548741" y="1515468"/>
            <a:ext cx="2046515" cy="10971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643397-BBAA-6848-BE9A-8607CCABA1F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839738" y="2612570"/>
            <a:ext cx="732261" cy="118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02038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3A6BD5-C4A1-A045-98F5-7BA1C293A31B}"/>
              </a:ext>
            </a:extLst>
          </p:cNvPr>
          <p:cNvSpPr/>
          <p:nvPr/>
        </p:nvSpPr>
        <p:spPr>
          <a:xfrm>
            <a:off x="3342013" y="916204"/>
            <a:ext cx="2547053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문제점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C5CEF1-FD12-C742-A11A-740BAFA49B87}"/>
              </a:ext>
            </a:extLst>
          </p:cNvPr>
          <p:cNvSpPr/>
          <p:nvPr/>
        </p:nvSpPr>
        <p:spPr>
          <a:xfrm>
            <a:off x="2090469" y="3773669"/>
            <a:ext cx="5050144" cy="69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포함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하고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</a:t>
            </a:r>
            <a:r>
              <a:rPr lang="en-US" altLang="ko-KR" sz="9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lifeCycle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까지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관리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하기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너무 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밀접하게 연관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되어서 분리하기가 어렵고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재사용도 테스트도 어려워진다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그렇기에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Apple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 제시한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실제로 위의 그림과 같은 구조가 된다고 볼 수 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F66312-5A2F-D745-BAFB-4F365D89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72" y="1499396"/>
            <a:ext cx="6957337" cy="22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02038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3A6BD5-C4A1-A045-98F5-7BA1C293A31B}"/>
              </a:ext>
            </a:extLst>
          </p:cNvPr>
          <p:cNvSpPr/>
          <p:nvPr/>
        </p:nvSpPr>
        <p:spPr>
          <a:xfrm>
            <a:off x="3109994" y="2307020"/>
            <a:ext cx="2547053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장단점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F66312-5A2F-D745-BAFB-4F365D89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59" y="848908"/>
            <a:ext cx="4044728" cy="1294313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06457089-8C9B-8344-A337-0D899FB7DD52}"/>
              </a:ext>
            </a:extLst>
          </p:cNvPr>
          <p:cNvSpPr/>
          <p:nvPr/>
        </p:nvSpPr>
        <p:spPr>
          <a:xfrm>
            <a:off x="992743" y="3000280"/>
            <a:ext cx="7158514" cy="162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– View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모델은 분리되어 있지만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너무 밀접하게 연관되어 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Testability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– 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좋지 않은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때문에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각 개체를 따로 테스트하기에 무리가 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105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Ease of use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–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다른 패턴에 비해 코드가 적게 든다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많은 사람들에게 친숙하고 경험이 적은 개발자도 쉽게 접근 할 수 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 MVC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아키텍처에 많은 시간을 투자 할 수 없을 때 선택하는 패턴이며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 개발 속도면에서는 최고의 아키텍처이다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그러나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 / Testability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좋지 못하며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나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넣기에 애매한 코드들은 모두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작성 되기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Massive(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육중한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거대한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라고도 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33C805F-4C0D-C449-AAC5-CAE32645131F}"/>
                  </a:ext>
                </a:extLst>
              </p14:cNvPr>
              <p14:cNvContentPartPr/>
              <p14:nvPr/>
            </p14:nvContentPartPr>
            <p14:xfrm>
              <a:off x="4609368" y="3178555"/>
              <a:ext cx="1037880" cy="8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33C805F-4C0D-C449-AAC5-CAE326451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3728" y="3106555"/>
                <a:ext cx="1109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7EF82DB-5011-2A49-9F1C-BEDE8BEDEB9F}"/>
                  </a:ext>
                </a:extLst>
              </p14:cNvPr>
              <p14:cNvContentPartPr/>
              <p14:nvPr/>
            </p14:nvContentPartPr>
            <p14:xfrm>
              <a:off x="5864328" y="3164875"/>
              <a:ext cx="984960" cy="14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7EF82DB-5011-2A49-9F1C-BEDE8BEDEB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8328" y="3093235"/>
                <a:ext cx="1056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C17165E-6CAC-9547-98DF-15F9903D30B9}"/>
                  </a:ext>
                </a:extLst>
              </p14:cNvPr>
              <p14:cNvContentPartPr/>
              <p14:nvPr/>
            </p14:nvContentPartPr>
            <p14:xfrm>
              <a:off x="3277008" y="4484635"/>
              <a:ext cx="1978200" cy="16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C17165E-6CAC-9547-98DF-15F9903D30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1008" y="4412995"/>
                <a:ext cx="204984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6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111" y="2110085"/>
            <a:ext cx="5719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PT Sans" panose="020B0503020203020204"/>
                <a:ea typeface="PT Sans" panose="020B0503020203020204" pitchFamily="34" charset="0"/>
              </a:rPr>
              <a:t>Cocoa MVC</a:t>
            </a:r>
            <a:endParaRPr lang="en" altLang="ko-KR" sz="3600" b="1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예제 프로젝트</a:t>
            </a:r>
            <a:endParaRPr lang="id-ID" altLang="ko-Kore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3066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6174" y="1155628"/>
            <a:ext cx="5719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</a:p>
          <a:p>
            <a:pPr algn="ctr"/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 MVVM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디자인 패턴 개념의 이해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 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장점과 단점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3600" b="1" dirty="0">
                <a:latin typeface="PT Sans" panose="020B0503020203020204"/>
                <a:ea typeface="PT Sans" panose="020B0503020203020204" pitchFamily="34" charset="0"/>
              </a:rPr>
              <a:t>Coordinator</a:t>
            </a:r>
            <a:endParaRPr lang="en" altLang="ko-KR" sz="3600" b="1" dirty="0">
              <a:latin typeface="PT Sans" panose="020B0503020203020204"/>
              <a:ea typeface="PT Sans" panose="020B0503020203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Coordinator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패턴의 기본 원리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개념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Coordinator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장점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MVVM-C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프로젝트 예제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11649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445A06-7A00-3F4E-9B9E-88CA671CC1F8}"/>
              </a:ext>
            </a:extLst>
          </p:cNvPr>
          <p:cNvSpPr/>
          <p:nvPr/>
        </p:nvSpPr>
        <p:spPr>
          <a:xfrm>
            <a:off x="831771" y="3220022"/>
            <a:ext cx="7567540" cy="1336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 View </a:t>
            </a:r>
            <a:r>
              <a:rPr lang="en-US" altLang="ko-KR" sz="18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MVC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에서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VM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이라는 개념을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도입한것이다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논쟁이 불필요하다고 할만큼 검증이 된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패턴이기 때문에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많은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iOS 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개발자들에게 인기가 있다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4588E-BA59-E248-B2F0-525AF936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31" y="1160569"/>
            <a:ext cx="5906476" cy="17867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859CB8-5504-B94E-B0EC-FB013002E56D}"/>
              </a:ext>
            </a:extLst>
          </p:cNvPr>
          <p:cNvSpPr/>
          <p:nvPr/>
        </p:nvSpPr>
        <p:spPr>
          <a:xfrm>
            <a:off x="4798142" y="3093064"/>
            <a:ext cx="41136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* </a:t>
            </a:r>
            <a:r>
              <a:rPr lang="en-US" altLang="ko-Kore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ViewModel</a:t>
            </a:r>
            <a:r>
              <a:rPr lang="en-US" altLang="ko-Kore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: View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표현하기 위해 만들어진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위한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endParaRPr lang="ko-Kore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목적 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445A06-7A00-3F4E-9B9E-88CA671CC1F8}"/>
              </a:ext>
            </a:extLst>
          </p:cNvPr>
          <p:cNvSpPr/>
          <p:nvPr/>
        </p:nvSpPr>
        <p:spPr>
          <a:xfrm>
            <a:off x="831771" y="3220022"/>
            <a:ext cx="7567540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주요 목적은 화면에 보여주는 </a:t>
            </a:r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로직과</a:t>
            </a: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실제 데이터가 처리되는 </a:t>
            </a:r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로직을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철저히 분리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하는 것이다</a:t>
            </a: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4588E-BA59-E248-B2F0-525AF936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31" y="1160569"/>
            <a:ext cx="5906476" cy="1786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9026CEF-A071-AE43-BF23-B51A27847A7D}"/>
                  </a:ext>
                </a:extLst>
              </p14:cNvPr>
              <p14:cNvContentPartPr/>
              <p14:nvPr/>
            </p14:nvContentPartPr>
            <p14:xfrm>
              <a:off x="3394166" y="2851800"/>
              <a:ext cx="297720" cy="64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9026CEF-A071-AE43-BF23-B51A27847A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526" y="2779800"/>
                <a:ext cx="36936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5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데이터 바인딩 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067F614-33A2-3D44-B3D3-D1D174293DEE}"/>
              </a:ext>
            </a:extLst>
          </p:cNvPr>
          <p:cNvSpPr/>
          <p:nvPr/>
        </p:nvSpPr>
        <p:spPr>
          <a:xfrm>
            <a:off x="586319" y="1371629"/>
            <a:ext cx="7381291" cy="76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데이터 바인딩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과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UI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요소간의 싱크를 맞춰주는 것으로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이 패턴을 통해 화면에 보여주는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실제 데이터를 처리하는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로직이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분리되어 있어도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한쪽이 업데이트 되면 다른 한쪽도 업데이트 되어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데이터의 일관성을 유지할 수 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C184ED4-B90D-8F45-B2A5-09FB483C94DA}"/>
              </a:ext>
            </a:extLst>
          </p:cNvPr>
          <p:cNvSpPr/>
          <p:nvPr/>
        </p:nvSpPr>
        <p:spPr>
          <a:xfrm>
            <a:off x="586319" y="2459691"/>
            <a:ext cx="7381291" cy="117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iOS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에서 데이터 바인딩을 하는 방법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NotificationCenter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싱글턴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객체를 통해서 이벤트들의 발생 여부를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옵저버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관찰자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등록한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객체들에게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Noti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발송하는 방식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Protocol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정의하고 채택하여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Delegate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객체와 연결하는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Delegation 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패턴을 이용하는 방식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endParaRPr lang="en-US" altLang="ko-KR" sz="9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반응형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프로그래밍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이용하는 방식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8408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77177A-6493-6543-9EFB-CA7F1537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9" y="1431658"/>
            <a:ext cx="7175074" cy="217046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944F7938-02A7-9348-B4E7-98AD06301C5B}"/>
              </a:ext>
            </a:extLst>
          </p:cNvPr>
          <p:cNvSpPr/>
          <p:nvPr/>
        </p:nvSpPr>
        <p:spPr>
          <a:xfrm>
            <a:off x="674138" y="3694191"/>
            <a:ext cx="3165600" cy="69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라고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일컫는다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말그대로 보여주는 작업과 유저 상호작용을 받는 역할을 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사용자와의 상호작용을 받아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에게 명령을 내린다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0A6D57-EDAE-9142-8FD0-1DB91BC9F5C9}"/>
              </a:ext>
            </a:extLst>
          </p:cNvPr>
          <p:cNvSpPr/>
          <p:nvPr/>
        </p:nvSpPr>
        <p:spPr>
          <a:xfrm>
            <a:off x="586319" y="3702824"/>
            <a:ext cx="3318024" cy="69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57EC20-D16A-324A-8575-A713199B0179}"/>
              </a:ext>
            </a:extLst>
          </p:cNvPr>
          <p:cNvCxnSpPr>
            <a:cxnSpLocks/>
          </p:cNvCxnSpPr>
          <p:nvPr/>
        </p:nvCxnSpPr>
        <p:spPr>
          <a:xfrm flipV="1">
            <a:off x="2111829" y="3403600"/>
            <a:ext cx="0" cy="29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CEEA2F0-7996-CF49-A3B1-7496404C7254}"/>
                  </a:ext>
                </a:extLst>
              </p14:cNvPr>
              <p14:cNvContentPartPr/>
              <p14:nvPr/>
            </p14:nvContentPartPr>
            <p14:xfrm>
              <a:off x="1316448" y="4048675"/>
              <a:ext cx="2000160" cy="237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CEEA2F0-7996-CF49-A3B1-7496404C7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808" y="3977035"/>
                <a:ext cx="2071800" cy="1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2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C53D72D-28F2-5943-8384-F99448BF86AE}"/>
              </a:ext>
            </a:extLst>
          </p:cNvPr>
          <p:cNvSpPr/>
          <p:nvPr/>
        </p:nvSpPr>
        <p:spPr>
          <a:xfrm>
            <a:off x="674138" y="3694191"/>
            <a:ext cx="3165600" cy="69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라고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일컫는다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말그대로 보여주는 작업과 유저 상호작용을 받는 역할을 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사용자와의 상호작용을 받아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에게 명령을 내린다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77177A-6493-6543-9EFB-CA7F1537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9" y="1431658"/>
            <a:ext cx="7175074" cy="2170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8A016-ECE2-DF4D-9B56-6DE9ACFF7E2B}"/>
              </a:ext>
            </a:extLst>
          </p:cNvPr>
          <p:cNvSpPr/>
          <p:nvPr/>
        </p:nvSpPr>
        <p:spPr>
          <a:xfrm>
            <a:off x="5746170" y="3688310"/>
            <a:ext cx="3165600" cy="48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실제적 데이터를 가지며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와는 독립되어 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 소유하고 갱신한다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5EE3CC-21BB-E14E-99BA-D5BD7C25A6B2}"/>
              </a:ext>
            </a:extLst>
          </p:cNvPr>
          <p:cNvSpPr/>
          <p:nvPr/>
        </p:nvSpPr>
        <p:spPr>
          <a:xfrm>
            <a:off x="586319" y="3702824"/>
            <a:ext cx="3318024" cy="69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BD0ABC9-1C8F-2644-B908-28DA8EB9FC8E}"/>
              </a:ext>
            </a:extLst>
          </p:cNvPr>
          <p:cNvCxnSpPr>
            <a:cxnSpLocks/>
          </p:cNvCxnSpPr>
          <p:nvPr/>
        </p:nvCxnSpPr>
        <p:spPr>
          <a:xfrm flipV="1">
            <a:off x="2111829" y="3403600"/>
            <a:ext cx="0" cy="28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3BB7F-418B-1C48-BF65-EE62E90A9FDF}"/>
              </a:ext>
            </a:extLst>
          </p:cNvPr>
          <p:cNvSpPr/>
          <p:nvPr/>
        </p:nvSpPr>
        <p:spPr>
          <a:xfrm>
            <a:off x="5979862" y="3688310"/>
            <a:ext cx="2699681" cy="512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796764-BF5A-5C4F-ACD8-10B7C3D6C2B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329703" y="3403600"/>
            <a:ext cx="0" cy="28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4A40FE2-3CBC-C147-8594-B6561628ABE9}"/>
                  </a:ext>
                </a:extLst>
              </p14:cNvPr>
              <p14:cNvContentPartPr/>
              <p14:nvPr/>
            </p14:nvContentPartPr>
            <p14:xfrm>
              <a:off x="6192648" y="3833395"/>
              <a:ext cx="1816200" cy="234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4A40FE2-3CBC-C147-8594-B6561628A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648" y="3761395"/>
                <a:ext cx="188784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3" name="Straight Connector 2"/>
          <p:cNvCxnSpPr>
            <a:endCxn id="2" idx="2"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29854" y="1376436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4655" y="1376436"/>
            <a:ext cx="2571814" cy="3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좋은 아키텍처는 무엇일까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??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iOS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디자인 패턴 종류 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MV(X)</a:t>
            </a:r>
            <a:endParaRPr lang="id-ID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1" y="2571750"/>
            <a:ext cx="10555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29854" y="4013924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8781" y="4013925"/>
            <a:ext cx="2571814" cy="85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MVVM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디자인 패턴 개념의 이해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장점과 단점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Coordinator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패턴의 기본원리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개념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Coordinator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패턴의 장점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프로젝트 예제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3407" y="2571750"/>
            <a:ext cx="2571814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MVC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디자인 패턴 개념의 이해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애플의 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Cocoa MVC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장점과 단점</a:t>
            </a:r>
            <a:endParaRPr lang="en-US" altLang="ko-KR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프로젝트 예제</a:t>
            </a:r>
            <a:endParaRPr lang="id-ID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800" y="949261"/>
            <a:ext cx="1614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Architecture</a:t>
            </a:r>
            <a:endParaRPr lang="id-ID" sz="30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6533" y="2099672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 V C</a:t>
            </a:r>
            <a:endParaRPr lang="id-ID" sz="30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9068" y="3246407"/>
            <a:ext cx="1541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 V V M</a:t>
            </a:r>
          </a:p>
          <a:p>
            <a:pPr algn="r"/>
            <a:r>
              <a:rPr lang="en-US" sz="2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Coordinator </a:t>
            </a:r>
            <a:endParaRPr lang="id-ID" sz="30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782EF-5F18-D241-998C-34A60E007BB8}"/>
              </a:ext>
            </a:extLst>
          </p:cNvPr>
          <p:cNvSpPr txBox="1"/>
          <p:nvPr/>
        </p:nvSpPr>
        <p:spPr>
          <a:xfrm>
            <a:off x="511270" y="285751"/>
            <a:ext cx="2477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spc="45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OUR</a:t>
            </a:r>
            <a:endParaRPr lang="en-US" sz="3300" b="1" spc="45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3300" b="1" spc="45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3E6CA-8D63-B744-901D-E669B7989B04}"/>
              </a:ext>
            </a:extLst>
          </p:cNvPr>
          <p:cNvSpPr txBox="1"/>
          <p:nvPr/>
        </p:nvSpPr>
        <p:spPr>
          <a:xfrm>
            <a:off x="4656533" y="4592288"/>
            <a:ext cx="3355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en-US" altLang="ko-KR" sz="1200" dirty="0" err="1">
                <a:solidFill>
                  <a:schemeClr val="bg1"/>
                </a:solidFill>
                <a:ea typeface="Nanum Gothic" panose="020D0604000000000000" pitchFamily="34" charset="-127"/>
              </a:rPr>
              <a:t>rxSwift</a:t>
            </a:r>
            <a:r>
              <a:rPr lang="en-US" altLang="ko-KR" sz="1200" dirty="0">
                <a:solidFill>
                  <a:schemeClr val="bg1"/>
                </a:solidFill>
                <a:ea typeface="Nanum Gothic" panose="020D0604000000000000" pitchFamily="34" charset="-127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a typeface="Nanum Gothic" panose="020D0604000000000000" pitchFamily="34" charset="-127"/>
              </a:rPr>
              <a:t>rxFlow</a:t>
            </a:r>
            <a:r>
              <a:rPr lang="en-US" altLang="ko-KR" sz="1200" dirty="0">
                <a:solidFill>
                  <a:schemeClr val="bg1"/>
                </a:solidFill>
                <a:ea typeface="Nanum Gothic" panose="020D0604000000000000" pitchFamily="34" charset="-127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a typeface="Nanum Gothic" panose="020D0604000000000000" pitchFamily="34" charset="-127"/>
              </a:rPr>
              <a:t>mvvm</a:t>
            </a:r>
            <a:r>
              <a:rPr lang="ko-KR" altLang="en-US" sz="1200" dirty="0">
                <a:solidFill>
                  <a:schemeClr val="bg1"/>
                </a:solidFill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예제</a:t>
            </a:r>
            <a:endParaRPr lang="id-ID" sz="12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/>
      <p:bldP spid="22" grpId="0"/>
      <p:bldP spid="14" grpId="0"/>
      <p:bldP spid="15" grpId="0"/>
      <p:bldP spid="16" grpId="0"/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C53D72D-28F2-5943-8384-F99448BF86AE}"/>
              </a:ext>
            </a:extLst>
          </p:cNvPr>
          <p:cNvSpPr/>
          <p:nvPr/>
        </p:nvSpPr>
        <p:spPr>
          <a:xfrm>
            <a:off x="674138" y="3694191"/>
            <a:ext cx="3165600" cy="69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라고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일컫는다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말그대로 보여주는 작업과 유저 상호작용을 받는 역할을 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사용자와의 상호작용을 받아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에게 명령을 내린다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77177A-6493-6543-9EFB-CA7F1537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9" y="1431658"/>
            <a:ext cx="7175074" cy="2170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8A016-ECE2-DF4D-9B56-6DE9ACFF7E2B}"/>
              </a:ext>
            </a:extLst>
          </p:cNvPr>
          <p:cNvSpPr/>
          <p:nvPr/>
        </p:nvSpPr>
        <p:spPr>
          <a:xfrm>
            <a:off x="5746170" y="3688310"/>
            <a:ext cx="3165600" cy="48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실제적 데이터를 가지며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와는 독립되어 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 소유하고 갱신한다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5EE3CC-21BB-E14E-99BA-D5BD7C25A6B2}"/>
              </a:ext>
            </a:extLst>
          </p:cNvPr>
          <p:cNvSpPr/>
          <p:nvPr/>
        </p:nvSpPr>
        <p:spPr>
          <a:xfrm>
            <a:off x="586319" y="3702824"/>
            <a:ext cx="3318024" cy="69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BD0ABC9-1C8F-2644-B908-28DA8EB9FC8E}"/>
              </a:ext>
            </a:extLst>
          </p:cNvPr>
          <p:cNvCxnSpPr>
            <a:cxnSpLocks/>
          </p:cNvCxnSpPr>
          <p:nvPr/>
        </p:nvCxnSpPr>
        <p:spPr>
          <a:xfrm flipV="1">
            <a:off x="2111829" y="3403600"/>
            <a:ext cx="0" cy="29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3BB7F-418B-1C48-BF65-EE62E90A9FDF}"/>
              </a:ext>
            </a:extLst>
          </p:cNvPr>
          <p:cNvSpPr/>
          <p:nvPr/>
        </p:nvSpPr>
        <p:spPr>
          <a:xfrm>
            <a:off x="5979862" y="3688310"/>
            <a:ext cx="2699681" cy="512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796764-BF5A-5C4F-ACD8-10B7C3D6C2B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329703" y="3403600"/>
            <a:ext cx="0" cy="28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2173C-2BD8-9547-9F44-47E710563CC9}"/>
              </a:ext>
            </a:extLst>
          </p:cNvPr>
          <p:cNvSpPr/>
          <p:nvPr/>
        </p:nvSpPr>
        <p:spPr>
          <a:xfrm>
            <a:off x="3057730" y="734434"/>
            <a:ext cx="3318024" cy="69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0E84DC-F80D-8F4C-A735-F398BCAE4EBE}"/>
              </a:ext>
            </a:extLst>
          </p:cNvPr>
          <p:cNvCxnSpPr>
            <a:cxnSpLocks/>
          </p:cNvCxnSpPr>
          <p:nvPr/>
        </p:nvCxnSpPr>
        <p:spPr>
          <a:xfrm>
            <a:off x="4716742" y="1431658"/>
            <a:ext cx="0" cy="723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">
            <a:extLst>
              <a:ext uri="{FF2B5EF4-FFF2-40B4-BE49-F238E27FC236}">
                <a16:creationId xmlns:a16="http://schemas.microsoft.com/office/drawing/2014/main" id="{C5FEED6F-5D46-2E43-B7D4-5171B718D67C}"/>
              </a:ext>
            </a:extLst>
          </p:cNvPr>
          <p:cNvSpPr/>
          <p:nvPr/>
        </p:nvSpPr>
        <p:spPr>
          <a:xfrm>
            <a:off x="3057730" y="725801"/>
            <a:ext cx="3318024" cy="69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가공해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전달하거나 유저 상호작용이 올 경우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그에 따른 작업을 수행한다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작업이 끝난 후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이에 맞춰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바꿔줘야 하는데 이때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데이터 바인딩을 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통해서 이를 달성한다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08ADD15-0428-BA4D-AF44-B36CC75B1E8F}"/>
                  </a:ext>
                </a:extLst>
              </p14:cNvPr>
              <p14:cNvContentPartPr/>
              <p14:nvPr/>
            </p14:nvContentPartPr>
            <p14:xfrm>
              <a:off x="3244968" y="875995"/>
              <a:ext cx="1371960" cy="208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08ADD15-0428-BA4D-AF44-B36CC75B1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9328" y="803995"/>
                <a:ext cx="144360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7" grpId="0"/>
      <p:bldP spid="9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C70A1F59-6A2A-AB46-B70E-F6F7315666A8}"/>
              </a:ext>
            </a:extLst>
          </p:cNvPr>
          <p:cNvSpPr/>
          <p:nvPr/>
        </p:nvSpPr>
        <p:spPr>
          <a:xfrm>
            <a:off x="2175332" y="3007559"/>
            <a:ext cx="4793334" cy="1518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정리</a:t>
            </a:r>
            <a:endParaRPr lang="en-US" altLang="ko-KR" sz="105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유저 액션이 들어오면 </a:t>
            </a:r>
            <a:r>
              <a:rPr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명령을 합니다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필요한 데이터를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요청합니다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 필요한 데이터를 응답합니다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응답한 데이터를 가공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처리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합니다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처리된 데이터로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갱신하고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바인딩을 통해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에도 전달합니다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9E185F6-4008-DD40-AF31-EF679333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27" y="1222837"/>
            <a:ext cx="5256139" cy="15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3A6BD5-C4A1-A045-98F5-7BA1C293A31B}"/>
              </a:ext>
            </a:extLst>
          </p:cNvPr>
          <p:cNvSpPr/>
          <p:nvPr/>
        </p:nvSpPr>
        <p:spPr>
          <a:xfrm>
            <a:off x="3262394" y="2307020"/>
            <a:ext cx="2064349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장단점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6457089-8C9B-8344-A337-0D899FB7DD52}"/>
              </a:ext>
            </a:extLst>
          </p:cNvPr>
          <p:cNvSpPr/>
          <p:nvPr/>
        </p:nvSpPr>
        <p:spPr>
          <a:xfrm>
            <a:off x="992743" y="3000280"/>
            <a:ext cx="7158514" cy="162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– View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와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은 </a:t>
            </a:r>
            <a:r>
              <a:rPr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ViewModel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통해 연결되기 때문에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서로 독립적인 상태를 가진다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105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Testability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– 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좋은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가졌고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철저히 분리된 </a:t>
            </a:r>
            <a:r>
              <a:rPr lang="ko-KR" altLang="en-US" sz="105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덕분에 테스트에 매우 용이하다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Ease of use</a:t>
            </a:r>
            <a:r>
              <a:rPr lang="ko-KR" altLang="en-US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–</a:t>
            </a:r>
            <a:r>
              <a:rPr lang="ko-KR" altLang="en-US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패턴에 익숙하지 않은 개발자들에게 사용과 유지보수가 쉽지 않다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보여주는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실제 데이터 처리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로직을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나누었고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좋은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 ),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덕분에 효율적인 테스트가 가능하다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좋은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Testability 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그렇기 때문에 이를 통해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MVVM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패턴을 잘 사용한다면 새로운 추가 개발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유지보수에도 문제가 없을 것이다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하지만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간단한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로직의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경우 다양한 방법을 통해 바인딩이 가능하지만 필수로 요구 되기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Boilerplate Code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작성해야 한다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AFC45-1E8E-FB41-942B-4272EB8A9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28" y="803826"/>
            <a:ext cx="4330813" cy="1310071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37EC1E7C-2DA6-E147-9464-2515345D2DB9}"/>
              </a:ext>
            </a:extLst>
          </p:cNvPr>
          <p:cNvSpPr/>
          <p:nvPr/>
        </p:nvSpPr>
        <p:spPr>
          <a:xfrm>
            <a:off x="5036679" y="4648917"/>
            <a:ext cx="3838516" cy="4401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*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Boilerplate Code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: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작지만 대체할 수 없고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여러 곳에 포함되어야 하는 코드 섹션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프로그래머가 매우 작은 일을 하기 위해서 많은 코드를 작성해야하는 경우를 말한다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4E572-D78B-C543-84AE-23D03F4EC039}"/>
              </a:ext>
            </a:extLst>
          </p:cNvPr>
          <p:cNvSpPr txBox="1"/>
          <p:nvPr/>
        </p:nvSpPr>
        <p:spPr>
          <a:xfrm>
            <a:off x="586319" y="17541"/>
            <a:ext cx="13876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MVVM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4E53F-4A93-2C4B-9F44-B5B722361578}"/>
              </a:ext>
            </a:extLst>
          </p:cNvPr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장단점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08C03F0-C414-0845-887D-C2B47D4F43E0}"/>
                  </a:ext>
                </a:extLst>
              </p14:cNvPr>
              <p14:cNvContentPartPr/>
              <p14:nvPr/>
            </p14:nvContentPartPr>
            <p14:xfrm>
              <a:off x="5883768" y="3168475"/>
              <a:ext cx="1036800" cy="20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08C03F0-C414-0845-887D-C2B47D4F4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8128" y="3096475"/>
                <a:ext cx="110844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8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5" grpId="0" animBg="1"/>
      <p:bldP spid="17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6174" y="2248584"/>
            <a:ext cx="5719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3600" b="1" dirty="0">
                <a:latin typeface="PT Sans" panose="020B0503020203020204"/>
                <a:ea typeface="Nanum Gothic" panose="020D0604000000000000" pitchFamily="34" charset="-127"/>
              </a:rPr>
              <a:t>Coordinator </a:t>
            </a:r>
            <a:r>
              <a:rPr lang="en-US" altLang="ko-KR" sz="3600" b="1" dirty="0">
                <a:latin typeface="PT Sans" panose="020B0503020203020204"/>
                <a:ea typeface="Nanum Gothic" panose="020D0604000000000000" pitchFamily="34" charset="-127"/>
              </a:rPr>
              <a:t>Pattern</a:t>
            </a:r>
            <a:endParaRPr lang="id-ID" altLang="ko-Kore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0433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4E572-D78B-C543-84AE-23D03F4EC039}"/>
              </a:ext>
            </a:extLst>
          </p:cNvPr>
          <p:cNvSpPr txBox="1"/>
          <p:nvPr/>
        </p:nvSpPr>
        <p:spPr>
          <a:xfrm>
            <a:off x="586318" y="17541"/>
            <a:ext cx="233976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Coordinator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4E53F-4A93-2C4B-9F44-B5B722361578}"/>
              </a:ext>
            </a:extLst>
          </p:cNvPr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Coordinator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패턴의 기본 원리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개념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0EAD8-2604-4D4B-AA58-D37BF713C954}"/>
              </a:ext>
            </a:extLst>
          </p:cNvPr>
          <p:cNvSpPr/>
          <p:nvPr/>
        </p:nvSpPr>
        <p:spPr>
          <a:xfrm>
            <a:off x="583719" y="1401276"/>
            <a:ext cx="3256019" cy="242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Coordinator?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화면의 흐름을 제어해주는 역할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… 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navigation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코드 관리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Coordinator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패턴은 </a:t>
            </a:r>
            <a:endParaRPr lang="en-US" altLang="ko-KR" sz="9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좋은 아키텍처의 조건 중에 있는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책임 분리</a:t>
            </a:r>
            <a:r>
              <a:rPr lang="en-US" altLang="ko-KR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이것을 화면 간의 밀접한 연결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연관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해결하기 위해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적용하는 디자인 패턴입니다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기존엔 스토리보드 또는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에서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관리하고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이동시켰습니다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이는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이전에 어떤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왔었는지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 후에 어떤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올지를 다 알고 있다는 의미입니다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DE673-F710-3240-8272-B7238D4A3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84" y="934239"/>
            <a:ext cx="4999282" cy="33566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722906-06A1-7849-9BE3-A6A0EB23B199}"/>
              </a:ext>
            </a:extLst>
          </p:cNvPr>
          <p:cNvSpPr/>
          <p:nvPr/>
        </p:nvSpPr>
        <p:spPr>
          <a:xfrm>
            <a:off x="5743396" y="4382046"/>
            <a:ext cx="14446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기존의 화면의 이동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연결</a:t>
            </a:r>
            <a:endParaRPr lang="ko-Kore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3FBA436-7144-6A48-B896-3D1CE3B6D23B}"/>
                  </a:ext>
                </a:extLst>
              </p14:cNvPr>
              <p14:cNvContentPartPr/>
              <p14:nvPr/>
            </p14:nvContentPartPr>
            <p14:xfrm>
              <a:off x="2277648" y="2435875"/>
              <a:ext cx="1133640" cy="13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3FBA436-7144-6A48-B896-3D1CE3B6D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648" y="2364235"/>
                <a:ext cx="120528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1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4E572-D78B-C543-84AE-23D03F4EC039}"/>
              </a:ext>
            </a:extLst>
          </p:cNvPr>
          <p:cNvSpPr txBox="1"/>
          <p:nvPr/>
        </p:nvSpPr>
        <p:spPr>
          <a:xfrm>
            <a:off x="586318" y="17541"/>
            <a:ext cx="233976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Coordinator</a:t>
            </a:r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86E00-5BFA-8646-B0D4-5597753B4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86" y="617705"/>
            <a:ext cx="6828779" cy="41326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688BDFD7-782A-174E-8875-C3969A4A19DD}"/>
              </a:ext>
            </a:extLst>
          </p:cNvPr>
          <p:cNvSpPr/>
          <p:nvPr/>
        </p:nvSpPr>
        <p:spPr>
          <a:xfrm>
            <a:off x="348574" y="2024524"/>
            <a:ext cx="1559551" cy="117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Coordinator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흐름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화면이동 승인요청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Coordinator 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승인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MainVC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나타남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4E572-D78B-C543-84AE-23D03F4EC039}"/>
              </a:ext>
            </a:extLst>
          </p:cNvPr>
          <p:cNvSpPr txBox="1"/>
          <p:nvPr/>
        </p:nvSpPr>
        <p:spPr>
          <a:xfrm>
            <a:off x="586318" y="17541"/>
            <a:ext cx="233976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Coordinator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0EAD8-2604-4D4B-AA58-D37BF713C954}"/>
              </a:ext>
            </a:extLst>
          </p:cNvPr>
          <p:cNvSpPr/>
          <p:nvPr/>
        </p:nvSpPr>
        <p:spPr>
          <a:xfrm>
            <a:off x="1872691" y="3141955"/>
            <a:ext cx="6005779" cy="138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Coordinator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패턴을 사용하면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그 전에 어떤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왔었는지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그 다음에 올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올지 알지 못하여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Distribution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충족 시켜주고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덕분에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는 오직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자신의 화면과 관련된 레이아웃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비지니스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로직만을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처리 할 수 있게 됩니다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이렇게 </a:t>
            </a:r>
            <a:r>
              <a:rPr lang="en-US" altLang="ko-KR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ViewController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의 책임을 면제해주고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단일 책임 원칙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하나의 객체가 하나의 역할만을 수행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준수하도록 도와주기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VC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훨씬 더 가볍고 쉽게 재사용 할 수 있도록 합니다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817BD-A509-9E46-9726-DCC226EA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6" y="1023958"/>
            <a:ext cx="6232932" cy="2240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34774-CF15-FC4E-B71F-66074544C884}"/>
              </a:ext>
            </a:extLst>
          </p:cNvPr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Coordinato</a:t>
            </a:r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장점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F8B4409-44C7-B441-8AF5-BBACAE4E2DD6}"/>
                  </a:ext>
                </a:extLst>
              </p14:cNvPr>
              <p14:cNvContentPartPr/>
              <p14:nvPr/>
            </p14:nvContentPartPr>
            <p14:xfrm>
              <a:off x="6275448" y="3572755"/>
              <a:ext cx="913320" cy="4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F8B4409-44C7-B441-8AF5-BBACAE4E2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9448" y="3501115"/>
                <a:ext cx="984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A1DDA3-3D17-5243-B3D0-BA58ADABED2C}"/>
                  </a:ext>
                </a:extLst>
              </p14:cNvPr>
              <p14:cNvContentPartPr/>
              <p14:nvPr/>
            </p14:nvContentPartPr>
            <p14:xfrm>
              <a:off x="4353048" y="4185475"/>
              <a:ext cx="714240" cy="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A1DDA3-3D17-5243-B3D0-BA58ADABED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7048" y="4113835"/>
                <a:ext cx="785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AFCB388-8C57-7A4D-8D4C-1161888D996C}"/>
                  </a:ext>
                </a:extLst>
              </p14:cNvPr>
              <p14:cNvContentPartPr/>
              <p14:nvPr/>
            </p14:nvContentPartPr>
            <p14:xfrm>
              <a:off x="7017408" y="4199155"/>
              <a:ext cx="536760" cy="5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AFCB388-8C57-7A4D-8D4C-1161888D99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768" y="4127515"/>
                <a:ext cx="608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B5DA5C-1EDE-9243-9C16-B0A6C5E007D1}"/>
                  </a:ext>
                </a:extLst>
              </p14:cNvPr>
              <p14:cNvContentPartPr/>
              <p14:nvPr/>
            </p14:nvContentPartPr>
            <p14:xfrm>
              <a:off x="3209328" y="4405795"/>
              <a:ext cx="555120" cy="8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B5DA5C-1EDE-9243-9C16-B0A6C5E007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3688" y="4334155"/>
                <a:ext cx="62676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6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111" y="2110085"/>
            <a:ext cx="5719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PT Sans" panose="020B0503020203020204"/>
                <a:ea typeface="PT Sans" panose="020B0503020203020204" pitchFamily="34" charset="0"/>
              </a:rPr>
              <a:t>MVVM-C</a:t>
            </a:r>
            <a:endParaRPr lang="en" altLang="ko-KR" sz="3600" b="1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예제 프로젝트</a:t>
            </a:r>
            <a:endParaRPr lang="id-ID" altLang="ko-Kore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703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050" y="564847"/>
            <a:ext cx="2545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PT Sans" panose="020B0503020203020204"/>
                <a:ea typeface="PT Sans" panose="020B0503020203020204" pitchFamily="34" charset="0"/>
              </a:rPr>
              <a:t>참고자료</a:t>
            </a:r>
            <a:endParaRPr lang="id-ID" altLang="ko-Kore-KR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1AAEB-882A-FF4F-B346-BAF743A4DDF6}"/>
              </a:ext>
            </a:extLst>
          </p:cNvPr>
          <p:cNvSpPr/>
          <p:nvPr/>
        </p:nvSpPr>
        <p:spPr>
          <a:xfrm>
            <a:off x="1556695" y="1120480"/>
            <a:ext cx="134203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좋은 아키텍처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lang="en-US" altLang="ko-Kore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</a:t>
            </a: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lang="en-US" altLang="ko-Kore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MVVM</a:t>
            </a: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endParaRPr lang="en-US" altLang="ko-Kore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lang="en-US" altLang="ko-Kore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Coordinator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989F17-2C1E-0F4B-9C2E-6BD9058E9B5E}"/>
              </a:ext>
            </a:extLst>
          </p:cNvPr>
          <p:cNvSpPr/>
          <p:nvPr/>
        </p:nvSpPr>
        <p:spPr>
          <a:xfrm>
            <a:off x="3076042" y="1091405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50" dirty="0">
                <a:latin typeface="+mj-ea"/>
                <a:hlinkClick r:id="rId2"/>
              </a:rPr>
              <a:t>https://medium.com/myrealtrip-product/</a:t>
            </a:r>
            <a:r>
              <a:rPr lang="ko-KR" altLang="en-US" sz="1050" dirty="0">
                <a:solidFill>
                  <a:srgbClr val="DCA10D"/>
                </a:solidFill>
                <a:latin typeface="+mj-ea"/>
                <a:hlinkClick r:id="rId3"/>
              </a:rPr>
              <a:t>마이리얼트립에서</a:t>
            </a:r>
            <a:r>
              <a:rPr lang="en-US" altLang="ko-KR" sz="1050" dirty="0">
                <a:solidFill>
                  <a:srgbClr val="DCA10D"/>
                </a:solidFill>
                <a:latin typeface="+mj-ea"/>
                <a:hlinkClick r:id="rId3"/>
              </a:rPr>
              <a:t>-</a:t>
            </a:r>
            <a:r>
              <a:rPr lang="ko-KR" altLang="en-US" sz="1050" dirty="0">
                <a:solidFill>
                  <a:srgbClr val="DCA10D"/>
                </a:solidFill>
                <a:latin typeface="+mj-ea"/>
                <a:hlinkClick r:id="rId3"/>
              </a:rPr>
              <a:t>사용하는</a:t>
            </a:r>
            <a:r>
              <a:rPr lang="en-US" altLang="ko-KR" sz="1050" dirty="0">
                <a:solidFill>
                  <a:srgbClr val="DCA10D"/>
                </a:solidFill>
                <a:latin typeface="+mj-ea"/>
                <a:hlinkClick r:id="rId3"/>
              </a:rPr>
              <a:t>-</a:t>
            </a:r>
            <a:r>
              <a:rPr lang="en" altLang="ko-Kore-KR" sz="1050" dirty="0">
                <a:solidFill>
                  <a:srgbClr val="DCA10D"/>
                </a:solidFill>
                <a:latin typeface="+mj-ea"/>
                <a:hlinkClick r:id="rId3"/>
              </a:rPr>
              <a:t>ios-</a:t>
            </a:r>
            <a:r>
              <a:rPr lang="ko-KR" altLang="en-US" sz="1050" dirty="0">
                <a:solidFill>
                  <a:srgbClr val="DCA10D"/>
                </a:solidFill>
                <a:latin typeface="+mj-ea"/>
                <a:hlinkClick r:id="rId3"/>
              </a:rPr>
              <a:t>개발</a:t>
            </a:r>
            <a:r>
              <a:rPr lang="en-US" altLang="ko-KR" sz="1050" dirty="0">
                <a:solidFill>
                  <a:srgbClr val="DCA10D"/>
                </a:solidFill>
                <a:latin typeface="+mj-ea"/>
                <a:hlinkClick r:id="rId3"/>
              </a:rPr>
              <a:t>-</a:t>
            </a:r>
            <a:r>
              <a:rPr lang="ko-KR" altLang="en-US" sz="1050" dirty="0">
                <a:solidFill>
                  <a:srgbClr val="DCA10D"/>
                </a:solidFill>
                <a:latin typeface="+mj-ea"/>
                <a:hlinkClick r:id="rId3"/>
              </a:rPr>
              <a:t>아키텍처</a:t>
            </a:r>
            <a:r>
              <a:rPr lang="en-US" altLang="ko-KR" sz="1050" dirty="0">
                <a:solidFill>
                  <a:srgbClr val="DCA10D"/>
                </a:solidFill>
                <a:latin typeface="+mj-ea"/>
                <a:hlinkClick r:id="rId3"/>
              </a:rPr>
              <a:t>-51048</a:t>
            </a:r>
            <a:r>
              <a:rPr lang="en" altLang="ko-Kore-KR" sz="1050" dirty="0">
                <a:solidFill>
                  <a:srgbClr val="DCA10D"/>
                </a:solidFill>
                <a:latin typeface="+mj-ea"/>
                <a:hlinkClick r:id="rId3"/>
              </a:rPr>
              <a:t>dca4626</a:t>
            </a:r>
            <a:endParaRPr lang="en" altLang="ko-Kore-KR" sz="105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83C5D0-0F98-D945-AF50-1E2467039414}"/>
              </a:ext>
            </a:extLst>
          </p:cNvPr>
          <p:cNvSpPr/>
          <p:nvPr/>
        </p:nvSpPr>
        <p:spPr>
          <a:xfrm>
            <a:off x="3076042" y="1776207"/>
            <a:ext cx="20345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>
                <a:solidFill>
                  <a:srgbClr val="DCA10D"/>
                </a:solidFill>
                <a:latin typeface="+mj-ea"/>
                <a:ea typeface="+mj-ea"/>
                <a:hlinkClick r:id="rId4"/>
              </a:rPr>
              <a:t>https://jiyeonlab.tistory.com/38</a:t>
            </a:r>
            <a:r>
              <a:rPr lang="en" altLang="ko-Kore-KR" sz="105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endParaRPr lang="en" altLang="ko-Kore-KR" sz="1050" dirty="0">
              <a:solidFill>
                <a:srgbClr val="DCA10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C39292-3904-874C-AE00-5BD9A6904CB5}"/>
              </a:ext>
            </a:extLst>
          </p:cNvPr>
          <p:cNvSpPr/>
          <p:nvPr/>
        </p:nvSpPr>
        <p:spPr>
          <a:xfrm>
            <a:off x="3076042" y="2013492"/>
            <a:ext cx="34515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5"/>
              </a:rPr>
              <a:t>https://www.edwith.org/boostcourse-ios/lecture/16877/</a:t>
            </a:r>
            <a:r>
              <a:rPr lang="en" altLang="ko-Kore-KR" sz="1000" dirty="0">
                <a:solidFill>
                  <a:srgbClr val="000000"/>
                </a:solidFill>
                <a:latin typeface="Helvetica Neue" panose="02000503000000020004" pitchFamily="2" charset="0"/>
              </a:rPr>
              <a:t>  </a:t>
            </a:r>
            <a:endParaRPr lang="en" altLang="ko-Kore-KR" sz="10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4FA883-80A5-554B-87CC-D86AE54AF3B4}"/>
              </a:ext>
            </a:extLst>
          </p:cNvPr>
          <p:cNvSpPr/>
          <p:nvPr/>
        </p:nvSpPr>
        <p:spPr>
          <a:xfrm>
            <a:off x="3076042" y="225077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6"/>
              </a:rPr>
              <a:t>https://nightohl.tistory.com/entry/iOS-</a:t>
            </a:r>
            <a:r>
              <a:rPr lang="ko-KR" altLang="en-US" sz="1000" dirty="0">
                <a:solidFill>
                  <a:srgbClr val="DCA10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hlinkClick r:id="rId6"/>
              </a:rPr>
              <a:t>아키텍처</a:t>
            </a:r>
            <a:r>
              <a:rPr lang="en-US" altLang="ko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6"/>
              </a:rPr>
              <a:t>-</a:t>
            </a:r>
            <a:r>
              <a:rPr lang="ko-KR" altLang="en-US" sz="1000" dirty="0">
                <a:solidFill>
                  <a:srgbClr val="DCA10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hlinkClick r:id="rId6"/>
              </a:rPr>
              <a:t>패턴</a:t>
            </a:r>
            <a:r>
              <a:rPr lang="en-US" altLang="ko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6"/>
              </a:rPr>
              <a:t>-</a:t>
            </a:r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6"/>
              </a:rPr>
              <a:t>Apples-MVC</a:t>
            </a:r>
            <a:r>
              <a:rPr lang="en" altLang="ko-Kore-KR" sz="10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endParaRPr lang="en" altLang="ko-Kore-KR" sz="10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51DAC7-63A4-2C46-B0CD-F8E6D218139C}"/>
              </a:ext>
            </a:extLst>
          </p:cNvPr>
          <p:cNvSpPr/>
          <p:nvPr/>
        </p:nvSpPr>
        <p:spPr>
          <a:xfrm>
            <a:off x="3076042" y="24969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7"/>
              </a:rPr>
              <a:t>https://medium.com/@zieunv/ios-mvc-pattern-c3546aeff35e</a:t>
            </a:r>
            <a:r>
              <a:rPr lang="en" altLang="ko-Kore-KR" sz="10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endParaRPr lang="en" altLang="ko-Kore-KR" sz="10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FA44E1-26CB-134F-88E3-FADE025ECE5D}"/>
              </a:ext>
            </a:extLst>
          </p:cNvPr>
          <p:cNvSpPr/>
          <p:nvPr/>
        </p:nvSpPr>
        <p:spPr>
          <a:xfrm>
            <a:off x="3076042" y="3098674"/>
            <a:ext cx="34387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00" dirty="0">
                <a:hlinkClick r:id="rId8"/>
              </a:rPr>
              <a:t>https://wnstkdyu.github.io/2018/04/20/mvvmdesignpattern/</a:t>
            </a:r>
            <a:r>
              <a:rPr lang="en" altLang="ko-Kore-KR" sz="1000" dirty="0"/>
              <a:t>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43C2CD-BDA5-104B-8348-A2D7A519B44C}"/>
              </a:ext>
            </a:extLst>
          </p:cNvPr>
          <p:cNvSpPr/>
          <p:nvPr/>
        </p:nvSpPr>
        <p:spPr>
          <a:xfrm>
            <a:off x="3076042" y="2864475"/>
            <a:ext cx="30941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9"/>
              </a:rPr>
              <a:t>https://magi82.github.io/android-mvc-mvp-mvvm/</a:t>
            </a:r>
            <a:r>
              <a:rPr lang="en" altLang="ko-Kore-KR" sz="10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endParaRPr lang="en" altLang="ko-Kore-KR" sz="10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379AFF-DF22-B74C-AE3B-8778F52B7FDB}"/>
              </a:ext>
            </a:extLst>
          </p:cNvPr>
          <p:cNvSpPr/>
          <p:nvPr/>
        </p:nvSpPr>
        <p:spPr>
          <a:xfrm>
            <a:off x="3076042" y="33352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10"/>
              </a:rPr>
              <a:t>https://medium.com/@Alpaca_iOSStudy/delegation-notification-</a:t>
            </a:r>
            <a:r>
              <a:rPr lang="ko-KR" altLang="en-US" sz="1000" dirty="0">
                <a:solidFill>
                  <a:srgbClr val="DCA10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hlinkClick r:id="rId10"/>
              </a:rPr>
              <a:t>그리고</a:t>
            </a:r>
            <a:r>
              <a:rPr lang="en-US" altLang="ko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10"/>
              </a:rPr>
              <a:t>-</a:t>
            </a:r>
            <a:r>
              <a:rPr lang="en" altLang="ko-Kore-KR" sz="1000" dirty="0">
                <a:solidFill>
                  <a:srgbClr val="DCA10D"/>
                </a:solidFill>
                <a:latin typeface="Helvetica Neue" panose="02000503000000020004" pitchFamily="2" charset="0"/>
                <a:hlinkClick r:id="rId10"/>
              </a:rPr>
              <a:t>kvo-82de909bd29</a:t>
            </a:r>
            <a:r>
              <a:rPr lang="en" altLang="ko-Kore-KR" sz="10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endParaRPr lang="en" altLang="ko-Kore-KR" sz="10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882AB-2241-E54B-9A44-8B8D22460D64}"/>
              </a:ext>
            </a:extLst>
          </p:cNvPr>
          <p:cNvSpPr/>
          <p:nvPr/>
        </p:nvSpPr>
        <p:spPr>
          <a:xfrm>
            <a:off x="3076042" y="3923826"/>
            <a:ext cx="1656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00" dirty="0">
                <a:hlinkClick r:id="rId2"/>
              </a:rPr>
              <a:t>https://nsios.tistory.com/48</a:t>
            </a:r>
            <a:endParaRPr lang="ko-Kore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7BA41F-398D-4743-A70F-978BBF5AB898}"/>
              </a:ext>
            </a:extLst>
          </p:cNvPr>
          <p:cNvSpPr/>
          <p:nvPr/>
        </p:nvSpPr>
        <p:spPr>
          <a:xfrm>
            <a:off x="3076042" y="414688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hlinkClick r:id="rId11"/>
              </a:rPr>
              <a:t>https://medium.com/@jang.wangsu/%EB%94%94%EC%9E%90%EC%9D%B8-%ED%8C%A8%ED%84%B4-swift-coordinator-pattern-426a7628e2f4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9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감사합니다</a:t>
            </a:r>
            <a:endParaRPr lang="id-ID" sz="3600" kern="100" spc="2250" dirty="0">
              <a:solidFill>
                <a:sysClr val="windowText" lastClr="000000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DE9A3E-3BE3-1B44-BE88-22CDB185EA7C}"/>
              </a:ext>
            </a:extLst>
          </p:cNvPr>
          <p:cNvSpPr txBox="1"/>
          <p:nvPr/>
        </p:nvSpPr>
        <p:spPr>
          <a:xfrm>
            <a:off x="2563122" y="2917572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MVVM</a:t>
            </a:r>
            <a:r>
              <a:rPr lang="ko-KR" altLang="en-US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세미나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111" y="1986624"/>
            <a:ext cx="5719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sz="3600" b="1" dirty="0">
                <a:latin typeface="PT Sans" panose="020B0503020203020204"/>
                <a:ea typeface="PT Sans" panose="020B0503020203020204" pitchFamily="34" charset="0"/>
              </a:rPr>
              <a:t>architecture</a:t>
            </a:r>
          </a:p>
          <a:p>
            <a:pPr marL="342900" indent="-342900" algn="ctr">
              <a:buAutoNum type="arabicPeriod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좋은 아키텍처는 무엇일까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en-US" altLang="ko-Kore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iOS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디자인 패턴 종류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MV(X)</a:t>
            </a:r>
            <a:endParaRPr lang="id-ID" altLang="ko-Kore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6181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23528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ko-KR" sz="3300" b="1" dirty="0">
                <a:latin typeface="PT Sans" panose="020B0503020203020204"/>
                <a:ea typeface="PT Sans" panose="020B0503020203020204" pitchFamily="34" charset="0"/>
              </a:rPr>
              <a:t>architecture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좋은 아키텍처는 무엇일까 </a:t>
            </a:r>
            <a:r>
              <a:rPr lang="en-US" altLang="ko-KR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?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34FEB-072C-7B4B-B8B4-3B4039EC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9" y="1301738"/>
            <a:ext cx="7711621" cy="2145253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99E3968B-0E38-FA4D-911B-75673F8A79FF}"/>
              </a:ext>
            </a:extLst>
          </p:cNvPr>
          <p:cNvSpPr/>
          <p:nvPr/>
        </p:nvSpPr>
        <p:spPr>
          <a:xfrm>
            <a:off x="7434866" y="4612447"/>
            <a:ext cx="3815597" cy="23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마이리얼트립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iOS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개발팀 일화</a:t>
            </a: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2710292-47BE-4C42-94A3-0A9C64ED57BD}"/>
              </a:ext>
            </a:extLst>
          </p:cNvPr>
          <p:cNvSpPr/>
          <p:nvPr/>
        </p:nvSpPr>
        <p:spPr>
          <a:xfrm>
            <a:off x="1560286" y="3773669"/>
            <a:ext cx="5874580" cy="57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Symbol" pitchFamily="2" charset="2"/>
              <a:buChar char="Þ"/>
            </a:pP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각 사람마다의 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needs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다른데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이를 한번에 해결해 줄 완벽한 아키텍처는 존재하지 않는다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그렇다면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어떤 아키텍처가 좋은 아키텍처일까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8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23528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ko-KR" sz="3300" b="1" dirty="0">
                <a:latin typeface="PT Sans" panose="020B0503020203020204"/>
                <a:ea typeface="PT Sans" panose="020B0503020203020204" pitchFamily="34" charset="0"/>
              </a:rPr>
              <a:t>architecture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좋은 아키텍처는 무엇일까 </a:t>
            </a:r>
            <a:r>
              <a:rPr lang="en-US" altLang="ko-KR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?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167AB-3212-B944-832B-91E12AA43B9F}"/>
              </a:ext>
            </a:extLst>
          </p:cNvPr>
          <p:cNvSpPr txBox="1"/>
          <p:nvPr/>
        </p:nvSpPr>
        <p:spPr>
          <a:xfrm>
            <a:off x="756401" y="1991506"/>
            <a:ext cx="8165795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50" spc="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개체들간의</a:t>
            </a:r>
            <a:r>
              <a:rPr lang="ko-KR" altLang="en-US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책임 분리</a:t>
            </a:r>
            <a:r>
              <a:rPr lang="en-US" altLang="ko-KR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(Distribution)</a:t>
            </a:r>
            <a:r>
              <a:rPr lang="ko-KR" altLang="en-US" sz="1450" spc="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균형 있게 해야한다</a:t>
            </a:r>
            <a:r>
              <a:rPr lang="en-US" altLang="ko-KR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책임 분리의 특징을 통해 </a:t>
            </a:r>
            <a:r>
              <a:rPr lang="ko-KR" altLang="en-US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테스트들이 가능</a:t>
            </a:r>
            <a:r>
              <a:rPr lang="en-US" altLang="ko-KR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450" b="1" spc="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Testbility</a:t>
            </a:r>
            <a:r>
              <a:rPr lang="en-US" altLang="ko-KR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해야한다</a:t>
            </a:r>
            <a:r>
              <a:rPr lang="en-US" altLang="ko-KR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50" spc="450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사용하기 편해야</a:t>
            </a:r>
            <a:r>
              <a:rPr lang="en-US" altLang="ko-KR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(Ease</a:t>
            </a:r>
            <a:r>
              <a:rPr lang="ko-KR" altLang="en-US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5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of use</a:t>
            </a:r>
            <a:r>
              <a:rPr lang="en-US" altLang="ko-KR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하고 유지보수하기 쉬워야 한다</a:t>
            </a:r>
            <a:r>
              <a:rPr lang="en-US" altLang="ko-KR" sz="1450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BF44D5C-65CF-BE4D-968B-C291BF923874}"/>
              </a:ext>
            </a:extLst>
          </p:cNvPr>
          <p:cNvSpPr/>
          <p:nvPr/>
        </p:nvSpPr>
        <p:spPr>
          <a:xfrm>
            <a:off x="820059" y="1160569"/>
            <a:ext cx="7567540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좋은 아키텍처가 갖추고 있는 요소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BA77A0B-A26E-C24A-A2C8-982ABB9ECAC9}"/>
              </a:ext>
            </a:extLst>
          </p:cNvPr>
          <p:cNvSpPr/>
          <p:nvPr/>
        </p:nvSpPr>
        <p:spPr>
          <a:xfrm>
            <a:off x="1165213" y="2194249"/>
            <a:ext cx="7348170" cy="5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왜 분리해야하나</a:t>
            </a: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분리를 통해 어떻게 동작하게 되는지 더 수월하게 알 수 있고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한 객체가 하나의 역할만을 수행하여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프로그램의 복잡도를 낮춘다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04F9CDC-2E5E-D441-8557-D423538165A5}"/>
              </a:ext>
            </a:extLst>
          </p:cNvPr>
          <p:cNvSpPr/>
          <p:nvPr/>
        </p:nvSpPr>
        <p:spPr>
          <a:xfrm>
            <a:off x="1165213" y="3114137"/>
            <a:ext cx="7348170" cy="54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왜 테스트 가능해야하나</a:t>
            </a:r>
            <a:r>
              <a:rPr lang="en-US" altLang="ko-KR" sz="105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문제가 생겼을 때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어떤 부분에서 오류가 생겼는지 파악하기 쉬워진다면 개발과 유지보수가 수월해지는 등 다양한 이점이 많다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26D4D1-2680-794C-A817-38D83D236921}"/>
                  </a:ext>
                </a:extLst>
              </p14:cNvPr>
              <p14:cNvContentPartPr/>
              <p14:nvPr/>
            </p14:nvContentPartPr>
            <p14:xfrm>
              <a:off x="3461688" y="2286835"/>
              <a:ext cx="1882080" cy="255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26D4D1-2680-794C-A817-38D83D236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048" y="2269195"/>
                <a:ext cx="1917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0D6DB7A-29E9-2A4E-B44A-DD73B6601E90}"/>
                  </a:ext>
                </a:extLst>
              </p14:cNvPr>
              <p14:cNvContentPartPr/>
              <p14:nvPr/>
            </p14:nvContentPartPr>
            <p14:xfrm>
              <a:off x="5629248" y="3183955"/>
              <a:ext cx="1617120" cy="115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0D6DB7A-29E9-2A4E-B44A-DD73B6601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1608" y="3165955"/>
                <a:ext cx="1652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14773007-5ED6-4045-944B-206F8138F4A3}"/>
                  </a:ext>
                </a:extLst>
              </p14:cNvPr>
              <p14:cNvContentPartPr/>
              <p14:nvPr/>
            </p14:nvContentPartPr>
            <p14:xfrm>
              <a:off x="2874888" y="4092595"/>
              <a:ext cx="1983960" cy="226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14773007-5ED6-4045-944B-206F8138F4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7248" y="4074955"/>
                <a:ext cx="201960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1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8" grpId="0"/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235282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ko-KR" sz="3300" b="1" dirty="0">
                <a:latin typeface="PT Sans" panose="020B0503020203020204"/>
                <a:ea typeface="PT Sans" panose="020B0503020203020204" pitchFamily="34" charset="0"/>
              </a:rPr>
              <a:t>architecture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iOS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의 디자인 패턴 종류들 </a:t>
            </a:r>
            <a:r>
              <a:rPr lang="en-US" altLang="ko-KR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MV(X)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D5C03-77F1-AC4D-8407-23EB83D5C183}"/>
              </a:ext>
            </a:extLst>
          </p:cNvPr>
          <p:cNvSpPr txBox="1"/>
          <p:nvPr/>
        </p:nvSpPr>
        <p:spPr>
          <a:xfrm>
            <a:off x="1606702" y="1458408"/>
            <a:ext cx="5930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MVC</a:t>
            </a:r>
          </a:p>
          <a:p>
            <a:pPr algn="ctr"/>
            <a:endParaRPr lang="en-US" altLang="ko-KR" sz="2400" b="1" spc="45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ctr"/>
            <a:r>
              <a:rPr lang="en-US" altLang="ko-KR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MVVM</a:t>
            </a:r>
          </a:p>
          <a:p>
            <a:pPr algn="ctr"/>
            <a:endParaRPr lang="en-US" altLang="ko-KR" sz="2400" b="1" spc="45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ctr"/>
            <a:r>
              <a:rPr lang="en-US" altLang="ko-KR" sz="24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MVP</a:t>
            </a:r>
          </a:p>
          <a:p>
            <a:pPr algn="ctr"/>
            <a:r>
              <a:rPr lang="en-US" altLang="ko-KR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View</a:t>
            </a:r>
            <a:r>
              <a:rPr lang="ko-KR" altLang="en-US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에서 요청한 정보를 </a:t>
            </a:r>
            <a:r>
              <a:rPr lang="en-US" altLang="ko-KR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Model</a:t>
            </a:r>
            <a:r>
              <a:rPr lang="ko-KR" altLang="en-US" sz="1200" b="1" spc="450" dirty="0" err="1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부터</a:t>
            </a:r>
            <a:r>
              <a:rPr lang="ko-KR" altLang="en-US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가공해서</a:t>
            </a:r>
            <a:endParaRPr lang="en-US" altLang="ko-KR" sz="1200" b="1" spc="450" dirty="0">
              <a:solidFill>
                <a:schemeClr val="bg1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ctr"/>
            <a:r>
              <a:rPr lang="en-US" altLang="ko-KR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View</a:t>
            </a:r>
            <a:r>
              <a:rPr lang="ko-KR" altLang="en-US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로 전달하는 </a:t>
            </a:r>
            <a:r>
              <a:rPr lang="en-US" altLang="ko-KR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Presenter</a:t>
            </a:r>
            <a:r>
              <a:rPr lang="ko-KR" altLang="en-US" sz="1200" b="1" spc="450" dirty="0" err="1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를</a:t>
            </a:r>
            <a:r>
              <a:rPr lang="ko-KR" altLang="en-US" sz="1200" b="1" spc="45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가짐</a:t>
            </a:r>
            <a:endParaRPr lang="en-US" altLang="ko-KR" sz="2400" b="1" spc="450" dirty="0">
              <a:solidFill>
                <a:schemeClr val="bg1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111" y="1694587"/>
            <a:ext cx="5719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en" altLang="ko-KR" sz="3600" b="1" dirty="0">
              <a:latin typeface="PT Sans" panose="020B0503020203020204"/>
              <a:ea typeface="PT Sans" panose="020B0503020203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ko-Kore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애플의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Cocoa MVC </a:t>
            </a:r>
          </a:p>
          <a:p>
            <a:pPr marL="342900" indent="-342900" algn="ctr">
              <a:buAutoNum type="arabicPeriod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장점과 단점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예제</a:t>
            </a:r>
            <a:endParaRPr lang="id-ID" altLang="ko-Kore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39455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02038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D8BBECA-5621-2648-ABB5-7F2B608257F2}"/>
              </a:ext>
            </a:extLst>
          </p:cNvPr>
          <p:cNvSpPr/>
          <p:nvPr/>
        </p:nvSpPr>
        <p:spPr>
          <a:xfrm>
            <a:off x="756401" y="1860391"/>
            <a:ext cx="7364342" cy="158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7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데이터나 데이터 접근 레이어 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클래스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구조체와 같이 데이터를 다루고 있는</a:t>
            </a:r>
            <a:r>
              <a:rPr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</a:t>
            </a:r>
            <a:r>
              <a:rPr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소유를 책임지는 부분</a:t>
            </a:r>
            <a:endParaRPr lang="en-US" altLang="ko-KR" sz="105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데이터의 시각화를 책임지는 부분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iOS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환경에서는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"UI”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가 접두사로 붙는다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.(</a:t>
            </a:r>
            <a:r>
              <a:rPr lang="en-US" altLang="ko-KR" sz="10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UILabel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 </a:t>
            </a:r>
            <a:r>
              <a:rPr lang="en-US" altLang="ko-KR" sz="10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UIView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등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..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Controller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과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사이에 상호작용 역할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에서 어떤 액션을 했을 때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을 변경하거나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Model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 변경 되었을 때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                                        </a:t>
            </a: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                        </a:t>
            </a:r>
            <a:r>
              <a: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View</a:t>
            </a:r>
            <a:r>
              <a:rPr lang="ko-KR" altLang="en-US" sz="10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를</a:t>
            </a:r>
            <a:r>
              <a: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갱신하는 책임을 가지는 부분</a:t>
            </a:r>
            <a:endParaRPr lang="id-ID" altLang="ko-KR" sz="10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445A06-7A00-3F4E-9B9E-88CA671CC1F8}"/>
              </a:ext>
            </a:extLst>
          </p:cNvPr>
          <p:cNvSpPr/>
          <p:nvPr/>
        </p:nvSpPr>
        <p:spPr>
          <a:xfrm>
            <a:off x="820059" y="1160569"/>
            <a:ext cx="7567540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각 객체의 역할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(Model View Controller)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A76E2FE-4FFE-4745-AB6B-915CC5553346}"/>
              </a:ext>
            </a:extLst>
          </p:cNvPr>
          <p:cNvSpPr/>
          <p:nvPr/>
        </p:nvSpPr>
        <p:spPr>
          <a:xfrm>
            <a:off x="756401" y="3865399"/>
            <a:ext cx="4555828" cy="27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한번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검색 기능을 예로 들어 생각해보자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검색 기능에서 각 객체는 무엇을 담당할까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8E16ADC-70BA-CB4C-B49D-FD27F2C4999F}"/>
                  </a:ext>
                </a:extLst>
              </p14:cNvPr>
              <p14:cNvContentPartPr/>
              <p14:nvPr/>
            </p14:nvContentPartPr>
            <p14:xfrm>
              <a:off x="1476288" y="2107195"/>
              <a:ext cx="321840" cy="11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8E16ADC-70BA-CB4C-B49D-FD27F2C499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648" y="2035555"/>
                <a:ext cx="393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754A078-EA63-1C46-B1D3-657860A10527}"/>
                  </a:ext>
                </a:extLst>
              </p14:cNvPr>
              <p14:cNvContentPartPr/>
              <p14:nvPr/>
            </p14:nvContentPartPr>
            <p14:xfrm>
              <a:off x="5768208" y="2099635"/>
              <a:ext cx="585000" cy="6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754A078-EA63-1C46-B1D3-657860A10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2568" y="2027995"/>
                <a:ext cx="656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64E684C-AA34-9646-B6BF-328179304294}"/>
                  </a:ext>
                </a:extLst>
              </p14:cNvPr>
              <p14:cNvContentPartPr/>
              <p14:nvPr/>
            </p14:nvContentPartPr>
            <p14:xfrm>
              <a:off x="1383768" y="2562955"/>
              <a:ext cx="1190160" cy="136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64E684C-AA34-9646-B6BF-3281793042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768" y="2490955"/>
                <a:ext cx="1261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769FA93-F8A0-6945-BE1D-D70C20C15C5B}"/>
                  </a:ext>
                </a:extLst>
              </p14:cNvPr>
              <p14:cNvContentPartPr/>
              <p14:nvPr/>
            </p14:nvContentPartPr>
            <p14:xfrm>
              <a:off x="1730808" y="3050395"/>
              <a:ext cx="105732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769FA93-F8A0-6945-BE1D-D70C20C15C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4808" y="2978755"/>
                <a:ext cx="1128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820F705-773D-AD49-AC78-9D6CE4B91DED}"/>
                  </a:ext>
                </a:extLst>
              </p14:cNvPr>
              <p14:cNvContentPartPr/>
              <p14:nvPr/>
            </p14:nvContentPartPr>
            <p14:xfrm>
              <a:off x="3024648" y="3064795"/>
              <a:ext cx="401040" cy="72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820F705-773D-AD49-AC78-9D6CE4B91D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8648" y="2993155"/>
                <a:ext cx="47268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2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9313" y="290285"/>
            <a:ext cx="8592457" cy="4644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86319" y="17541"/>
            <a:ext cx="102038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MVC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319" y="617705"/>
            <a:ext cx="3253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MVC </a:t>
            </a:r>
            <a:r>
              <a:rPr lang="ko-KR" altLang="en-US" sz="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디자인 패턴 개념의 이해 </a:t>
            </a:r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BE8742-15FE-564C-ADE6-14C0D73F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68" y="1724189"/>
            <a:ext cx="4545663" cy="1738664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B53A6BD5-C4A1-A045-98F5-7BA1C293A31B}"/>
              </a:ext>
            </a:extLst>
          </p:cNvPr>
          <p:cNvSpPr/>
          <p:nvPr/>
        </p:nvSpPr>
        <p:spPr>
          <a:xfrm>
            <a:off x="2299168" y="951307"/>
            <a:ext cx="4571998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CocoaMVC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이전의 전통적인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MVC 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패턴</a:t>
            </a:r>
            <a:endParaRPr lang="id-ID" altLang="ko-KR" sz="2000" b="1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C5CEF1-FD12-C742-A11A-740BAFA49B87}"/>
              </a:ext>
            </a:extLst>
          </p:cNvPr>
          <p:cNvSpPr/>
          <p:nvPr/>
        </p:nvSpPr>
        <p:spPr>
          <a:xfrm>
            <a:off x="2090469" y="3773669"/>
            <a:ext cx="5050144" cy="48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이 구조는 각 객체들이 </a:t>
            </a:r>
            <a:r>
              <a:rPr lang="ko-KR" altLang="en-US" sz="900" b="1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서로 너무 밀접하게 연관 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되어 있기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서로 나뉘어지지 못하고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독립성이 없어지기 때문에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,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r>
              <a:rPr lang="ko-KR" altLang="en-US" sz="900" dirty="0" err="1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재사용성이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떨어지는 문제가 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이는 좋은 아키텍처의 조건이 아니다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.</a:t>
            </a:r>
            <a:r>
              <a:rPr lang="ko-KR" altLang="en-US" sz="900" dirty="0">
                <a:latin typeface="Nanum Gothic" panose="020D0604000000000000" pitchFamily="34" charset="-127"/>
                <a:ea typeface="Nanum Gothic" panose="020D0604000000000000" pitchFamily="34" charset="-127"/>
                <a:cs typeface="Open Sans" panose="020B0606030504020204" pitchFamily="34" charset="0"/>
              </a:rPr>
              <a:t> </a:t>
            </a:r>
            <a:endParaRPr lang="en-US" altLang="ko-KR" sz="900" dirty="0">
              <a:latin typeface="Nanum Gothic" panose="020D0604000000000000" pitchFamily="34" charset="-127"/>
              <a:ea typeface="Nanum Gothic" panose="020D0604000000000000" pitchFamily="34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8954</TotalTime>
  <Words>1463</Words>
  <Application>Microsoft Macintosh PowerPoint</Application>
  <PresentationFormat>화면 슬라이드 쇼(16:9)</PresentationFormat>
  <Paragraphs>228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Apple SD Gothic Neo</vt:lpstr>
      <vt:lpstr>맑은 고딕</vt:lpstr>
      <vt:lpstr>Nanum Gothic</vt:lpstr>
      <vt:lpstr>Open Sans</vt:lpstr>
      <vt:lpstr>Arial</vt:lpstr>
      <vt:lpstr>Calibri</vt:lpstr>
      <vt:lpstr>Calibri Light</vt:lpstr>
      <vt:lpstr>Helvetica Neue</vt:lpstr>
      <vt:lpstr>PT Sans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dlrldnd3157@gmail.com</cp:lastModifiedBy>
  <cp:revision>427</cp:revision>
  <dcterms:created xsi:type="dcterms:W3CDTF">2017-03-06T03:32:18Z</dcterms:created>
  <dcterms:modified xsi:type="dcterms:W3CDTF">2020-09-02T08:37:03Z</dcterms:modified>
</cp:coreProperties>
</file>