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2" r:id="rId2"/>
    <p:sldId id="263"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128"/>
        <a:cs typeface="+mn-cs"/>
      </a:defRPr>
    </a:lvl5pPr>
    <a:lvl6pPr marL="2286000" algn="l" defTabSz="914400" rtl="0" eaLnBrk="1" latinLnBrk="0" hangingPunct="1">
      <a:defRPr sz="8600" kern="1200">
        <a:solidFill>
          <a:schemeClr val="tx1"/>
        </a:solidFill>
        <a:latin typeface="Arial" charset="0"/>
        <a:ea typeface="ＭＳ Ｐゴシック" charset="-128"/>
        <a:cs typeface="+mn-cs"/>
      </a:defRPr>
    </a:lvl6pPr>
    <a:lvl7pPr marL="2743200" algn="l" defTabSz="914400" rtl="0" eaLnBrk="1" latinLnBrk="0" hangingPunct="1">
      <a:defRPr sz="8600" kern="1200">
        <a:solidFill>
          <a:schemeClr val="tx1"/>
        </a:solidFill>
        <a:latin typeface="Arial" charset="0"/>
        <a:ea typeface="ＭＳ Ｐゴシック" charset="-128"/>
        <a:cs typeface="+mn-cs"/>
      </a:defRPr>
    </a:lvl7pPr>
    <a:lvl8pPr marL="3200400" algn="l" defTabSz="914400" rtl="0" eaLnBrk="1" latinLnBrk="0" hangingPunct="1">
      <a:defRPr sz="8600" kern="1200">
        <a:solidFill>
          <a:schemeClr val="tx1"/>
        </a:solidFill>
        <a:latin typeface="Arial" charset="0"/>
        <a:ea typeface="ＭＳ Ｐゴシック" charset="-128"/>
        <a:cs typeface="+mn-cs"/>
      </a:defRPr>
    </a:lvl8pPr>
    <a:lvl9pPr marL="3657600" algn="l" defTabSz="914400" rtl="0" eaLnBrk="1" latinLnBrk="0" hangingPunct="1">
      <a:defRPr sz="86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4520"/>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41"/>
  </p:normalViewPr>
  <p:slideViewPr>
    <p:cSldViewPr snapToObjects="1">
      <p:cViewPr>
        <p:scale>
          <a:sx n="34" d="100"/>
          <a:sy n="34" d="100"/>
        </p:scale>
        <p:origin x="208" y="-100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2B4093B-D43B-7146-A904-62DE1231A0DD}" type="datetime1">
              <a:rPr lang="en-US" altLang="x-none"/>
              <a:pPr/>
              <a:t>5/9/17</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9F444C-FDF1-EB4E-AFE7-F67E64094E89}"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0" y="3886200"/>
            <a:ext cx="43891200" cy="29489400"/>
          </a:xfrm>
          <a:prstGeom prst="rect">
            <a:avLst/>
          </a:prstGeom>
          <a:solidFill>
            <a:schemeClr val="tx1"/>
          </a:solidFill>
          <a:ln w="9525">
            <a:solidFill>
              <a:srgbClr val="121E32"/>
            </a:solidFill>
            <a:miter lim="800000"/>
            <a:headEnd/>
            <a:tailEnd/>
          </a:ln>
          <a:effectLst>
            <a:outerShdw blurRad="40000" dist="23000" dir="5400000" rotWithShape="0">
              <a:srgbClr val="000000">
                <a:alpha val="34999"/>
              </a:srgbClr>
            </a:outerShdw>
          </a:effectLst>
        </p:spPr>
        <p:txBody>
          <a:bodyPr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endParaRPr lang="x-none" altLang="x-none">
              <a:solidFill>
                <a:srgbClr val="FFFFFF"/>
              </a:solidFill>
            </a:endParaRPr>
          </a:p>
        </p:txBody>
      </p:sp>
      <p:cxnSp>
        <p:nvCxnSpPr>
          <p:cNvPr id="3" name="Straight Connector 2"/>
          <p:cNvCxnSpPr>
            <a:cxnSpLocks noChangeShapeType="1"/>
          </p:cNvCxnSpPr>
          <p:nvPr userDrawn="1"/>
        </p:nvCxnSpPr>
        <p:spPr bwMode="auto">
          <a:xfrm>
            <a:off x="0" y="4038600"/>
            <a:ext cx="44881800" cy="0"/>
          </a:xfrm>
          <a:prstGeom prst="line">
            <a:avLst/>
          </a:prstGeom>
          <a:noFill/>
          <a:ln w="381000">
            <a:solidFill>
              <a:schemeClr val="tx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3380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DEA17A85-5E81-D746-BADA-206FEA428E1E}" type="datetime1">
              <a:rPr lang="en-US" altLang="x-none"/>
              <a:pPr/>
              <a:t>5/9/17</a:t>
            </a:fld>
            <a:endParaRPr lang="en-US" altLang="x-none"/>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FD2FF34F-09FA-C849-90BB-51112C01933F}" type="slidenum">
              <a:rPr lang="en-US" altLang="x-none"/>
              <a:pPr/>
              <a:t>‹#›</a:t>
            </a:fld>
            <a:endParaRPr lang="en-US" altLang="x-none"/>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889C2C6D-14B0-1649-AD89-0216758F50D1}" type="datetime1">
              <a:rPr lang="en-US" altLang="x-none"/>
              <a:pPr/>
              <a:t>5/9/17</a:t>
            </a:fld>
            <a:endParaRPr lang="en-US" altLang="x-none"/>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3E7A52D1-F6CE-1940-9723-2617BAAE899F}" type="slidenum">
              <a:rPr lang="en-US" altLang="x-none"/>
              <a:pPr/>
              <a:t>‹#›</a:t>
            </a:fld>
            <a:endParaRPr lang="en-US" altLang="x-none"/>
          </a:p>
        </p:txBody>
      </p:sp>
    </p:spTree>
    <p:extLst>
      <p:ext uri="{BB962C8B-B14F-4D97-AF65-F5344CB8AC3E}">
        <p14:creationId xmlns:p14="http://schemas.microsoft.com/office/powerpoint/2010/main" val="110934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0" y="3886200"/>
            <a:ext cx="43891200" cy="29489400"/>
          </a:xfrm>
          <a:prstGeom prst="rect">
            <a:avLst/>
          </a:prstGeom>
          <a:solidFill>
            <a:schemeClr val="tx2"/>
          </a:solidFill>
          <a:ln w="9525">
            <a:solidFill>
              <a:srgbClr val="121E32"/>
            </a:solidFill>
            <a:miter lim="800000"/>
            <a:headEnd/>
            <a:tailEnd/>
          </a:ln>
          <a:effectLst>
            <a:outerShdw blurRad="40000" dist="23000" dir="5400000" rotWithShape="0">
              <a:srgbClr val="000000">
                <a:alpha val="34999"/>
              </a:srgbClr>
            </a:outerShdw>
          </a:effectLst>
        </p:spPr>
        <p:txBody>
          <a:bodyPr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endParaRPr lang="x-none" altLang="x-none">
              <a:solidFill>
                <a:srgbClr val="FFFFFF"/>
              </a:solidFill>
            </a:endParaRPr>
          </a:p>
        </p:txBody>
      </p:sp>
      <p:cxnSp>
        <p:nvCxnSpPr>
          <p:cNvPr id="3" name="Straight Connector 2"/>
          <p:cNvCxnSpPr>
            <a:cxnSpLocks noChangeShapeType="1"/>
          </p:cNvCxnSpPr>
          <p:nvPr userDrawn="1"/>
        </p:nvCxnSpPr>
        <p:spPr bwMode="auto">
          <a:xfrm>
            <a:off x="0" y="4038600"/>
            <a:ext cx="44881800" cy="0"/>
          </a:xfrm>
          <a:prstGeom prst="line">
            <a:avLst/>
          </a:prstGeom>
          <a:noFill/>
          <a:ln w="3810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04891A08-05ED-AA4A-9ECD-326FC1195F17}" type="datetime1">
              <a:rPr lang="en-US" altLang="x-none"/>
              <a:pPr/>
              <a:t>5/9/17</a:t>
            </a:fld>
            <a:endParaRPr lang="en-US" altLang="x-none"/>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68B936D2-F668-FE44-ADAE-DFA3E5B77479}" type="slidenum">
              <a:rPr lang="en-US" altLang="x-none"/>
              <a:pPr/>
              <a:t>‹#›</a:t>
            </a:fld>
            <a:endParaRPr lang="en-US" altLang="x-none"/>
          </a:p>
        </p:txBody>
      </p:sp>
    </p:spTree>
    <p:extLst>
      <p:ext uri="{BB962C8B-B14F-4D97-AF65-F5344CB8AC3E}">
        <p14:creationId xmlns:p14="http://schemas.microsoft.com/office/powerpoint/2010/main" val="2139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617C57AB-1898-4649-968F-1C118420A322}" type="datetime1">
              <a:rPr lang="en-US" altLang="x-none"/>
              <a:pPr/>
              <a:t>5/9/17</a:t>
            </a:fld>
            <a:endParaRPr lang="en-US" altLang="x-none"/>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5A75AB47-B2BB-E94A-ADFC-9ECD67DE70D0}" type="slidenum">
              <a:rPr lang="en-US" altLang="x-none"/>
              <a:pPr/>
              <a:t>‹#›</a:t>
            </a:fld>
            <a:endParaRPr lang="en-US" altLang="x-none"/>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45743FB8-3CCD-0B47-807A-878709D2CEB2}" type="datetime1">
              <a:rPr lang="en-US" altLang="x-none"/>
              <a:pPr/>
              <a:t>5/9/17</a:t>
            </a:fld>
            <a:endParaRPr lang="en-US" altLang="x-none"/>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189A8143-0925-BA4A-B856-A206F60F27F6}" type="slidenum">
              <a:rPr lang="en-US" altLang="x-none"/>
              <a:pPr/>
              <a:t>‹#›</a:t>
            </a:fld>
            <a:endParaRPr lang="en-US" altLang="x-none"/>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6D350FDB-7FD0-B041-8BC2-C4013EE8DAB2}" type="datetime1">
              <a:rPr lang="en-US" altLang="x-none"/>
              <a:pPr/>
              <a:t>5/9/17</a:t>
            </a:fld>
            <a:endParaRPr lang="en-US" altLang="x-none"/>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8A762879-DD1F-8C40-B985-08F34496EFEE}" type="slidenum">
              <a:rPr lang="en-US" altLang="x-none"/>
              <a:pPr/>
              <a:t>‹#›</a:t>
            </a:fld>
            <a:endParaRPr lang="en-US" altLang="x-none"/>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021F8403-A3C5-EB4C-B3A2-959161583CBE}" type="datetime1">
              <a:rPr lang="en-US" altLang="x-none"/>
              <a:pPr/>
              <a:t>5/9/17</a:t>
            </a:fld>
            <a:endParaRPr lang="en-US" altLang="x-none"/>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EC404AD1-5376-5045-9E68-2F3334A19611}" type="slidenum">
              <a:rPr lang="en-US" altLang="x-none"/>
              <a:pPr/>
              <a:t>‹#›</a:t>
            </a:fld>
            <a:endParaRPr lang="en-US" altLang="x-none"/>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2F32683C-503A-9645-95D7-C2F14E0DD983}" type="datetime1">
              <a:rPr lang="en-US" altLang="x-none"/>
              <a:pPr/>
              <a:t>5/9/17</a:t>
            </a:fld>
            <a:endParaRPr lang="en-US" altLang="x-none"/>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4D0474D8-30FE-D545-9B7F-9498B3A50B51}" type="slidenum">
              <a:rPr lang="en-US" altLang="x-none"/>
              <a:pPr/>
              <a:t>‹#›</a:t>
            </a:fld>
            <a:endParaRPr lang="en-US" altLang="x-none"/>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013BE6CB-C79E-1549-9217-7CD3D012A59E}" type="datetime1">
              <a:rPr lang="en-US" altLang="x-none"/>
              <a:pPr/>
              <a:t>5/9/17</a:t>
            </a:fld>
            <a:endParaRPr lang="en-US" altLang="x-none"/>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BF565A33-82B0-5B48-AA74-C0E747A91769}" type="slidenum">
              <a:rPr lang="en-US" altLang="x-none"/>
              <a:pPr/>
              <a:t>‹#›</a:t>
            </a:fld>
            <a:endParaRPr lang="en-US" altLang="x-none"/>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0" fontAlgn="base" hangingPunct="0">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0" fontAlgn="base" hangingPunct="0">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0" fontAlgn="base" hangingPunct="0">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0" fontAlgn="base" hangingPunct="0">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0" fontAlgn="base" hangingPunct="0">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US" altLang="x-none" sz="5000" b="1" dirty="0" smtClean="0">
                <a:solidFill>
                  <a:schemeClr val="tx2"/>
                </a:solidFill>
                <a:latin typeface="Georgia" charset="0"/>
              </a:rPr>
              <a:t>Andrey Zaytsev, Jerry Guo, </a:t>
            </a:r>
            <a:r>
              <a:rPr lang="en-US" altLang="x-none" sz="5000" b="1" dirty="0" smtClean="0">
                <a:solidFill>
                  <a:schemeClr val="tx2"/>
                </a:solidFill>
                <a:latin typeface="Georgia" charset="0"/>
              </a:rPr>
              <a:t>Shubhendra Chauhan, </a:t>
            </a:r>
            <a:r>
              <a:rPr lang="en-US" altLang="x-none" sz="5000" b="1" dirty="0" smtClean="0">
                <a:solidFill>
                  <a:schemeClr val="tx2"/>
                </a:solidFill>
                <a:latin typeface="Georgia" charset="0"/>
              </a:rPr>
              <a:t>Yiming Wang </a:t>
            </a:r>
            <a:r>
              <a:rPr lang="en-US" altLang="x-none" sz="4800" b="1" dirty="0" smtClean="0">
                <a:solidFill>
                  <a:schemeClr val="tx2"/>
                </a:solidFill>
                <a:latin typeface="Georgia" charset="0"/>
              </a:rPr>
              <a:t/>
            </a:r>
            <a:br>
              <a:rPr lang="en-US" altLang="x-none" sz="4800" b="1" dirty="0" smtClean="0">
                <a:solidFill>
                  <a:schemeClr val="tx2"/>
                </a:solidFill>
                <a:latin typeface="Georgia" charset="0"/>
              </a:rPr>
            </a:br>
            <a:r>
              <a:rPr lang="en-US" altLang="x-none" sz="2800" b="1" dirty="0" smtClean="0">
                <a:solidFill>
                  <a:schemeClr val="tx2"/>
                </a:solidFill>
                <a:latin typeface="Georgia" charset="0"/>
              </a:rPr>
              <a:t>Department </a:t>
            </a:r>
            <a:r>
              <a:rPr lang="en-US" altLang="x-none" sz="2800" b="1" dirty="0">
                <a:solidFill>
                  <a:schemeClr val="tx2"/>
                </a:solidFill>
                <a:latin typeface="Georgia" charset="0"/>
              </a:rPr>
              <a:t>of </a:t>
            </a:r>
            <a:r>
              <a:rPr lang="en-US" altLang="x-none" sz="2800" b="1" dirty="0" smtClean="0">
                <a:solidFill>
                  <a:schemeClr val="tx2"/>
                </a:solidFill>
                <a:latin typeface="Georgia" charset="0"/>
              </a:rPr>
              <a:t>Computer Science, </a:t>
            </a:r>
            <a:r>
              <a:rPr lang="en-US" altLang="x-none" sz="2800" b="1" dirty="0">
                <a:solidFill>
                  <a:schemeClr val="tx2"/>
                </a:solidFill>
                <a:latin typeface="Georgia" charset="0"/>
              </a:rPr>
              <a:t>College of </a:t>
            </a:r>
            <a:r>
              <a:rPr lang="en-US" altLang="x-none" sz="2800" b="1" dirty="0" smtClean="0">
                <a:solidFill>
                  <a:schemeClr val="tx2"/>
                </a:solidFill>
                <a:latin typeface="Georgia" charset="0"/>
              </a:rPr>
              <a:t>Engineering, </a:t>
            </a:r>
            <a:r>
              <a:rPr lang="en-US" altLang="x-none" sz="2800" b="1" dirty="0">
                <a:solidFill>
                  <a:schemeClr val="tx2"/>
                </a:solidFill>
                <a:latin typeface="Georgia" charset="0"/>
              </a:rPr>
              <a:t>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US" altLang="x-none" sz="8800" dirty="0" smtClean="0">
                <a:latin typeface="Arial Black" charset="0"/>
              </a:rPr>
              <a:t>Pedestrian Detection in Consecutive Frames </a:t>
            </a:r>
            <a:endParaRPr lang="en-US" altLang="x-none" sz="8800" dirty="0">
              <a:latin typeface="Arial Black" charset="0"/>
            </a:endParaRP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4000" b="1" u="sng" dirty="0">
                <a:solidFill>
                  <a:srgbClr val="131F33"/>
                </a:solidFill>
              </a:rPr>
              <a:t>ACKNOWLEDGEMENTS</a:t>
            </a:r>
            <a:endParaRPr lang="en-GB" altLang="x-none" sz="4000" b="1" dirty="0">
              <a:solidFill>
                <a:srgbClr val="131F33"/>
              </a:solidFill>
            </a:endParaRPr>
          </a:p>
          <a:p>
            <a:pPr eaLnBrk="1" hangingPunct="1"/>
            <a:endParaRPr lang="en-US" altLang="x-none" sz="2800" dirty="0"/>
          </a:p>
          <a:p>
            <a:pPr algn="just" eaLnBrk="1" hangingPunct="1"/>
            <a:r>
              <a:rPr lang="en-US" altLang="x-none" sz="2800" dirty="0" smtClean="0">
                <a:latin typeface="Georgia" charset="0"/>
              </a:rPr>
              <a:t>We used the Matlab libraries provided by the Computer Vision Toolbox. In addition, the frames are taken from the Caltech’s Pedestrian Detection Dataset.</a:t>
            </a:r>
            <a:endParaRPr lang="en-US" altLang="x-none" sz="2800" dirty="0">
              <a:latin typeface="Georgia" charset="0"/>
            </a:endParaRPr>
          </a:p>
        </p:txBody>
      </p:sp>
      <p:sp>
        <p:nvSpPr>
          <p:cNvPr id="15364" name="Rectangle 33"/>
          <p:cNvSpPr>
            <a:spLocks noChangeArrowheads="1"/>
          </p:cNvSpPr>
          <p:nvPr/>
        </p:nvSpPr>
        <p:spPr bwMode="auto">
          <a:xfrm>
            <a:off x="1143000" y="22021800"/>
            <a:ext cx="9829800" cy="1021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4000" b="1" u="sng" dirty="0" smtClean="0">
                <a:solidFill>
                  <a:srgbClr val="131F33"/>
                </a:solidFill>
              </a:rPr>
              <a:t>APPROACH</a:t>
            </a:r>
            <a:endParaRPr lang="en-GB" altLang="x-none" sz="4000" b="1" dirty="0">
              <a:solidFill>
                <a:srgbClr val="131F33"/>
              </a:solidFill>
            </a:endParaRPr>
          </a:p>
          <a:p>
            <a:pPr eaLnBrk="1" hangingPunct="1"/>
            <a:r>
              <a:rPr lang="en-US" altLang="x-none" sz="2800" dirty="0"/>
              <a:t> </a:t>
            </a:r>
          </a:p>
          <a:p>
            <a:pPr algn="just" eaLnBrk="1" hangingPunct="1"/>
            <a:r>
              <a:rPr lang="en-US" altLang="x-none" sz="2800" dirty="0" smtClean="0">
                <a:latin typeface="Georgia" charset="0"/>
              </a:rPr>
              <a:t>In order to improve the accuracy of a static person detector, we make use of the continuity of the frames in a video. Specifically, we </a:t>
            </a:r>
          </a:p>
          <a:p>
            <a:pPr algn="just" eaLnBrk="1" hangingPunct="1"/>
            <a:r>
              <a:rPr lang="en-US" altLang="x-none" sz="2800" dirty="0" smtClean="0">
                <a:latin typeface="Georgia" charset="0"/>
              </a:rPr>
              <a:t>We use a combination of  HOG person detector, keypoint tracking, and automatic height estimation through vanishing point (VP) detection.</a:t>
            </a:r>
            <a:endParaRPr lang="en-AU" altLang="x-none" sz="2800" dirty="0">
              <a:latin typeface="Georgia" charset="0"/>
            </a:endParaRPr>
          </a:p>
        </p:txBody>
      </p:sp>
      <p:sp>
        <p:nvSpPr>
          <p:cNvPr id="15365" name="Rectangle 49"/>
          <p:cNvSpPr>
            <a:spLocks noChangeArrowheads="1"/>
          </p:cNvSpPr>
          <p:nvPr/>
        </p:nvSpPr>
        <p:spPr bwMode="auto">
          <a:xfrm>
            <a:off x="1143000" y="5181600"/>
            <a:ext cx="9829800" cy="1638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4000" b="1" u="sng" dirty="0">
                <a:solidFill>
                  <a:schemeClr val="accent1"/>
                </a:solidFill>
              </a:rPr>
              <a:t>INTRODUCTION</a:t>
            </a:r>
          </a:p>
          <a:p>
            <a:pPr eaLnBrk="1" hangingPunct="1"/>
            <a:r>
              <a:rPr lang="en-US" altLang="x-none" sz="2800" b="1" dirty="0"/>
              <a:t> </a:t>
            </a:r>
            <a:endParaRPr lang="en-US" altLang="x-none" sz="2800" dirty="0"/>
          </a:p>
          <a:p>
            <a:pPr eaLnBrk="1" hangingPunct="1"/>
            <a:endParaRPr lang="en-US" altLang="x-none" sz="2800" dirty="0" smtClean="0">
              <a:latin typeface="Georgia" charset="0"/>
            </a:endParaRPr>
          </a:p>
          <a:p>
            <a:pPr eaLnBrk="1" hangingPunct="1"/>
            <a:endParaRPr lang="en-US" altLang="x-none" sz="2800" dirty="0">
              <a:latin typeface="Georgia" charset="0"/>
            </a:endParaRPr>
          </a:p>
          <a:p>
            <a:pPr eaLnBrk="1" hangingPunct="1"/>
            <a:endParaRPr lang="en-US" altLang="x-none" sz="2800" dirty="0" smtClean="0">
              <a:latin typeface="Georgia" charset="0"/>
            </a:endParaRPr>
          </a:p>
          <a:p>
            <a:pPr eaLnBrk="1" hangingPunct="1"/>
            <a:endParaRPr lang="en-US" altLang="x-none" sz="2800" dirty="0">
              <a:latin typeface="Georgia" charset="0"/>
            </a:endParaRPr>
          </a:p>
          <a:p>
            <a:pPr eaLnBrk="1" hangingPunct="1"/>
            <a:endParaRPr lang="en-US" altLang="x-none" sz="2800" dirty="0" smtClean="0">
              <a:latin typeface="Georgia" charset="0"/>
            </a:endParaRPr>
          </a:p>
          <a:p>
            <a:pPr eaLnBrk="1" hangingPunct="1"/>
            <a:endParaRPr lang="en-US" altLang="x-none" sz="2800" dirty="0">
              <a:latin typeface="Georgia" charset="0"/>
            </a:endParaRPr>
          </a:p>
          <a:p>
            <a:pPr eaLnBrk="1" hangingPunct="1"/>
            <a:endParaRPr lang="en-US" altLang="x-none" sz="2800" dirty="0" smtClean="0">
              <a:latin typeface="Georgia" charset="0"/>
            </a:endParaRPr>
          </a:p>
          <a:p>
            <a:pPr eaLnBrk="1" hangingPunct="1"/>
            <a:endParaRPr lang="en-US" altLang="x-none" sz="2800" dirty="0">
              <a:latin typeface="Georgia" charset="0"/>
            </a:endParaRPr>
          </a:p>
          <a:p>
            <a:pPr eaLnBrk="1" hangingPunct="1"/>
            <a:endParaRPr lang="en-US" altLang="x-none" sz="2800" dirty="0" smtClean="0">
              <a:latin typeface="Georgia" charset="0"/>
            </a:endParaRPr>
          </a:p>
          <a:p>
            <a:pPr eaLnBrk="1" hangingPunct="1"/>
            <a:endParaRPr lang="en-US" altLang="x-none" sz="2800" dirty="0" smtClean="0">
              <a:latin typeface="Georgia" charset="0"/>
            </a:endParaRPr>
          </a:p>
          <a:p>
            <a:pPr algn="just" eaLnBrk="1" hangingPunct="1"/>
            <a:r>
              <a:rPr lang="en-US" altLang="x-none" sz="2800" dirty="0" smtClean="0">
                <a:latin typeface="Georgia" charset="0"/>
              </a:rPr>
              <a:t>The problem of pedestrian detection is a vital part of autonomous driving. Cars need to know where the pedestrians are not only for the purposes of safety, but also for tasks such as picking passengers up, getting background information about the environment, as well as getting more accurate location information. </a:t>
            </a:r>
          </a:p>
          <a:p>
            <a:pPr algn="just" eaLnBrk="1" hangingPunct="1"/>
            <a:r>
              <a:rPr lang="en-US" altLang="ja-JP" sz="2800" dirty="0" smtClean="0">
                <a:latin typeface="Georgia" charset="0"/>
              </a:rPr>
              <a:t>For instance, if there are a lot of people standing on the curb, one may infer that the car is driving through an airport. In addition, seeing a lot of pedestrians cross the road in front of the car allows us to conclude that there must be a red light even if it is obscured by some other objects.</a:t>
            </a:r>
            <a:endParaRPr lang="en-US" altLang="ja-JP" sz="2800" dirty="0">
              <a:latin typeface="Georgia" charset="0"/>
            </a:endParaRPr>
          </a:p>
          <a:p>
            <a:pPr eaLnBrk="1" hangingPunct="1"/>
            <a:r>
              <a:rPr lang="en-US" altLang="x-none" sz="2800" dirty="0">
                <a:latin typeface="Georgia" charset="0"/>
              </a:rPr>
              <a:t> </a:t>
            </a:r>
          </a:p>
          <a:p>
            <a:pPr eaLnBrk="1" hangingPunct="1"/>
            <a:r>
              <a:rPr lang="en-US" altLang="x-none" sz="2800" b="1" dirty="0" smtClean="0">
                <a:latin typeface="Georgia" charset="0"/>
              </a:rPr>
              <a:t>Challenges</a:t>
            </a:r>
            <a:endParaRPr lang="en-US" altLang="x-none" sz="2800" dirty="0">
              <a:latin typeface="Georgia" charset="0"/>
            </a:endParaRPr>
          </a:p>
          <a:p>
            <a:pPr algn="just" eaLnBrk="1" hangingPunct="1"/>
            <a:r>
              <a:rPr lang="en-US" altLang="x-none" sz="2800" dirty="0" smtClean="0">
                <a:latin typeface="Georgia" charset="0"/>
              </a:rPr>
              <a:t>In contrast to a static camera, where people can be easily detected using any trivial motion subtraction algorithms, pedestrian detection is a more complex problem. Since a camera mounted on a car is constantly moving, one needs to be able to detect people on any</a:t>
            </a:r>
            <a:endParaRPr lang="en-US" altLang="x-none" sz="2800" dirty="0">
              <a:latin typeface="Georgia" charset="0"/>
            </a:endParaRPr>
          </a:p>
        </p:txBody>
      </p:sp>
      <p:sp>
        <p:nvSpPr>
          <p:cNvPr id="15366" name="Rectangle 6"/>
          <p:cNvSpPr>
            <a:spLocks noChangeArrowheads="1"/>
          </p:cNvSpPr>
          <p:nvPr/>
        </p:nvSpPr>
        <p:spPr bwMode="auto">
          <a:xfrm>
            <a:off x="11734800" y="5181600"/>
            <a:ext cx="9829800" cy="2705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marL="381000" indent="-381000"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4000" b="1" u="sng" dirty="0" smtClean="0">
                <a:solidFill>
                  <a:srgbClr val="131F33"/>
                </a:solidFill>
              </a:rPr>
              <a:t>METHOD</a:t>
            </a:r>
            <a:endParaRPr lang="en-GB" altLang="x-none" sz="4000" b="1" dirty="0" smtClean="0">
              <a:solidFill>
                <a:srgbClr val="131F33"/>
              </a:solidFill>
            </a:endParaRPr>
          </a:p>
          <a:p>
            <a:pPr eaLnBrk="1" hangingPunct="1"/>
            <a:endParaRPr lang="en-US" altLang="x-none" sz="2800" b="1" dirty="0" smtClean="0"/>
          </a:p>
          <a:p>
            <a:pPr eaLnBrk="1" hangingPunct="1"/>
            <a:r>
              <a:rPr lang="en-US" altLang="x-none" sz="2800" b="1" dirty="0" smtClean="0">
                <a:latin typeface="Georgia" charset="0"/>
              </a:rPr>
              <a:t>HOG Person Detection</a:t>
            </a:r>
            <a:endParaRPr lang="en-US" altLang="x-none" sz="2800" dirty="0" smtClean="0">
              <a:latin typeface="Georgia" charset="0"/>
            </a:endParaRPr>
          </a:p>
          <a:p>
            <a:pPr eaLnBrk="1" hangingPunct="1"/>
            <a:r>
              <a:rPr lang="en-US" altLang="x-none" sz="2800" dirty="0" smtClean="0">
                <a:latin typeface="Georgia" charset="0"/>
              </a:rPr>
              <a:t>We used HOG-person detector as the base pedestrian detector.</a:t>
            </a:r>
          </a:p>
          <a:p>
            <a:pPr eaLnBrk="1" hangingPunct="1"/>
            <a:endParaRPr lang="en-US" altLang="x-none" sz="2800" dirty="0">
              <a:latin typeface="Georgia" charset="0"/>
            </a:endParaRPr>
          </a:p>
          <a:p>
            <a:pPr eaLnBrk="1" hangingPunct="1"/>
            <a:r>
              <a:rPr lang="en-US" altLang="x-none" sz="2800" b="1" dirty="0" smtClean="0">
                <a:latin typeface="Georgia" charset="0"/>
              </a:rPr>
              <a:t>Keypoint Tracking</a:t>
            </a:r>
            <a:endParaRPr lang="en-US" altLang="x-none" sz="2800" dirty="0" smtClean="0">
              <a:latin typeface="Georgia" charset="0"/>
            </a:endParaRPr>
          </a:p>
          <a:p>
            <a:pPr eaLnBrk="1" hangingPunct="1"/>
            <a:endParaRPr lang="en-US" altLang="x-none" sz="2800" dirty="0" smtClean="0">
              <a:latin typeface="Georgia" charset="0"/>
            </a:endParaRPr>
          </a:p>
          <a:p>
            <a:pPr eaLnBrk="1" hangingPunct="1"/>
            <a:r>
              <a:rPr lang="en-US" altLang="x-none" sz="2800" dirty="0" smtClean="0">
                <a:latin typeface="Georgia" charset="0"/>
              </a:rPr>
              <a:t>Keypoint tracking is done using Kalman filters.</a:t>
            </a:r>
          </a:p>
          <a:p>
            <a:pPr eaLnBrk="1" hangingPunct="1"/>
            <a:endParaRPr lang="en-US" altLang="x-none" sz="2800" dirty="0">
              <a:latin typeface="Georgia" charset="0"/>
            </a:endParaRPr>
          </a:p>
          <a:p>
            <a:pPr eaLnBrk="1" hangingPunct="1"/>
            <a:r>
              <a:rPr lang="en-US" altLang="x-none" sz="2800" b="1" dirty="0" smtClean="0">
                <a:latin typeface="Georgia" charset="0"/>
              </a:rPr>
              <a:t>Automatic Height Estimation</a:t>
            </a:r>
            <a:endParaRPr lang="en-US" altLang="x-none" sz="2800" dirty="0" smtClean="0">
              <a:latin typeface="Georgia" charset="0"/>
            </a:endParaRPr>
          </a:p>
          <a:p>
            <a:pPr eaLnBrk="1" hangingPunct="1"/>
            <a:endParaRPr lang="en-US" altLang="x-none" sz="2800" dirty="0">
              <a:latin typeface="Georgia" charset="0"/>
            </a:endParaRPr>
          </a:p>
          <a:p>
            <a:pPr eaLnBrk="1" hangingPunct="1"/>
            <a:r>
              <a:rPr lang="en-US" altLang="x-none" sz="2800" dirty="0" smtClean="0">
                <a:latin typeface="Georgia" charset="0"/>
              </a:rPr>
              <a:t>In order to do automatic height estimation, we first find horizontal vanishing points in the image.</a:t>
            </a:r>
            <a:endParaRPr lang="en-US" altLang="x-none" sz="2800" dirty="0">
              <a:latin typeface="Georgia" charset="0"/>
            </a:endParaRPr>
          </a:p>
        </p:txBody>
      </p:sp>
      <p:sp>
        <p:nvSpPr>
          <p:cNvPr id="15367" name="Rectangle 51"/>
          <p:cNvSpPr>
            <a:spLocks noChangeArrowheads="1"/>
          </p:cNvSpPr>
          <p:nvPr/>
        </p:nvSpPr>
        <p:spPr bwMode="auto">
          <a:xfrm>
            <a:off x="22326600" y="5181600"/>
            <a:ext cx="9829800" cy="2705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4000" b="1" u="sng" dirty="0">
                <a:solidFill>
                  <a:srgbClr val="131F33"/>
                </a:solidFill>
              </a:rPr>
              <a:t>RESULTS</a:t>
            </a:r>
            <a:endParaRPr lang="en-GB" altLang="x-none" sz="4000" b="1" dirty="0">
              <a:solidFill>
                <a:srgbClr val="131F33"/>
              </a:solidFill>
            </a:endParaRPr>
          </a:p>
          <a:p>
            <a:pPr eaLnBrk="1" hangingPunct="1"/>
            <a:endParaRPr lang="en-US" altLang="x-none" sz="2800" dirty="0">
              <a:latin typeface="Georgia" charset="0"/>
            </a:endParaRPr>
          </a:p>
          <a:p>
            <a:pPr algn="just" eaLnBrk="1" hangingPunct="1"/>
            <a:r>
              <a:rPr lang="en-US" altLang="x-none" sz="2800" dirty="0" smtClean="0">
                <a:latin typeface="Georgia" charset="0"/>
              </a:rPr>
              <a:t>We achieved an improvement over the baseline HOG pedestrian detector by adding keypoint tracking and height estimation.</a:t>
            </a:r>
          </a:p>
          <a:p>
            <a:pPr algn="just" eaLnBrk="1" hangingPunct="1"/>
            <a:r>
              <a:rPr lang="en-US" altLang="x-none" sz="2800" dirty="0" smtClean="0">
                <a:latin typeface="Georgia" charset="0"/>
              </a:rPr>
              <a:t>One can see the difference between the original HOG and our improved version on the following sequences of frames:</a:t>
            </a:r>
          </a:p>
          <a:p>
            <a:pPr algn="just" eaLnBrk="1" hangingPunct="1"/>
            <a:endParaRPr lang="en-US" altLang="x-none" sz="2800" dirty="0">
              <a:latin typeface="Georgia" charset="0"/>
            </a:endParaRPr>
          </a:p>
          <a:p>
            <a:pPr algn="just" eaLnBrk="1" hangingPunct="1"/>
            <a:endParaRPr lang="en-US" altLang="x-none" sz="2800" dirty="0" smtClean="0">
              <a:latin typeface="Georgia" charset="0"/>
            </a:endParaRPr>
          </a:p>
          <a:p>
            <a:pPr algn="just" eaLnBrk="1" hangingPunct="1"/>
            <a:r>
              <a:rPr lang="en-US" altLang="x-none" sz="2800" dirty="0" smtClean="0">
                <a:latin typeface="Georgia" charset="0"/>
              </a:rPr>
              <a:t>In the original sequence, the person on the right is lost by the second frame. This happens because the pedestrian detector does not have any information about the results of the previous frame.</a:t>
            </a:r>
          </a:p>
          <a:p>
            <a:pPr algn="just" eaLnBrk="1" hangingPunct="1"/>
            <a:r>
              <a:rPr lang="en-US" altLang="x-none" sz="2800" dirty="0" smtClean="0">
                <a:latin typeface="Georgia" charset="0"/>
              </a:rPr>
              <a:t>In comparison, our detector uses keypoint tracking, which allows us to detect the person on the second frame even though we get no data on him from the detector.</a:t>
            </a:r>
          </a:p>
          <a:p>
            <a:pPr eaLnBrk="1" hangingPunct="1">
              <a:spcBef>
                <a:spcPct val="50000"/>
              </a:spcBef>
            </a:pPr>
            <a:endParaRPr lang="en-US" altLang="x-none" sz="4000" b="1" dirty="0">
              <a:solidFill>
                <a:srgbClr val="CC3300"/>
              </a:solidFill>
            </a:endParaRPr>
          </a:p>
        </p:txBody>
      </p:sp>
      <p:pic>
        <p:nvPicPr>
          <p:cNvPr id="15369" name="Picture 9" descr="full_mark_horz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04600" y="31221363"/>
            <a:ext cx="5929313"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34"/>
          <p:cNvSpPr>
            <a:spLocks noChangeArrowheads="1"/>
          </p:cNvSpPr>
          <p:nvPr/>
        </p:nvSpPr>
        <p:spPr bwMode="auto">
          <a:xfrm>
            <a:off x="32904113" y="5181600"/>
            <a:ext cx="9829800" cy="1912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4000" b="1" u="sng" dirty="0">
                <a:solidFill>
                  <a:srgbClr val="131F33"/>
                </a:solidFill>
              </a:rPr>
              <a:t>CONCLUSIONS</a:t>
            </a:r>
          </a:p>
          <a:p>
            <a:pPr eaLnBrk="1" hangingPunct="1"/>
            <a:endParaRPr lang="en-US" altLang="x-none" sz="2800" dirty="0"/>
          </a:p>
          <a:p>
            <a:pPr algn="just" eaLnBrk="1" hangingPunct="1"/>
            <a:r>
              <a:rPr lang="en-US" altLang="x-none" sz="2800" dirty="0" smtClean="0">
                <a:latin typeface="Georgia" charset="0"/>
              </a:rPr>
              <a:t>By running our experiments and observing the improvement over traditional person detection methods, we conclude that it is vital to make use of the continuous nature of frames in videos.</a:t>
            </a:r>
            <a:endParaRPr lang="en-US" altLang="x-none" sz="2800" dirty="0">
              <a:latin typeface="Georgia" charset="0"/>
            </a:endParaRPr>
          </a:p>
        </p:txBody>
      </p:sp>
      <p:sp>
        <p:nvSpPr>
          <p:cNvPr id="15375" name="Text Box 17"/>
          <p:cNvSpPr txBox="1">
            <a:spLocks noChangeArrowheads="1"/>
          </p:cNvSpPr>
          <p:nvPr/>
        </p:nvSpPr>
        <p:spPr bwMode="auto">
          <a:xfrm>
            <a:off x="7086600" y="8114162"/>
            <a:ext cx="3505200" cy="97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r>
              <a:rPr lang="en-US" altLang="x-none" sz="2000" i="1" dirty="0" smtClean="0"/>
              <a:t>Example output of a </a:t>
            </a:r>
            <a:r>
              <a:rPr lang="en-US" altLang="x-none" sz="2000" i="1" smtClean="0"/>
              <a:t>pedestrian detector</a:t>
            </a:r>
            <a:endParaRPr lang="en-AU" altLang="x-none" sz="2000" i="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033" t="5584" r="12267" b="17695"/>
          <a:stretch/>
        </p:blipFill>
        <p:spPr>
          <a:xfrm>
            <a:off x="1728667" y="6668888"/>
            <a:ext cx="5357933" cy="3869619"/>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8"/>
          <p:cNvSpPr>
            <a:spLocks noChangeArrowheads="1"/>
          </p:cNvSpPr>
          <p:nvPr/>
        </p:nvSpPr>
        <p:spPr bwMode="auto">
          <a:xfrm>
            <a:off x="14712743" y="18690535"/>
            <a:ext cx="5399087" cy="3598863"/>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a:p>
        </p:txBody>
      </p:sp>
      <p:sp>
        <p:nvSpPr>
          <p:cNvPr id="3"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a:p>
        </p:txBody>
      </p:sp>
      <p:sp>
        <p:nvSpPr>
          <p:cNvPr id="4"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a:p>
        </p:txBody>
      </p:sp>
      <p:sp>
        <p:nvSpPr>
          <p:cNvPr id="5"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AU" altLang="x-none" sz="2000" i="1"/>
              <a:t>Captions set in a serif style font such as Times, 18 to 24 size, italic style. </a:t>
            </a:r>
          </a:p>
          <a:p>
            <a:pPr eaLnBrk="1" hangingPunct="1"/>
            <a:endParaRPr lang="en-AU" altLang="x-none" sz="2000" i="1"/>
          </a:p>
          <a:p>
            <a:pPr eaLnBrk="1" hangingPunct="1"/>
            <a:r>
              <a:rPr lang="en-US" altLang="x-none" sz="2000" i="1"/>
              <a:t>Duis autem vel eum iriure dolor in hendrerit in vulputate velit esse molestie consequat.</a:t>
            </a:r>
            <a:endParaRPr lang="en-AU" altLang="x-none" sz="2000" i="1"/>
          </a:p>
        </p:txBody>
      </p:sp>
      <p:sp>
        <p:nvSpPr>
          <p:cNvPr id="6"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a:p>
        </p:txBody>
      </p:sp>
      <p:sp>
        <p:nvSpPr>
          <p:cNvPr id="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a:p>
        </p:txBody>
      </p:sp>
      <p:sp>
        <p:nvSpPr>
          <p:cNvPr id="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AU" altLang="x-none" sz="2000" i="1"/>
              <a:t>Captions set in a serif style font such as Times, 18 to 24 size, italic style. </a:t>
            </a:r>
          </a:p>
          <a:p>
            <a:pPr eaLnBrk="1" hangingPunct="1"/>
            <a:endParaRPr lang="en-AU" altLang="x-none" sz="2000" i="1"/>
          </a:p>
          <a:p>
            <a:pPr eaLnBrk="1" hangingPunct="1"/>
            <a:r>
              <a:rPr lang="en-US" altLang="x-none" sz="2000" i="1"/>
              <a:t>Duis autem vel eum iriure dolor in hendrerit in vulputate velit esse molestie consequat.</a:t>
            </a:r>
            <a:endParaRPr lang="en-AU" altLang="x-none" sz="2000" i="1"/>
          </a:p>
        </p:txBody>
      </p:sp>
    </p:spTree>
    <p:extLst>
      <p:ext uri="{BB962C8B-B14F-4D97-AF65-F5344CB8AC3E}">
        <p14:creationId xmlns:p14="http://schemas.microsoft.com/office/powerpoint/2010/main" val="436557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304</Words>
  <Application>Microsoft Macintosh PowerPoint</Application>
  <PresentationFormat>Custom</PresentationFormat>
  <Paragraphs>56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ＭＳ Ｐゴシック</vt:lpstr>
      <vt:lpstr>Calibri</vt:lpstr>
      <vt:lpstr>Georgia</vt:lpstr>
      <vt:lpstr>Arial Black</vt:lpstr>
      <vt:lpstr>Office Theme</vt:lpstr>
      <vt:lpstr>PowerPoint Presentation</vt:lpstr>
      <vt:lpstr>PowerPoint Presentation</vt:lpstr>
    </vt:vector>
  </TitlesOfParts>
  <Manager/>
  <Company>University of Illinois at Urbana-Champaign</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Zaytsev, Andrey</cp:lastModifiedBy>
  <cp:revision>158</cp:revision>
  <cp:lastPrinted>2009-06-18T18:06:01Z</cp:lastPrinted>
  <dcterms:created xsi:type="dcterms:W3CDTF">2009-06-18T18:05:32Z</dcterms:created>
  <dcterms:modified xsi:type="dcterms:W3CDTF">2017-05-09T20:04:39Z</dcterms:modified>
  <cp:category/>
</cp:coreProperties>
</file>