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6" r:id="rId1"/>
  </p:sldMasterIdLst>
  <p:sldIdLst>
    <p:sldId id="259" r:id="rId2"/>
    <p:sldId id="260" r:id="rId3"/>
    <p:sldId id="269" r:id="rId4"/>
    <p:sldId id="270" r:id="rId5"/>
    <p:sldId id="273" r:id="rId6"/>
    <p:sldId id="274" r:id="rId7"/>
    <p:sldId id="281" r:id="rId8"/>
    <p:sldId id="300" r:id="rId9"/>
    <p:sldId id="286" r:id="rId10"/>
    <p:sldId id="298" r:id="rId11"/>
    <p:sldId id="299" r:id="rId12"/>
    <p:sldId id="282" r:id="rId13"/>
    <p:sldId id="290" r:id="rId14"/>
    <p:sldId id="291" r:id="rId15"/>
    <p:sldId id="292" r:id="rId16"/>
    <p:sldId id="285" r:id="rId17"/>
    <p:sldId id="275" r:id="rId18"/>
    <p:sldId id="276" r:id="rId19"/>
    <p:sldId id="294" r:id="rId20"/>
    <p:sldId id="295" r:id="rId21"/>
    <p:sldId id="296" r:id="rId22"/>
    <p:sldId id="277" r:id="rId23"/>
    <p:sldId id="278" r:id="rId24"/>
    <p:sldId id="280" r:id="rId25"/>
    <p:sldId id="289" r:id="rId26"/>
    <p:sldId id="279" r:id="rId27"/>
    <p:sldId id="293" r:id="rId28"/>
    <p:sldId id="288" r:id="rId29"/>
    <p:sldId id="297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8025" autoAdjust="0"/>
    <p:restoredTop sz="94660"/>
  </p:normalViewPr>
  <p:slideViewPr>
    <p:cSldViewPr snapToGrid="0">
      <p:cViewPr>
        <p:scale>
          <a:sx n="100" d="100"/>
          <a:sy n="100" d="100"/>
        </p:scale>
        <p:origin x="-78" y="57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D5489CE-7464-37EF-A30F-C399BA279C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F5140C0-3802-EAD9-F36A-49D9F5A693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A492438-B554-E1BA-CAA5-0545A89E4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27-May-24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4955492-2BD3-991C-49DE-1E89F40AC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AD38907-3515-F599-F080-CD0DABC4D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11991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B56D7A1-1721-3756-576F-AE876E5F6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F13A3FE2-FFA2-06C2-B8DE-758FCB6E3E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43E35D9-BE64-2CA7-0A5C-6AC165FE8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27-May-24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830C298-BB09-A9D8-B218-2A1C68703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133678E-FF9D-76BA-CB44-CFB7433F3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17806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2A14DEE9-1E4E-03AB-1762-A2282F053D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2AA7CFC3-002C-D34F-359C-7E052EF38C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8CFA864-BFDA-8D68-F199-CFF3F38CE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27-May-24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13EBE4B-A028-8655-BA36-82F46F33D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24B3506-2D92-1AF2-9EE2-A54CD0EE7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0279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EA45E7E-FBAD-8EF3-EAF7-0D8A0E066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8CA2B8A-F2FF-998A-5878-A30B849CA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2CFA870-D782-D4FC-37CE-567D45F4D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27-May-24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7227B5A-BBAD-213A-1390-5DCCD7DE1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4AAAF0D-3D2E-D99A-DE4E-A466E10E0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82640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6D45C5-9508-AEDF-1319-A322A48CE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7087F14-41C3-0F9D-4360-CBE50CB64D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3F2C042-E3C6-5CD9-256A-314469B74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27-May-24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83CEB7E-0381-3408-04DE-AA1013829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1670B04-2DB0-1544-562F-E72E4EAE1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40272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D5F114B-1F4A-5662-6BDD-11FBB83BB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69C0684-C159-7AAC-F440-FF7783813D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355A625-47E7-8F53-F511-A83FD44E23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A13823B-71CC-E6AA-6625-FEF8089D7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27-May-24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40E00DA-F502-A4C4-168C-DA5495C4E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3A371DD-E6D4-AFEF-6631-F11A13C98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5331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1C0A24-2617-10B0-4004-C2C9D432F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20680F4-5FB9-32B0-971F-24CC56525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8C34FB1-90FD-B057-9968-4D76E4580C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999548DB-33F5-B408-E6A5-6E608E041F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1BD89E4B-73FC-C70D-B46D-8E8763E2C2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C8C10A36-0F9A-0106-59FF-B2CB58300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27-May-24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9CC5B833-7336-2C43-E70F-679F95335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1B64D6C9-DC74-5BF8-A1A8-484AB2145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7951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95CE71-5E4B-ACA4-C640-7602CE879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D98005DF-9D80-8836-CB65-E515240EF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27-May-24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72A1301-7E8C-8F1C-21AD-161FD5F8A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9A766F3-22CD-F528-8B83-7C1184E85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72200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D4BF9E31-2604-AC89-9FAF-57E17F16D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27-May-24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8194EE59-FFA5-9905-9B86-C3D3C44CB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E97815A-1C0A-E8B3-123C-977528587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30901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1FC257C-6D60-E85C-E057-CBA3A55F1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834DE12-2C59-88D0-6544-09C2EC1FD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C868774-B75B-9E70-09E3-DAAA88C6D9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944793D-77E7-620A-4C60-05968B3D0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27-May-24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9F66EB5-9D70-680A-2BCA-46C0EB51A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62B0FF2-AF49-8A86-A0CD-505F471FE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84513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02166A2-3968-39B3-DEEA-DC7175858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B865CBA9-C77A-8CEA-69EC-41ED577B94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89451B3-6B00-7FB1-DF7B-CDF8AFF580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27B48B5-3402-EE5C-7677-6D6C69A3F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27-May-24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B65B126-C08D-9852-F958-1614CF8BB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E98FDCC-A69D-64D1-7324-B84A5AF01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12982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7FD974D2-D69D-278D-64AF-97ADF7918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2032810-60BA-60F3-D7A8-19857C1385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2F676D4-5538-97A6-A7D7-5E4A3F819E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27-May-24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7B96BAC-6BA3-0333-3639-7F549F3E46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5731719-2E49-5A18-5B71-DCAE08EE49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06534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56D4BDB2-2B4E-6E36-15FE-87951A72F0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142" y="263450"/>
            <a:ext cx="1394581" cy="134885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62A57642-18E4-968E-4967-CF436375344C}"/>
              </a:ext>
            </a:extLst>
          </p:cNvPr>
          <p:cNvSpPr txBox="1"/>
          <p:nvPr/>
        </p:nvSpPr>
        <p:spPr>
          <a:xfrm>
            <a:off x="2245895" y="109966"/>
            <a:ext cx="7700210" cy="2185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 dirty="0">
                <a:solidFill>
                  <a:schemeClr val="accent6"/>
                </a:solidFill>
                <a:latin typeface="Arial" pitchFamily="34" charset="0"/>
                <a:ea typeface="Times New Roman"/>
                <a:cs typeface="Arial" pitchFamily="34" charset="0"/>
                <a:sym typeface="Times New Roman"/>
              </a:rPr>
              <a:t>K.RAMAKRISHNAN COLLEGE OF ENGINEERING</a:t>
            </a:r>
            <a:endParaRPr lang="en-US" dirty="0">
              <a:solidFill>
                <a:schemeClr val="accent6"/>
              </a:solidFill>
              <a:latin typeface="Arial" pitchFamily="34" charset="0"/>
              <a:cs typeface="Arial" pitchFamily="34" charset="0"/>
            </a:endParaRPr>
          </a:p>
          <a:p>
            <a:pPr marL="0" marR="0" lvl="0" indent="0" algn="ctr" rtl="0">
              <a:buNone/>
            </a:pPr>
            <a:r>
              <a:rPr lang="en-US" sz="2800" b="1" i="0" u="none" strike="noStrike" cap="none" dirty="0">
                <a:latin typeface="Arial" pitchFamily="34" charset="0"/>
                <a:ea typeface="Times New Roman"/>
                <a:cs typeface="Arial" pitchFamily="34" charset="0"/>
                <a:sym typeface="Times New Roman"/>
              </a:rPr>
              <a:t>(Autonomous)</a:t>
            </a:r>
          </a:p>
          <a:p>
            <a:pPr lvl="0" algn="ctr"/>
            <a:r>
              <a:rPr lang="en-US" sz="1800" b="1" dirty="0">
                <a:latin typeface="Arial" pitchFamily="34" charset="0"/>
                <a:ea typeface="Calibri"/>
                <a:cs typeface="Arial" pitchFamily="34" charset="0"/>
                <a:sym typeface="Times New Roman"/>
              </a:rPr>
              <a:t>Accredited by NAAC with - 'A' Grade, NBA Accreditation of EEE</a:t>
            </a:r>
            <a:endParaRPr lang="en-US" sz="1800" b="1" i="0" u="none" strike="noStrike" cap="none" dirty="0">
              <a:solidFill>
                <a:srgbClr val="FF00FF"/>
              </a:solidFill>
              <a:latin typeface="Arial" pitchFamily="34" charset="0"/>
              <a:ea typeface="Calibri"/>
              <a:cs typeface="Arial" pitchFamily="34" charset="0"/>
              <a:sym typeface="Times New Roman"/>
            </a:endParaRPr>
          </a:p>
          <a:p>
            <a:pPr lvl="0" algn="ctr"/>
            <a:r>
              <a:rPr lang="en-US" sz="1800" b="1" i="0" u="none" strike="noStrike" cap="none" dirty="0">
                <a:solidFill>
                  <a:srgbClr val="FF00FF"/>
                </a:solidFill>
                <a:latin typeface="Arial" pitchFamily="34" charset="0"/>
                <a:ea typeface="Calibri"/>
                <a:cs typeface="Arial" pitchFamily="34" charset="0"/>
                <a:sym typeface="Times New Roman"/>
              </a:rPr>
              <a:t>DEPARTMENT OF ELRCTRICAL AND ELECTRONICS ENGINEERING</a:t>
            </a:r>
            <a:endParaRPr lang="en-US" sz="1800" b="0" i="0" u="none" strike="noStrike" cap="none" dirty="0">
              <a:solidFill>
                <a:srgbClr val="FF00FF"/>
              </a:solidFill>
              <a:latin typeface="Arial" pitchFamily="34" charset="0"/>
              <a:ea typeface="Calibri"/>
              <a:cs typeface="Arial" pitchFamily="34" charset="0"/>
              <a:sym typeface="Calibri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4E630BE0-DD61-60D8-A959-99935C26A8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195524" y="263450"/>
            <a:ext cx="1386334" cy="136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45EC8EA9-80D1-2A02-1E64-21133E4D32B6}"/>
              </a:ext>
            </a:extLst>
          </p:cNvPr>
          <p:cNvSpPr txBox="1"/>
          <p:nvPr/>
        </p:nvSpPr>
        <p:spPr>
          <a:xfrm>
            <a:off x="9946105" y="2197533"/>
            <a:ext cx="18689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BATCH NO :</a:t>
            </a:r>
            <a:r>
              <a:rPr lang="en-US" sz="1800" b="1" i="0" u="none" strike="noStrike" cap="none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-AU" b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r>
              <a:rPr lang="en-US" sz="1800" b="1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86A83955-4AA4-C513-9B9F-25F07071BCB1}"/>
              </a:ext>
            </a:extLst>
          </p:cNvPr>
          <p:cNvSpPr txBox="1"/>
          <p:nvPr/>
        </p:nvSpPr>
        <p:spPr>
          <a:xfrm>
            <a:off x="2983832" y="4562821"/>
            <a:ext cx="6096000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GUIDED B</a:t>
            </a:r>
            <a:r>
              <a:rPr lang="en-AU" sz="2000" b="1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 b="1" dirty="0" err="1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Mrs.A.DURGADEVI</a:t>
            </a:r>
            <a:endParaRPr lang="en-US" sz="2000" b="1" dirty="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ASSISTANT PROFESSOR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Electrical  and  Electronics  Engineering</a:t>
            </a:r>
            <a:endParaRPr lang="en-US"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 K Ramakrishnan College of Engineering,</a:t>
            </a:r>
            <a:endParaRPr lang="en-US"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(Autonomous) </a:t>
            </a:r>
            <a:endParaRPr lang="en-US" sz="1800" b="0" i="0" u="none" strike="noStrike" cap="none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Samaya Puram, Tiruchirappalli – 621 112</a:t>
            </a:r>
            <a:endParaRPr lang="en-US" sz="2400" b="1" i="0" u="none" strike="noStrike" cap="none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274FE8B-BEF1-997C-05F7-7B94C7354BAC}"/>
              </a:ext>
            </a:extLst>
          </p:cNvPr>
          <p:cNvSpPr txBox="1"/>
          <p:nvPr/>
        </p:nvSpPr>
        <p:spPr>
          <a:xfrm>
            <a:off x="1669773" y="3109148"/>
            <a:ext cx="950180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accent2">
                    <a:lumMod val="50000"/>
                  </a:schemeClr>
                </a:solidFill>
              </a:rPr>
              <a:t>SOLAR WIRELESS ELECTRIC VEHICLE CHARGING SYSTEM  </a:t>
            </a:r>
          </a:p>
        </p:txBody>
      </p:sp>
    </p:spTree>
    <p:extLst>
      <p:ext uri="{BB962C8B-B14F-4D97-AF65-F5344CB8AC3E}">
        <p14:creationId xmlns:p14="http://schemas.microsoft.com/office/powerpoint/2010/main" xmlns="" val="31277309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30C9AB-BA5A-F09B-4ABD-BD5CBD961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0939" y="185531"/>
            <a:ext cx="4227444" cy="993912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FF0000"/>
                </a:solidFill>
              </a:rPr>
              <a:t>CIRCUIT DIAGRAM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ABFD12D8-A10D-EE55-7DAF-08FE9D64D8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0904" y="1404729"/>
            <a:ext cx="10389705" cy="5128593"/>
          </a:xfrm>
        </p:spPr>
      </p:pic>
    </p:spTree>
    <p:extLst>
      <p:ext uri="{BB962C8B-B14F-4D97-AF65-F5344CB8AC3E}">
        <p14:creationId xmlns:p14="http://schemas.microsoft.com/office/powerpoint/2010/main" xmlns="" val="1268610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8653B1-CEA3-F513-F6E4-D5358A0F9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5809" y="198783"/>
            <a:ext cx="4346714" cy="848139"/>
          </a:xfrm>
        </p:spPr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CIRCUIT DIAGRAM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2DD8D07D-B930-BBB9-3EA8-FF67F67328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0417" y="1603512"/>
            <a:ext cx="10018644" cy="4664765"/>
          </a:xfrm>
        </p:spPr>
      </p:pic>
    </p:spTree>
    <p:extLst>
      <p:ext uri="{BB962C8B-B14F-4D97-AF65-F5344CB8AC3E}">
        <p14:creationId xmlns:p14="http://schemas.microsoft.com/office/powerpoint/2010/main" xmlns="" val="11777521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534FCC1-F3FF-48A4-D6B9-C0BE2D72B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6326" y="1"/>
            <a:ext cx="8527473" cy="1440872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WIRELESS CONNECTION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8122A041-CF93-3459-9A18-6D0EA53696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527" y="1093304"/>
            <a:ext cx="11707091" cy="5791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54460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3F4ADA9-847D-7700-A6A5-CC0C652F6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7470" y="172279"/>
            <a:ext cx="10515600" cy="1020418"/>
          </a:xfrm>
        </p:spPr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                           COMPONENT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xmlns="" id="{2985A3E4-DD58-A7D0-0E18-D0AD576F32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698854861"/>
              </p:ext>
            </p:extLst>
          </p:nvPr>
        </p:nvGraphicFramePr>
        <p:xfrm>
          <a:off x="957471" y="1351723"/>
          <a:ext cx="10515601" cy="515509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77785">
                  <a:extLst>
                    <a:ext uri="{9D8B030D-6E8A-4147-A177-3AD203B41FA5}">
                      <a16:colId xmlns:a16="http://schemas.microsoft.com/office/drawing/2014/main" xmlns="" val="4254931924"/>
                    </a:ext>
                  </a:extLst>
                </a:gridCol>
                <a:gridCol w="5140088">
                  <a:extLst>
                    <a:ext uri="{9D8B030D-6E8A-4147-A177-3AD203B41FA5}">
                      <a16:colId xmlns:a16="http://schemas.microsoft.com/office/drawing/2014/main" xmlns="" val="1381242379"/>
                    </a:ext>
                  </a:extLst>
                </a:gridCol>
                <a:gridCol w="3497728">
                  <a:extLst>
                    <a:ext uri="{9D8B030D-6E8A-4147-A177-3AD203B41FA5}">
                      <a16:colId xmlns:a16="http://schemas.microsoft.com/office/drawing/2014/main" xmlns="" val="1557824918"/>
                    </a:ext>
                  </a:extLst>
                </a:gridCol>
              </a:tblGrid>
              <a:tr h="42057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500">
                          <a:effectLst/>
                        </a:rPr>
                        <a:t>SNO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58004" marR="58004" marT="8056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500">
                          <a:effectLst/>
                        </a:rPr>
                        <a:t>PARTICULARS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58004" marR="58004" marT="8056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500">
                          <a:effectLst/>
                        </a:rPr>
                        <a:t>QUANTITY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58004" marR="58004" marT="8056" marB="0"/>
                </a:tc>
                <a:extLst>
                  <a:ext uri="{0D108BD9-81ED-4DB2-BD59-A6C34878D82A}">
                    <a16:rowId xmlns:a16="http://schemas.microsoft.com/office/drawing/2014/main" xmlns="" val="2654256498"/>
                  </a:ext>
                </a:extLst>
              </a:tr>
              <a:tr h="42057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5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58004" marR="58004" marT="8056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500">
                          <a:effectLst/>
                        </a:rPr>
                        <a:t>Induction coil 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58004" marR="58004" marT="8056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500">
                          <a:effectLst/>
                        </a:rPr>
                        <a:t>1set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58004" marR="58004" marT="8056" marB="0"/>
                </a:tc>
                <a:extLst>
                  <a:ext uri="{0D108BD9-81ED-4DB2-BD59-A6C34878D82A}">
                    <a16:rowId xmlns:a16="http://schemas.microsoft.com/office/drawing/2014/main" xmlns="" val="2845797282"/>
                  </a:ext>
                </a:extLst>
              </a:tr>
              <a:tr h="42057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500">
                          <a:effectLst/>
                        </a:rPr>
                        <a:t>2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58004" marR="58004" marT="8056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500">
                          <a:effectLst/>
                        </a:rPr>
                        <a:t>Battery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58004" marR="58004" marT="8056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500">
                          <a:effectLst/>
                        </a:rPr>
                        <a:t>2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58004" marR="58004" marT="8056" marB="0"/>
                </a:tc>
                <a:extLst>
                  <a:ext uri="{0D108BD9-81ED-4DB2-BD59-A6C34878D82A}">
                    <a16:rowId xmlns:a16="http://schemas.microsoft.com/office/drawing/2014/main" xmlns="" val="2348278556"/>
                  </a:ext>
                </a:extLst>
              </a:tr>
              <a:tr h="59682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500">
                          <a:effectLst/>
                        </a:rPr>
                        <a:t>3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58004" marR="58004" marT="8056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500" dirty="0">
                          <a:effectLst/>
                        </a:rPr>
                        <a:t>Controller ckt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58004" marR="58004" marT="8056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500" dirty="0">
                          <a:effectLst/>
                        </a:rPr>
                        <a:t>1 set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58004" marR="58004" marT="8056" marB="0"/>
                </a:tc>
                <a:extLst>
                  <a:ext uri="{0D108BD9-81ED-4DB2-BD59-A6C34878D82A}">
                    <a16:rowId xmlns:a16="http://schemas.microsoft.com/office/drawing/2014/main" xmlns="" val="1599447079"/>
                  </a:ext>
                </a:extLst>
              </a:tr>
              <a:tr h="42057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500">
                          <a:effectLst/>
                        </a:rPr>
                        <a:t>4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58004" marR="58004" marT="8056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500">
                          <a:effectLst/>
                        </a:rPr>
                        <a:t>Model car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58004" marR="58004" marT="8056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5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58004" marR="58004" marT="8056" marB="0"/>
                </a:tc>
                <a:extLst>
                  <a:ext uri="{0D108BD9-81ED-4DB2-BD59-A6C34878D82A}">
                    <a16:rowId xmlns:a16="http://schemas.microsoft.com/office/drawing/2014/main" xmlns="" val="2813791772"/>
                  </a:ext>
                </a:extLst>
              </a:tr>
              <a:tr h="42057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500">
                          <a:effectLst/>
                        </a:rPr>
                        <a:t>5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58004" marR="58004" marT="8056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500" dirty="0">
                          <a:effectLst/>
                        </a:rPr>
                        <a:t>Regulator ckt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58004" marR="58004" marT="8056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500">
                          <a:effectLst/>
                        </a:rPr>
                        <a:t>2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58004" marR="58004" marT="8056" marB="0"/>
                </a:tc>
                <a:extLst>
                  <a:ext uri="{0D108BD9-81ED-4DB2-BD59-A6C34878D82A}">
                    <a16:rowId xmlns:a16="http://schemas.microsoft.com/office/drawing/2014/main" xmlns="" val="2172099889"/>
                  </a:ext>
                </a:extLst>
              </a:tr>
              <a:tr h="42057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500">
                          <a:effectLst/>
                        </a:rPr>
                        <a:t>6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58004" marR="58004" marT="8056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500">
                          <a:effectLst/>
                        </a:rPr>
                        <a:t>Miscellaneous 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58004" marR="58004" marT="8056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500">
                          <a:effectLst/>
                        </a:rPr>
                        <a:t>-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58004" marR="58004" marT="8056" marB="0"/>
                </a:tc>
                <a:extLst>
                  <a:ext uri="{0D108BD9-81ED-4DB2-BD59-A6C34878D82A}">
                    <a16:rowId xmlns:a16="http://schemas.microsoft.com/office/drawing/2014/main" xmlns="" val="2724547015"/>
                  </a:ext>
                </a:extLst>
              </a:tr>
              <a:tr h="59682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500">
                          <a:effectLst/>
                        </a:rPr>
                        <a:t>7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58004" marR="58004" marT="8056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500">
                          <a:effectLst/>
                        </a:rPr>
                        <a:t>AC to DC convertor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58004" marR="58004" marT="8056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5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58004" marR="58004" marT="8056" marB="0"/>
                </a:tc>
                <a:extLst>
                  <a:ext uri="{0D108BD9-81ED-4DB2-BD59-A6C34878D82A}">
                    <a16:rowId xmlns:a16="http://schemas.microsoft.com/office/drawing/2014/main" xmlns="" val="2446578052"/>
                  </a:ext>
                </a:extLst>
              </a:tr>
              <a:tr h="59682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500">
                          <a:effectLst/>
                        </a:rPr>
                        <a:t>8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58004" marR="58004" marT="8056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500">
                          <a:effectLst/>
                        </a:rPr>
                        <a:t>DC to AC convertor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58004" marR="58004" marT="8056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5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58004" marR="58004" marT="8056" marB="0"/>
                </a:tc>
                <a:extLst>
                  <a:ext uri="{0D108BD9-81ED-4DB2-BD59-A6C34878D82A}">
                    <a16:rowId xmlns:a16="http://schemas.microsoft.com/office/drawing/2014/main" xmlns="" val="1201752912"/>
                  </a:ext>
                </a:extLst>
              </a:tr>
              <a:tr h="42057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500">
                          <a:effectLst/>
                        </a:rPr>
                        <a:t>9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58004" marR="58004" marT="8056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500">
                          <a:effectLst/>
                        </a:rPr>
                        <a:t>Base plate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58004" marR="58004" marT="8056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5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58004" marR="58004" marT="8056" marB="0"/>
                </a:tc>
                <a:extLst>
                  <a:ext uri="{0D108BD9-81ED-4DB2-BD59-A6C34878D82A}">
                    <a16:rowId xmlns:a16="http://schemas.microsoft.com/office/drawing/2014/main" xmlns="" val="2957937244"/>
                  </a:ext>
                </a:extLst>
              </a:tr>
              <a:tr h="42057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500" dirty="0">
                          <a:effectLst/>
                        </a:rPr>
                        <a:t> 10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58004" marR="58004" marT="8056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500" dirty="0">
                          <a:effectLst/>
                        </a:rPr>
                        <a:t>   MQ-2 gas sensor,ESP8266 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58004" marR="58004" marT="8056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500" dirty="0">
                          <a:effectLst/>
                        </a:rPr>
                        <a:t> 1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58004" marR="58004" marT="8056" marB="0"/>
                </a:tc>
                <a:extLst>
                  <a:ext uri="{0D108BD9-81ED-4DB2-BD59-A6C34878D82A}">
                    <a16:rowId xmlns:a16="http://schemas.microsoft.com/office/drawing/2014/main" xmlns="" val="20381083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592352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8D7CD77-249C-F171-6C89-DD59CCD2A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dirty="0">
                <a:solidFill>
                  <a:srgbClr val="FF0000"/>
                </a:solidFill>
              </a:rPr>
              <a:t>                     MQ-2 GAS SENSOR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094F430-0652-64B3-2031-AA7C246B6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D0D0D"/>
                </a:solidFill>
                <a:effectLst/>
                <a:latin typeface="Sitka Banner" pitchFamily="2" charset="0"/>
              </a:rPr>
              <a:t>The MQ-2 gas sensor is a popular module for detecting various types of gases such as LPG, propane, hydrogen, methane, and alcohol vapor in the air. It's widely used in gas leakage detection systems</a:t>
            </a:r>
            <a:r>
              <a:rPr lang="en-US" b="0" i="0" dirty="0">
                <a:solidFill>
                  <a:srgbClr val="00B0F0"/>
                </a:solidFill>
                <a:effectLst/>
                <a:latin typeface="Sitka Banner" pitchFamily="2" charset="0"/>
              </a:rPr>
              <a:t>, </a:t>
            </a:r>
            <a:r>
              <a:rPr lang="en-US" b="0" i="0" dirty="0">
                <a:solidFill>
                  <a:srgbClr val="0070C0"/>
                </a:solidFill>
                <a:effectLst/>
                <a:latin typeface="Sitka Banner" pitchFamily="2" charset="0"/>
              </a:rPr>
              <a:t>fire detection systems, and battery protection.</a:t>
            </a:r>
            <a:endParaRPr lang="en-US" dirty="0">
              <a:solidFill>
                <a:srgbClr val="0070C0"/>
              </a:solidFill>
              <a:latin typeface="Sitka Banner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DF6539C9-1B11-F665-E2A0-AF0BAAF954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1252" y="3700665"/>
            <a:ext cx="5539409" cy="279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333462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25A334-60F2-0DAF-B1C6-3164E2595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2972" y="0"/>
            <a:ext cx="6887817" cy="1325563"/>
          </a:xfrm>
        </p:spPr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ESP8266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00547C7A-194A-FB69-5ABD-0A3C201B45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1" y="1470991"/>
            <a:ext cx="10515597" cy="5021883"/>
          </a:xfrm>
        </p:spPr>
      </p:pic>
    </p:spTree>
    <p:extLst>
      <p:ext uri="{BB962C8B-B14F-4D97-AF65-F5344CB8AC3E}">
        <p14:creationId xmlns:p14="http://schemas.microsoft.com/office/powerpoint/2010/main" xmlns="" val="37566736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4431962-0656-6CD2-4157-DF4DEB4FC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0872" y="166255"/>
            <a:ext cx="9912927" cy="1108363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BATTERY  PRODUCTION SENSOR CIRCUIT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61C60177-70E8-7B4C-DEEF-8DB7AC3E94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8982" y="1274618"/>
            <a:ext cx="10494817" cy="5417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912394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8B171CE-AE6F-13AB-CAD0-122E82323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8218" y="1"/>
            <a:ext cx="8548254" cy="1523999"/>
          </a:xfrm>
        </p:spPr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WORKING  PRINCIPLE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1B359D3-CC78-5AA4-DEBF-F26366B23B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5361709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Both the circuits are constructed on the breadboard and powered using a </a:t>
            </a:r>
            <a:r>
              <a:rPr lang="en-US" sz="28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1.5V battery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 The circuit can’t be used for more than 1.5 volt power supply as transistor may heat up for </a:t>
            </a:r>
            <a:r>
              <a:rPr lang="en-US" sz="28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excessive power dissipation. </a:t>
            </a:r>
          </a:p>
          <a:p>
            <a:pPr marL="0" indent="0">
              <a:buNone/>
            </a:pPr>
            <a:endParaRPr lang="en-IN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This wireless electricity transmission is based on the Inductive coupling technique. The circuit consists of two parts- </a:t>
            </a:r>
            <a:r>
              <a:rPr lang="en-US" sz="28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Transmitter and Receiver</a:t>
            </a:r>
            <a:r>
              <a:rPr lang="en-US" sz="2800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In transmitter section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the solar panel generating high-frequency DC current to charge the battery of base, across the coil and the coil is generating a magnetic field around it. As the coil is center tapped, the two sides of the coil start to charge up.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225229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792AD77-7EC9-669A-4389-3ED485852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0509" y="-734290"/>
            <a:ext cx="7973290" cy="2424546"/>
          </a:xfrm>
        </p:spPr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WORKING PRINCIPLE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1FE9D49-80BE-B4ED-63E8-8B0E67858D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5236"/>
            <a:ext cx="10515600" cy="56388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 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One side of the coil is connected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to the </a:t>
            </a:r>
            <a:r>
              <a:rPr lang="en-US" sz="28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resistor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and another side is connected to the collector terminal of </a:t>
            </a:r>
            <a:r>
              <a:rPr lang="en-US" sz="28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NPN transistor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 During the charging condition, the base resistor starts to conduct which eventually </a:t>
            </a:r>
            <a:r>
              <a:rPr lang="en-US" sz="28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turns on the transistor.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transistor then discharges the inductor as the emitter is connected with the ground. This charging and discharging of the </a:t>
            </a:r>
            <a:r>
              <a:rPr lang="en-US" sz="28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inductor produces a very high frequency oscillation signal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which is further transmitted as a magnetic field.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On the receiver side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that magnetic field is transferred into the other coil, and by the </a:t>
            </a:r>
            <a:r>
              <a:rPr lang="en-US" sz="2800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Faraday’s law of induction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the receiver coil start producing EMF voltage which is further used to light up the LED.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435500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B89BA55-A099-7E41-1CAA-9CD4A49AB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4191" y="1"/>
            <a:ext cx="2756452" cy="1338470"/>
          </a:xfrm>
        </p:spPr>
        <p:txBody>
          <a:bodyPr/>
          <a:lstStyle/>
          <a:p>
            <a:pPr algn="just"/>
            <a:r>
              <a:rPr lang="en-IN" dirty="0">
                <a:solidFill>
                  <a:srgbClr val="FF0000"/>
                </a:solidFill>
              </a:rPr>
              <a:t>PROGRAM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D37473F9-FDC4-BC8A-FD38-EF2D80CC68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9017" y="1338471"/>
            <a:ext cx="10515600" cy="461320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#define BUZZER_PIN D8</a:t>
            </a:r>
          </a:p>
          <a:p>
            <a:pPr marL="0" indent="0">
              <a:buNone/>
            </a:pPr>
            <a:r>
              <a:rPr lang="en-US" dirty="0"/>
              <a:t>#include &lt;ESP8266WiFi.h&gt;</a:t>
            </a:r>
          </a:p>
          <a:p>
            <a:pPr marL="0" indent="0">
              <a:buNone/>
            </a:pPr>
            <a:r>
              <a:rPr lang="en-US" dirty="0"/>
              <a:t>#define LED_PIN D7</a:t>
            </a:r>
          </a:p>
          <a:p>
            <a:pPr marL="0" indent="0">
              <a:buNone/>
            </a:pPr>
            <a:r>
              <a:rPr lang="en-US" dirty="0"/>
              <a:t>const int gasSensorPin = A0; </a:t>
            </a:r>
          </a:p>
          <a:p>
            <a:pPr marL="0" indent="0">
              <a:buNone/>
            </a:pPr>
            <a:r>
              <a:rPr lang="en-US" dirty="0"/>
              <a:t> // Analog input pin for gas sensor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void setup() {</a:t>
            </a:r>
          </a:p>
          <a:p>
            <a:pPr marL="0" indent="0">
              <a:buNone/>
            </a:pPr>
            <a:r>
              <a:rPr lang="en-US" dirty="0"/>
              <a:t>  Serial.begin(9600);</a:t>
            </a:r>
          </a:p>
          <a:p>
            <a:pPr marL="0" indent="0">
              <a:buNone/>
            </a:pPr>
            <a:r>
              <a:rPr lang="en-US" dirty="0"/>
              <a:t> pinMode(gasSensorPin, INPUT);</a:t>
            </a:r>
          </a:p>
          <a:p>
            <a:pPr marL="0" indent="0">
              <a:buNone/>
            </a:pPr>
            <a:r>
              <a:rPr lang="en-US" dirty="0"/>
              <a:t> pinMode(BUZZER_PIN, OUTPUT);// Set gas sensor pin as input</a:t>
            </a:r>
          </a:p>
          <a:p>
            <a:pPr marL="0" indent="0">
              <a:buNone/>
            </a:pPr>
            <a:r>
              <a:rPr lang="en-US" dirty="0"/>
              <a:t> pinMode(LED_PIN, OUTPUT);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81222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66AF27-633F-11FD-0572-E9FAF58539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7753" y="1387642"/>
            <a:ext cx="9001462" cy="898358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endParaRPr lang="en-IN" sz="4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A56258C-A776-9B5E-6C88-4859D63BFE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7753" y="2601119"/>
            <a:ext cx="9001462" cy="1655762"/>
          </a:xfrm>
        </p:spPr>
        <p:txBody>
          <a:bodyPr>
            <a:noAutofit/>
          </a:bodyPr>
          <a:lstStyle/>
          <a:p>
            <a:pPr algn="l"/>
            <a:r>
              <a:rPr lang="en-A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MANIKKADEEPAN K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EE2</a:t>
            </a:r>
            <a:r>
              <a:rPr lang="en-A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127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A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NAVANEETHRAJ S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EE2</a:t>
            </a:r>
            <a:r>
              <a:rPr lang="en-A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131</a:t>
            </a:r>
          </a:p>
          <a:p>
            <a:pPr algn="l"/>
            <a:r>
              <a:rPr lang="en-A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SARAN 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EE21</a:t>
            </a:r>
            <a:r>
              <a:rPr lang="en-A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41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A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SIVAPRAKASAM 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EE2144</a:t>
            </a:r>
          </a:p>
        </p:txBody>
      </p:sp>
    </p:spTree>
    <p:extLst>
      <p:ext uri="{BB962C8B-B14F-4D97-AF65-F5344CB8AC3E}">
        <p14:creationId xmlns:p14="http://schemas.microsoft.com/office/powerpoint/2010/main" xmlns="" val="33387867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EEAA407-11A5-5072-D5D9-F6CA1A402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4522" y="365125"/>
            <a:ext cx="6649278" cy="1325563"/>
          </a:xfrm>
        </p:spPr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PROGRAM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1290AF8-FC4D-38A1-E37F-22E94F0E2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9600" dirty="0"/>
              <a:t>void loop() {</a:t>
            </a:r>
          </a:p>
          <a:p>
            <a:pPr marL="0" indent="0">
              <a:buNone/>
            </a:pPr>
            <a:r>
              <a:rPr lang="en-US" sz="9600" dirty="0"/>
              <a:t>  // Read analog value from gas sensor</a:t>
            </a:r>
          </a:p>
          <a:p>
            <a:pPr marL="0" indent="0">
              <a:buNone/>
            </a:pPr>
            <a:r>
              <a:rPr lang="en-US" sz="9600" dirty="0"/>
              <a:t>  int sensorValue = analog Read(gasSensorPin);</a:t>
            </a:r>
          </a:p>
          <a:p>
            <a:pPr marL="0" indent="0">
              <a:buNone/>
            </a:pPr>
            <a:r>
              <a:rPr lang="en-US" sz="9600" dirty="0"/>
              <a:t>  </a:t>
            </a:r>
          </a:p>
          <a:p>
            <a:pPr marL="0" indent="0">
              <a:buNone/>
            </a:pPr>
            <a:r>
              <a:rPr lang="en-US" sz="9600" dirty="0"/>
              <a:t>  // Print sensor value</a:t>
            </a:r>
          </a:p>
          <a:p>
            <a:pPr marL="0" indent="0">
              <a:buNone/>
            </a:pPr>
            <a:r>
              <a:rPr lang="en-US" sz="9600" dirty="0"/>
              <a:t>  Serial.print("Gas Sensor Value: ");</a:t>
            </a:r>
          </a:p>
          <a:p>
            <a:pPr marL="0" indent="0">
              <a:buNone/>
            </a:pPr>
            <a:r>
              <a:rPr lang="en-US" sz="9600" dirty="0"/>
              <a:t>  Serial.println(sensorValue);</a:t>
            </a:r>
          </a:p>
          <a:p>
            <a:pPr marL="0" indent="0">
              <a:buNone/>
            </a:pPr>
            <a:r>
              <a:rPr lang="en-US" sz="9600" dirty="0"/>
              <a:t>  if(sensorValue&gt;50){</a:t>
            </a:r>
          </a:p>
          <a:p>
            <a:pPr marL="0" indent="0">
              <a:buNone/>
            </a:pPr>
            <a:r>
              <a:rPr lang="en-US" sz="9600" dirty="0"/>
              <a:t>    digital Write(BUZZER_PIN, HIGH);</a:t>
            </a:r>
          </a:p>
          <a:p>
            <a:pPr marL="0" indent="0">
              <a:buNone/>
            </a:pPr>
            <a:r>
              <a:rPr lang="en-US" sz="9600" dirty="0"/>
              <a:t>    digital Write(LED_PIN, HIGH);</a:t>
            </a:r>
          </a:p>
          <a:p>
            <a:pPr marL="0" indent="0">
              <a:buNone/>
            </a:pPr>
            <a:r>
              <a:rPr lang="en-US" sz="9600" dirty="0"/>
              <a:t>    Serial.print("YOUR BATTERY WAS DEMAGED");}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643304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C3E0F6-2B1C-9046-14BD-1C201472D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8016" y="365125"/>
            <a:ext cx="6675783" cy="1325563"/>
          </a:xfrm>
        </p:spPr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PROGRAM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BF66487-72D8-D233-FFC8-CD77B567A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else{</a:t>
            </a:r>
          </a:p>
          <a:p>
            <a:pPr marL="0" indent="0">
              <a:buNone/>
            </a:pPr>
            <a:r>
              <a:rPr lang="en-US" dirty="0"/>
              <a:t>    digital Write(BUZZER_PIN, LOW);</a:t>
            </a:r>
          </a:p>
          <a:p>
            <a:pPr marL="0" indent="0">
              <a:buNone/>
            </a:pPr>
            <a:r>
              <a:rPr lang="en-US" dirty="0"/>
              <a:t>    digital Write(LED_PIN, LOW);</a:t>
            </a:r>
          </a:p>
          <a:p>
            <a:pPr marL="0" indent="0">
              <a:buNone/>
            </a:pPr>
            <a:r>
              <a:rPr lang="en-US" dirty="0"/>
              <a:t>     Serial.print("YOUR BATTERY WAS NORMAL");</a:t>
            </a:r>
          </a:p>
          <a:p>
            <a:pPr marL="0" indent="0">
              <a:buNone/>
            </a:pPr>
            <a:r>
              <a:rPr lang="en-US" dirty="0"/>
              <a:t>  }</a:t>
            </a:r>
          </a:p>
          <a:p>
            <a:pPr marL="0" indent="0">
              <a:buNone/>
            </a:pPr>
            <a:r>
              <a:rPr lang="en-US" dirty="0"/>
              <a:t>  </a:t>
            </a:r>
          </a:p>
          <a:p>
            <a:pPr marL="0" indent="0">
              <a:buNone/>
            </a:pPr>
            <a:r>
              <a:rPr lang="en-US" dirty="0"/>
              <a:t>  delay(1000);  // Delay between readings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385008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62FD37D-201C-4BE3-A4F3-B3B0EEBB0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9272" y="142946"/>
            <a:ext cx="7599218" cy="1325563"/>
          </a:xfrm>
        </p:spPr>
        <p:txBody>
          <a:bodyPr>
            <a:normAutofit/>
          </a:bodyPr>
          <a:lstStyle/>
          <a:p>
            <a:r>
              <a:rPr lang="en-IN" sz="5400" dirty="0">
                <a:solidFill>
                  <a:srgbClr val="FF0000"/>
                </a:solidFill>
              </a:rPr>
              <a:t>ADVANTAGES</a:t>
            </a:r>
            <a:endParaRPr lang="en-US" sz="5400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A9A99E0-C252-EE07-786E-24509AB346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IN" dirty="0"/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Single type capacitor is used to control the power factor (not capacitor bank). Totally 2 capacitor is used. (this unit is capable of </a:t>
            </a:r>
            <a:r>
              <a:rPr lang="en-US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controlling the PF of 500 Watt only.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Power factor is the ratio between the KW and the KVA drawn by an electrical load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where the KW is the </a:t>
            </a:r>
            <a:r>
              <a:rPr lang="en-US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actual load power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and the KVA is the </a:t>
            </a:r>
            <a:r>
              <a:rPr lang="en-US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apparent load power.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439929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8C68E56-4DF8-32F2-6754-8D992971E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4473" y="-180109"/>
            <a:ext cx="7779326" cy="1648691"/>
          </a:xfrm>
        </p:spPr>
        <p:txBody>
          <a:bodyPr>
            <a:normAutofit/>
          </a:bodyPr>
          <a:lstStyle/>
          <a:p>
            <a:r>
              <a:rPr lang="en-IN" sz="5400" dirty="0">
                <a:solidFill>
                  <a:srgbClr val="FF0000"/>
                </a:solidFill>
              </a:rPr>
              <a:t>DISADVANTAGES</a:t>
            </a:r>
            <a:endParaRPr lang="en-US" sz="5400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174A191-9166-9FCC-5856-96CDC8763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The Charging wirelessly is </a:t>
            </a:r>
            <a:r>
              <a:rPr lang="en-US" dirty="0">
                <a:solidFill>
                  <a:schemeClr val="accent1"/>
                </a:solidFill>
              </a:rPr>
              <a:t>more time-consuming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Wireless charging is one area that is always being upgraded. 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Still, it can't compete with the speed of cable charging.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The process of wirelessly transferring power generates more heat than wired charging, which can </a:t>
            </a:r>
            <a:r>
              <a:rPr lang="en-US" dirty="0">
                <a:solidFill>
                  <a:schemeClr val="accent1"/>
                </a:solidFill>
              </a:rPr>
              <a:t>cause the battery to degrade faster.</a:t>
            </a:r>
          </a:p>
        </p:txBody>
      </p:sp>
    </p:spTree>
    <p:extLst>
      <p:ext uri="{BB962C8B-B14F-4D97-AF65-F5344CB8AC3E}">
        <p14:creationId xmlns:p14="http://schemas.microsoft.com/office/powerpoint/2010/main" xmlns="" val="15541718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E5C70C8-AE5B-421F-B817-391E1707E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3344" y="1"/>
            <a:ext cx="7100455" cy="1634835"/>
          </a:xfrm>
        </p:spPr>
        <p:txBody>
          <a:bodyPr>
            <a:normAutofit/>
          </a:bodyPr>
          <a:lstStyle/>
          <a:p>
            <a:r>
              <a:rPr lang="en-IN" sz="5400" dirty="0">
                <a:solidFill>
                  <a:srgbClr val="FF0000"/>
                </a:solidFill>
              </a:rPr>
              <a:t>APPLICATION</a:t>
            </a:r>
            <a:endParaRPr lang="en-US" sz="5400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2ABB8BB-7886-D55F-A270-20F25C7C7D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6291"/>
            <a:ext cx="10515600" cy="4680672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IN" dirty="0"/>
              <a:t>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Wireless power transfer (WPT) is a widely discussed topic in the electronics industry. </a:t>
            </a:r>
          </a:p>
          <a:p>
            <a:pPr marL="0" indent="0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This technology is growing rapidly in the consumer electronics market for smartphones and chargers.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There are countless benefits of WPT.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Firstly, in modern power requirement area, </a:t>
            </a:r>
            <a:r>
              <a:rPr lang="en-US" sz="2800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WPT can eliminate the traditional charging system by replacing the wired charging solutions</a:t>
            </a:r>
            <a:endParaRPr lang="en-US" sz="2800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933388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252A232-1FCC-8A00-15B8-B52DC29FD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           </a:t>
            </a:r>
            <a:r>
              <a:rPr lang="en-IN" dirty="0">
                <a:solidFill>
                  <a:srgbClr val="FF0000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4D0493A-EBCF-2BC1-FC22-E52A80AB16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According to this technique, charging electric vehicles can be done while moving along and not at a charging station.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Therefore ,</a:t>
            </a:r>
            <a:r>
              <a:rPr lang="en-IN" dirty="0">
                <a:solidFill>
                  <a:schemeClr val="accent1"/>
                </a:solidFill>
              </a:rPr>
              <a:t>the technology supports the feasibility of  a wireless, road-integrated ,solar-power EV charging system</a:t>
            </a:r>
            <a:r>
              <a:rPr lang="en-IN" dirty="0"/>
              <a:t>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Wireless charging technology is reshaping the way we power our devices, </a:t>
            </a:r>
            <a:r>
              <a:rPr lang="en-IN" dirty="0">
                <a:solidFill>
                  <a:schemeClr val="accent1"/>
                </a:solidFill>
              </a:rPr>
              <a:t>providing a seamless and convenient charging experience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23168720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3B62A0C-4372-B296-08F8-1A7972ED4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1891" y="1"/>
            <a:ext cx="3408218" cy="1482435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DRAWBACK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2C3B1FF-2C46-5650-63AB-4DDAA96C63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1"/>
                </a:solidFill>
              </a:rPr>
              <a:t>Lower Efficiency</a:t>
            </a:r>
            <a:r>
              <a:rPr lang="en-US" dirty="0"/>
              <a:t>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Wireless charging systems typically experience lower efficiency than traditional wired charging due to energy losses during induction.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This could lead to longer charging times and slightly </a:t>
            </a:r>
            <a:r>
              <a:rPr lang="en-US" dirty="0">
                <a:solidFill>
                  <a:schemeClr val="accent1"/>
                </a:solidFill>
              </a:rPr>
              <a:t>higher energy consumption.</a:t>
            </a:r>
          </a:p>
        </p:txBody>
      </p:sp>
    </p:spTree>
    <p:extLst>
      <p:ext uri="{BB962C8B-B14F-4D97-AF65-F5344CB8AC3E}">
        <p14:creationId xmlns:p14="http://schemas.microsoft.com/office/powerpoint/2010/main" xmlns="" val="37750914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0758DA-3402-B58B-28BA-5FF630008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0940" y="609599"/>
            <a:ext cx="4219160" cy="609601"/>
          </a:xfrm>
        </p:spPr>
        <p:txBody>
          <a:bodyPr>
            <a:normAutofit fontScale="90000"/>
          </a:bodyPr>
          <a:lstStyle/>
          <a:p>
            <a:r>
              <a:rPr lang="en-US" sz="4900" dirty="0" smtClean="0">
                <a:solidFill>
                  <a:srgbClr val="FF0000"/>
                </a:solidFill>
                <a:effectLst/>
                <a:latin typeface="Dutch801 XBd BT"/>
                <a:ea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r>
              <a:rPr lang="en-US" sz="1800" dirty="0">
                <a:effectLst/>
                <a:latin typeface="Dutch801 XBd BT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800" dirty="0">
                <a:effectLst/>
                <a:latin typeface="Dutch801 XBd BT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D7C0CFB-76D1-FFB0-B94E-C9AC23784A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6678"/>
            <a:ext cx="10515600" cy="5090285"/>
          </a:xfrm>
        </p:spPr>
        <p:txBody>
          <a:bodyPr>
            <a:normAutofit fontScale="85000" lnSpcReduction="10000"/>
          </a:bodyPr>
          <a:lstStyle/>
          <a:p>
            <a:pPr marL="0" indent="0" algn="just">
              <a:lnSpc>
                <a:spcPct val="160000"/>
              </a:lnSpc>
              <a:buNone/>
            </a:pPr>
            <a:r>
              <a:rPr lang="en-US" dirty="0" smtClean="0"/>
              <a:t>1. 1. Ram </a:t>
            </a:r>
            <a:r>
              <a:rPr lang="en-US" dirty="0" err="1" smtClean="0"/>
              <a:t>vara</a:t>
            </a:r>
            <a:r>
              <a:rPr lang="en-US" dirty="0" smtClean="0"/>
              <a:t>  </a:t>
            </a:r>
            <a:r>
              <a:rPr lang="en-US" dirty="0" err="1" smtClean="0"/>
              <a:t>prasad</a:t>
            </a:r>
            <a:r>
              <a:rPr lang="en-US" dirty="0" smtClean="0"/>
              <a:t>, </a:t>
            </a:r>
            <a:r>
              <a:rPr lang="en-US" dirty="0" smtClean="0"/>
              <a:t> </a:t>
            </a:r>
            <a:r>
              <a:rPr lang="en-US" dirty="0" err="1" smtClean="0"/>
              <a:t>bugatha</a:t>
            </a:r>
            <a:r>
              <a:rPr lang="en-US" dirty="0" smtClean="0"/>
              <a:t> </a:t>
            </a:r>
            <a:r>
              <a:rPr lang="en-US" dirty="0" smtClean="0"/>
              <a:t>&amp; </a:t>
            </a:r>
            <a:r>
              <a:rPr lang="en-US" dirty="0" err="1" smtClean="0"/>
              <a:t>geethanjali</a:t>
            </a:r>
            <a:r>
              <a:rPr lang="en-US" dirty="0" smtClean="0"/>
              <a:t>, m </a:t>
            </a:r>
            <a:r>
              <a:rPr lang="en-US" dirty="0" smtClean="0"/>
              <a:t>&amp; </a:t>
            </a:r>
            <a:r>
              <a:rPr lang="en-US" dirty="0" err="1" smtClean="0"/>
              <a:t>sonia</a:t>
            </a:r>
            <a:r>
              <a:rPr lang="en-US" dirty="0" smtClean="0"/>
              <a:t>, m &amp; </a:t>
            </a:r>
            <a:r>
              <a:rPr lang="en-US" dirty="0" err="1" smtClean="0"/>
              <a:t>ganeesh</a:t>
            </a:r>
            <a:r>
              <a:rPr lang="en-US" dirty="0" smtClean="0"/>
              <a:t>, s &amp; </a:t>
            </a:r>
            <a:r>
              <a:rPr lang="en-US" dirty="0" err="1" smtClean="0"/>
              <a:t>krishna</a:t>
            </a:r>
            <a:endParaRPr lang="en-US" dirty="0" smtClean="0"/>
          </a:p>
          <a:p>
            <a:pPr marL="0" indent="0" algn="just">
              <a:lnSpc>
                <a:spcPct val="160000"/>
              </a:lnSpc>
              <a:buNone/>
            </a:pPr>
            <a:r>
              <a:rPr lang="en-US" dirty="0" smtClean="0"/>
              <a:t>(2022).Solar </a:t>
            </a:r>
            <a:r>
              <a:rPr lang="en-US" dirty="0" err="1" smtClean="0"/>
              <a:t>wirelesselectric</a:t>
            </a:r>
            <a:r>
              <a:rPr lang="en-US" dirty="0" smtClean="0"/>
              <a:t> vehicle charging system. </a:t>
            </a:r>
            <a:r>
              <a:rPr lang="en-US" dirty="0" err="1" smtClean="0"/>
              <a:t>Interantional</a:t>
            </a:r>
            <a:r>
              <a:rPr lang="en-US" dirty="0" smtClean="0"/>
              <a:t> journal of scientific research </a:t>
            </a:r>
            <a:r>
              <a:rPr lang="en-US" dirty="0" err="1" smtClean="0"/>
              <a:t>inengineering</a:t>
            </a:r>
            <a:r>
              <a:rPr lang="en-US" dirty="0" smtClean="0"/>
              <a:t> </a:t>
            </a:r>
            <a:r>
              <a:rPr lang="en-US" dirty="0" smtClean="0"/>
              <a:t>and management. 06. 10.55041/ijsrem14449.</a:t>
            </a:r>
          </a:p>
          <a:p>
            <a:pPr marL="0" indent="0" algn="just">
              <a:lnSpc>
                <a:spcPct val="160000"/>
              </a:lnSpc>
              <a:buNone/>
            </a:pPr>
            <a:r>
              <a:rPr lang="en-US" dirty="0" smtClean="0"/>
              <a:t>2.Ram </a:t>
            </a:r>
            <a:r>
              <a:rPr lang="en-US" dirty="0" err="1" smtClean="0"/>
              <a:t>vara</a:t>
            </a:r>
            <a:r>
              <a:rPr lang="en-US" dirty="0" smtClean="0"/>
              <a:t> </a:t>
            </a:r>
            <a:r>
              <a:rPr lang="en-US" dirty="0" err="1" smtClean="0"/>
              <a:t>prasad</a:t>
            </a:r>
            <a:r>
              <a:rPr lang="en-US" dirty="0" smtClean="0"/>
              <a:t>, </a:t>
            </a:r>
            <a:r>
              <a:rPr lang="en-US" dirty="0" err="1" smtClean="0"/>
              <a:t>bugatha</a:t>
            </a:r>
            <a:r>
              <a:rPr lang="en-US" dirty="0" smtClean="0"/>
              <a:t> &amp; </a:t>
            </a:r>
            <a:r>
              <a:rPr lang="en-US" dirty="0" err="1" smtClean="0"/>
              <a:t>deepthi</a:t>
            </a:r>
            <a:r>
              <a:rPr lang="en-US" dirty="0" smtClean="0"/>
              <a:t>, t. (2021). Singh, </a:t>
            </a:r>
            <a:r>
              <a:rPr lang="en-US" dirty="0" err="1" smtClean="0"/>
              <a:t>sagolsem</a:t>
            </a:r>
            <a:r>
              <a:rPr lang="en-US" dirty="0" smtClean="0"/>
              <a:t> &amp; </a:t>
            </a:r>
            <a:r>
              <a:rPr lang="en-US" dirty="0" err="1" smtClean="0"/>
              <a:t>hasarmani</a:t>
            </a:r>
            <a:r>
              <a:rPr lang="en-US" dirty="0" smtClean="0"/>
              <a:t>, </a:t>
            </a:r>
            <a:r>
              <a:rPr lang="en-US" dirty="0" err="1" smtClean="0"/>
              <a:t>totappa</a:t>
            </a:r>
            <a:r>
              <a:rPr lang="en-US" dirty="0" smtClean="0"/>
              <a:t> </a:t>
            </a:r>
            <a:r>
              <a:rPr lang="en-US" dirty="0" smtClean="0"/>
              <a:t>&amp; </a:t>
            </a:r>
            <a:r>
              <a:rPr lang="en-US" dirty="0" err="1" smtClean="0"/>
              <a:t>holmukhe</a:t>
            </a:r>
            <a:r>
              <a:rPr lang="en-US" dirty="0" smtClean="0"/>
              <a:t>, </a:t>
            </a:r>
            <a:r>
              <a:rPr lang="en-US" dirty="0" err="1" smtClean="0"/>
              <a:t>rajesh</a:t>
            </a:r>
            <a:r>
              <a:rPr lang="en-US" dirty="0" smtClean="0"/>
              <a:t>. (2012). Wireless transmission of </a:t>
            </a:r>
            <a:r>
              <a:rPr lang="en-US" dirty="0" err="1" smtClean="0"/>
              <a:t>electricalpower</a:t>
            </a:r>
            <a:r>
              <a:rPr lang="en-US" dirty="0" smtClean="0"/>
              <a:t> </a:t>
            </a:r>
            <a:r>
              <a:rPr lang="en-US" dirty="0" smtClean="0"/>
              <a:t>overview of recent research &amp; development. International journal </a:t>
            </a:r>
            <a:r>
              <a:rPr lang="en-US" dirty="0" err="1" smtClean="0"/>
              <a:t>ofcomputer</a:t>
            </a:r>
            <a:r>
              <a:rPr lang="en-US" dirty="0" smtClean="0"/>
              <a:t> </a:t>
            </a:r>
            <a:r>
              <a:rPr lang="en-US" dirty="0" smtClean="0"/>
              <a:t>and </a:t>
            </a:r>
            <a:r>
              <a:rPr lang="en-US" dirty="0" err="1" smtClean="0"/>
              <a:t>electricalengineering</a:t>
            </a:r>
            <a:r>
              <a:rPr lang="en-US" dirty="0" smtClean="0"/>
              <a:t>. 207-211. 10.7763/ijcee.2012.v4.480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524338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4FB049E-65AE-087B-D9E1-FAE42A81C6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450"/>
            <a:ext cx="10515600" cy="6005513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                                                </a:t>
            </a:r>
            <a:r>
              <a:rPr lang="en-US" dirty="0" smtClean="0">
                <a:solidFill>
                  <a:srgbClr val="FF0000"/>
                </a:solidFill>
              </a:rPr>
              <a:t>VIDEO LINK</a:t>
            </a:r>
          </a:p>
          <a:p>
            <a:pPr marL="0" indent="0">
              <a:buNone/>
            </a:pPr>
            <a:r>
              <a:rPr lang="en-US" dirty="0" smtClean="0"/>
              <a:t>                                          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Videolink:https</a:t>
            </a:r>
            <a:r>
              <a:rPr lang="en-US" dirty="0"/>
              <a:t>://</a:t>
            </a:r>
            <a:r>
              <a:rPr lang="en-US" dirty="0" err="1" smtClean="0"/>
              <a:t>drive.google.com</a:t>
            </a:r>
            <a:r>
              <a:rPr lang="en-US" dirty="0" smtClean="0"/>
              <a:t>/file/d/1l8ss0FMeLaNFRe0DgAkPgC5vGVfAmGuX/</a:t>
            </a:r>
            <a:r>
              <a:rPr lang="en-US" dirty="0" err="1" smtClean="0"/>
              <a:t>view?usp</a:t>
            </a:r>
            <a:r>
              <a:rPr lang="en-US" dirty="0" smtClean="0"/>
              <a:t>=</a:t>
            </a:r>
            <a:r>
              <a:rPr lang="en-US" dirty="0" err="1" smtClean="0"/>
              <a:t>drivesdk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https://drive.google.com/file/d/1l90iO_r09UgTm09-YeDCExUq4An28dvF/view?usp=drivesdk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112554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84E01CBE-04CE-A096-8188-F3DEC4BFC8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2765" y="0"/>
            <a:ext cx="1228476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94325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-110836"/>
            <a:ext cx="8174181" cy="2493818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022764"/>
            <a:ext cx="10820400" cy="468283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 Wireless Electricity Transfer or WET is a process </a:t>
            </a:r>
            <a:r>
              <a:rPr lang="en-IN" dirty="0">
                <a:solidFill>
                  <a:schemeClr val="accent1"/>
                </a:solidFill>
              </a:rPr>
              <a:t>to supply power through an air gap without using any wire or physical link.</a:t>
            </a:r>
          </a:p>
          <a:p>
            <a:pPr>
              <a:buFont typeface="Wingdings" panose="05000000000000000000" pitchFamily="2" charset="2"/>
              <a:buChar char="q"/>
            </a:pPr>
            <a:endParaRPr lang="en-IN" dirty="0">
              <a:solidFill>
                <a:schemeClr val="accent1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Its uses </a:t>
            </a:r>
            <a:r>
              <a:rPr lang="en-IN" dirty="0">
                <a:solidFill>
                  <a:schemeClr val="accent1"/>
                </a:solidFill>
              </a:rPr>
              <a:t>electromagnetic field to transfer energy from the charging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1"/>
                </a:solidFill>
              </a:rPr>
              <a:t>System to the vehicles battery ,</a:t>
            </a:r>
            <a:r>
              <a:rPr lang="en-IN" dirty="0"/>
              <a:t>without the need for physical cables.</a:t>
            </a:r>
          </a:p>
          <a:p>
            <a:pPr marL="0" indent="0">
              <a:buNone/>
            </a:pPr>
            <a:endParaRPr lang="en-IN" dirty="0"/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The system makes use of a solar panel,battery,transformer ,regulator circuitry ,copper coils ,AC to DC converter, MQ-2 gas sensor,ESP8266.</a:t>
            </a:r>
          </a:p>
        </p:txBody>
      </p:sp>
    </p:spTree>
    <p:extLst>
      <p:ext uri="{BB962C8B-B14F-4D97-AF65-F5344CB8AC3E}">
        <p14:creationId xmlns:p14="http://schemas.microsoft.com/office/powerpoint/2010/main" xmlns="" val="1815008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7309" y="-249382"/>
            <a:ext cx="4336472" cy="1634837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4627" y="1163783"/>
            <a:ext cx="10882745" cy="5165739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 </a:t>
            </a:r>
            <a:r>
              <a:rPr lang="en-IN" dirty="0">
                <a:solidFill>
                  <a:schemeClr val="accent1"/>
                </a:solidFill>
              </a:rPr>
              <a:t>One cannot imagine world without electricity</a:t>
            </a:r>
            <a:r>
              <a:rPr lang="en-IN" dirty="0"/>
              <a:t>, the electricity is transmitted through wires.</a:t>
            </a:r>
          </a:p>
          <a:p>
            <a:pPr>
              <a:buFont typeface="Wingdings" panose="05000000000000000000" pitchFamily="2" charset="2"/>
              <a:buChar char="q"/>
            </a:pPr>
            <a:endParaRPr lang="en-IN" dirty="0"/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 Wireless  charging is a technology of </a:t>
            </a:r>
            <a:r>
              <a:rPr lang="en-IN" dirty="0">
                <a:solidFill>
                  <a:schemeClr val="accent1"/>
                </a:solidFill>
              </a:rPr>
              <a:t>transmitting power through an air gap to electrical devices for the purpose of energy replenishment</a:t>
            </a:r>
            <a:r>
              <a:rPr lang="en-IN" dirty="0"/>
              <a:t>. The Wireless power transmission concept is not new.</a:t>
            </a:r>
          </a:p>
          <a:p>
            <a:pPr marL="0" indent="0">
              <a:buNone/>
            </a:pPr>
            <a:endParaRPr lang="en-IN" dirty="0">
              <a:solidFill>
                <a:schemeClr val="accent1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 Its was first demonstrated by </a:t>
            </a:r>
            <a:r>
              <a:rPr lang="en-IN" dirty="0">
                <a:solidFill>
                  <a:schemeClr val="accent1"/>
                </a:solidFill>
              </a:rPr>
              <a:t>NIKOLA TESLA </a:t>
            </a:r>
            <a:r>
              <a:rPr lang="en-IN" dirty="0"/>
              <a:t>in the year 1890.</a:t>
            </a:r>
          </a:p>
          <a:p>
            <a:pPr marL="0" indent="0">
              <a:buNone/>
            </a:pPr>
            <a:r>
              <a:rPr lang="en-IN" dirty="0"/>
              <a:t> 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8031193F-07FB-4A77-C1E3-99F5F31620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0074" y="5029198"/>
            <a:ext cx="5763490" cy="1634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2222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4F7111-9084-4836-91AB-DCC035773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4654" y="-96982"/>
            <a:ext cx="6400801" cy="1922607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OBJECTIVE OF THE STUDY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49BD57E-90BB-6472-32CC-F7E60D152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 To make </a:t>
            </a:r>
            <a:r>
              <a:rPr lang="en-IN" dirty="0">
                <a:solidFill>
                  <a:schemeClr val="accent1"/>
                </a:solidFill>
              </a:rPr>
              <a:t>a portable machine with the use of battery as a power </a:t>
            </a:r>
            <a:r>
              <a:rPr lang="en-IN" dirty="0"/>
              <a:t>.</a:t>
            </a:r>
          </a:p>
          <a:p>
            <a:pPr marL="0" indent="0">
              <a:buNone/>
            </a:pPr>
            <a:endParaRPr lang="en-IN" dirty="0"/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 Low cost as compare to existing operating machine .</a:t>
            </a:r>
          </a:p>
          <a:p>
            <a:pPr>
              <a:buFont typeface="Wingdings" panose="05000000000000000000" pitchFamily="2" charset="2"/>
              <a:buChar char="q"/>
            </a:pPr>
            <a:endParaRPr lang="en-IN" dirty="0"/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 </a:t>
            </a:r>
            <a:r>
              <a:rPr lang="en-IN" dirty="0">
                <a:solidFill>
                  <a:schemeClr val="accent1"/>
                </a:solidFill>
              </a:rPr>
              <a:t>Wireless charging vehicle mechanism will continue to play a significant role</a:t>
            </a:r>
            <a:r>
              <a:rPr lang="en-IN" dirty="0"/>
              <a:t>. Present  mobility are complicated using number of wheels.</a:t>
            </a:r>
          </a:p>
          <a:p>
            <a:pPr marL="0" indent="0">
              <a:buNone/>
            </a:pPr>
            <a:endParaRPr lang="en-IN" dirty="0"/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The system </a:t>
            </a:r>
            <a:r>
              <a:rPr lang="en-IN" dirty="0">
                <a:solidFill>
                  <a:schemeClr val="accent1"/>
                </a:solidFill>
              </a:rPr>
              <a:t>demonstrates how electric vehicles can be charged while moving on road, eliminating the need to stop for charging.</a:t>
            </a:r>
          </a:p>
          <a:p>
            <a:pPr marL="0" indent="0">
              <a:buNone/>
            </a:pPr>
            <a:endParaRPr lang="en-IN" dirty="0">
              <a:solidFill>
                <a:schemeClr val="accent1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 Six wheels rovers are capable of navigating rough terrain using an </a:t>
            </a:r>
            <a:r>
              <a:rPr lang="en-IN" dirty="0">
                <a:solidFill>
                  <a:schemeClr val="accent1"/>
                </a:solidFill>
              </a:rPr>
              <a:t>effective high degree</a:t>
            </a:r>
            <a:r>
              <a:rPr lang="en-IN" dirty="0"/>
              <a:t> of mobility suspension system</a:t>
            </a:r>
            <a:r>
              <a:rPr lang="en-IN" dirty="0">
                <a:solidFill>
                  <a:schemeClr val="accent1"/>
                </a:solidFill>
              </a:rPr>
              <a:t>. Drive train ease </a:t>
            </a:r>
            <a:r>
              <a:rPr lang="en-IN" dirty="0"/>
              <a:t>fundamental mechanical feature of the wireless vehicle design.</a:t>
            </a:r>
          </a:p>
          <a:p>
            <a:pPr>
              <a:buFont typeface="Wingdings" panose="05000000000000000000" pitchFamily="2" charset="2"/>
              <a:buChar char="q"/>
            </a:pPr>
            <a:endParaRPr lang="en-IN" dirty="0"/>
          </a:p>
          <a:p>
            <a:pPr>
              <a:buFont typeface="Wingdings" panose="05000000000000000000" pitchFamily="2" charset="2"/>
              <a:buChar char="q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162705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2445B89-8A58-C6C5-23F7-4F5374B72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3963" y="0"/>
            <a:ext cx="4031673" cy="2008909"/>
          </a:xfrm>
        </p:spPr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METHODOLOGY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4036A3F-271C-47D8-8DA0-7EEBC40E0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814944"/>
            <a:ext cx="10820400" cy="4403741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 Wireless charging vehicle Mechanism will continue to play a signific  can’t role.</a:t>
            </a:r>
          </a:p>
          <a:p>
            <a:pPr marL="0" indent="0">
              <a:buNone/>
            </a:pPr>
            <a:endParaRPr lang="en-IN" dirty="0"/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The fundamental idea </a:t>
            </a:r>
            <a:r>
              <a:rPr lang="en-IN" dirty="0">
                <a:solidFill>
                  <a:schemeClr val="accent1"/>
                </a:solidFill>
              </a:rPr>
              <a:t>behind IPT is that by rung an alternating current through a coil, a</a:t>
            </a:r>
            <a:r>
              <a:rPr lang="en-IN" dirty="0"/>
              <a:t> magnetic field is created 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Another coil that is close to the first coil experiences a current due to this magnetic field</a:t>
            </a:r>
          </a:p>
          <a:p>
            <a:pPr>
              <a:buFont typeface="Wingdings" panose="05000000000000000000" pitchFamily="2" charset="2"/>
              <a:buChar char="q"/>
            </a:pPr>
            <a:endParaRPr lang="en-IN" dirty="0"/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Six wheeled rovers are capable of navigating rough terrain using an effective high degree of mobility suspension system.</a:t>
            </a:r>
          </a:p>
          <a:p>
            <a:pPr marL="0" indent="0">
              <a:buNone/>
            </a:pPr>
            <a:endParaRPr lang="en-IN" dirty="0"/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Inside the body where thermal deviation is kept to a lowest ,both motors are located is responsible for </a:t>
            </a:r>
            <a:r>
              <a:rPr lang="en-IN" dirty="0">
                <a:solidFill>
                  <a:schemeClr val="accent1"/>
                </a:solidFill>
              </a:rPr>
              <a:t>increasing reliability and efficiency.</a:t>
            </a:r>
          </a:p>
          <a:p>
            <a:pPr>
              <a:buFont typeface="Wingdings" panose="05000000000000000000" pitchFamily="2" charset="2"/>
              <a:buChar char="q"/>
            </a:pPr>
            <a:endParaRPr lang="en-IN" dirty="0"/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A series of mobility experiments in the uneven roads, agricultural land , inclined stairs , </a:t>
            </a:r>
            <a:r>
              <a:rPr lang="en-IN" dirty="0" err="1"/>
              <a:t>defficult</a:t>
            </a:r>
            <a:r>
              <a:rPr lang="en-IN" dirty="0"/>
              <a:t> surfaces.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01197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8482535-6D62-59F5-595E-4908757BA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6035" y="138546"/>
            <a:ext cx="5167747" cy="955963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WIRE CONNECTION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8B828AA4-F12B-BE42-61B1-DC883BCE81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509" y="1260763"/>
            <a:ext cx="11637817" cy="5292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15619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FE365A7-6184-3E20-A990-CDE615CE0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2713" y="198783"/>
            <a:ext cx="6493566" cy="1007165"/>
          </a:xfrm>
        </p:spPr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WIRE LESS CHARGING ????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AB5C2EC-DBF3-9B12-C450-B828E2D1B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696" y="1696278"/>
            <a:ext cx="9727095" cy="4823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87958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5A0E4B-F001-F3B4-DAA6-920FADB60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26" y="152401"/>
            <a:ext cx="6220691" cy="872835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BLOCK  DIAGRAM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4E302E48-DC56-993E-3C9A-D523CEA568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025236"/>
            <a:ext cx="11180618" cy="5389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2686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889</TotalTime>
  <Words>1274</Words>
  <Application>Microsoft Office PowerPoint</Application>
  <PresentationFormat>Custom</PresentationFormat>
  <Paragraphs>183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Slide 1</vt:lpstr>
      <vt:lpstr>PRESENTED BY</vt:lpstr>
      <vt:lpstr>           INTRODUCTION</vt:lpstr>
      <vt:lpstr>ABSTRACT</vt:lpstr>
      <vt:lpstr>OBJECTIVE OF THE STUDY</vt:lpstr>
      <vt:lpstr>METHODOLOGY</vt:lpstr>
      <vt:lpstr>WIRE CONNECTION</vt:lpstr>
      <vt:lpstr>WIRE LESS CHARGING ????</vt:lpstr>
      <vt:lpstr>BLOCK  DIAGRAM</vt:lpstr>
      <vt:lpstr>CIRCUIT DIAGRAM</vt:lpstr>
      <vt:lpstr>CIRCUIT DIAGRAM</vt:lpstr>
      <vt:lpstr>WIRELESS CONNECTION</vt:lpstr>
      <vt:lpstr>                           COMPONENT</vt:lpstr>
      <vt:lpstr>                     MQ-2 GAS SENSOR</vt:lpstr>
      <vt:lpstr>ESP8266</vt:lpstr>
      <vt:lpstr>BATTERY  PRODUCTION SENSOR CIRCUIT</vt:lpstr>
      <vt:lpstr>WORKING  PRINCIPLE</vt:lpstr>
      <vt:lpstr>WORKING PRINCIPLE</vt:lpstr>
      <vt:lpstr>PROGRAM</vt:lpstr>
      <vt:lpstr>PROGRAM</vt:lpstr>
      <vt:lpstr>PROGRAM</vt:lpstr>
      <vt:lpstr>ADVANTAGES</vt:lpstr>
      <vt:lpstr>DISADVANTAGES</vt:lpstr>
      <vt:lpstr>APPLICATION</vt:lpstr>
      <vt:lpstr>                           CONCLUSION</vt:lpstr>
      <vt:lpstr>DRAWBACK</vt:lpstr>
      <vt:lpstr>REFERENCES </vt:lpstr>
      <vt:lpstr>Slide 28</vt:lpstr>
      <vt:lpstr>Slide 29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ADAPTIVE TRAFFIC SIGNAL TIMING CONTROLBASED ON VEHICLE DETECTION</dc:title>
  <dc:creator>Mani bharathi</dc:creator>
  <cp:lastModifiedBy>Library</cp:lastModifiedBy>
  <cp:revision>38</cp:revision>
  <dcterms:created xsi:type="dcterms:W3CDTF">2024-02-24T08:56:43Z</dcterms:created>
  <dcterms:modified xsi:type="dcterms:W3CDTF">2024-05-27T09:04:50Z</dcterms:modified>
</cp:coreProperties>
</file>