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45BA0-08F9-44D1-AB8A-3FD1220B5F69}" type="datetimeFigureOut">
              <a:rPr lang="de-DE" smtClean="0"/>
              <a:t>03.05.2017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B1D54-04D3-4CE4-BE84-B596DBB378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3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B1D54-04D3-4CE4-BE84-B596DBB3786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0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Transition:</a:t>
            </a:r>
            <a:r>
              <a:rPr lang="de-DE" baseline="0" dirty="0"/>
              <a:t> Details about Data Warehousing required. Quick poll: How many know about DWH / Data Vault?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B1D54-04D3-4CE4-BE84-B596DBB3786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70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Explain the basic concepts. Focus</a:t>
            </a:r>
            <a:r>
              <a:rPr lang="de-DE" baseline="0" dirty="0"/>
              <a:t> on the pain points that lead to DVB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B1D54-04D3-4CE4-BE84-B596DBB3786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18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B1D54-04D3-4CE4-BE84-B596DBB3786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87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Convex Hull</a:t>
            </a:r>
          </a:p>
          <a:p>
            <a:r>
              <a:rPr lang="de-DE" dirty="0"/>
              <a:t>Directed</a:t>
            </a:r>
            <a:r>
              <a:rPr lang="de-DE" baseline="0" dirty="0"/>
              <a:t> Graph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B1D54-04D3-4CE4-BE84-B596DBB3786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246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Sankey Path:</a:t>
            </a:r>
            <a:r>
              <a:rPr lang="de-DE" baseline="0" dirty="0"/>
              <a:t> Mouseover highlights the data lineage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B1D54-04D3-4CE4-BE84-B596DBB3786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846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BB1D54-04D3-4CE4-BE84-B596DBB3786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72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0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14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76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28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5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49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19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6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72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60D0-C8BB-4FE8-A979-C737A9BF861B}" type="slidenum">
              <a:rPr lang="de-DE" smtClean="0"/>
              <a:t>‹#›</a:t>
            </a:fld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 Visualization Meetup 03.05.2017</a:t>
            </a:r>
          </a:p>
        </p:txBody>
      </p:sp>
    </p:spTree>
    <p:extLst>
      <p:ext uri="{BB962C8B-B14F-4D97-AF65-F5344CB8AC3E}">
        <p14:creationId xmlns:p14="http://schemas.microsoft.com/office/powerpoint/2010/main" val="251118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0" y="0"/>
            <a:ext cx="1029102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202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288503" y="419100"/>
            <a:ext cx="66579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Visual Data Warehousing</a:t>
            </a:r>
          </a:p>
          <a:p>
            <a:r>
              <a:rPr lang="de-DE" sz="2400" dirty="0">
                <a:solidFill>
                  <a:schemeClr val="bg1"/>
                </a:solidFill>
              </a:rPr>
              <a:t>A Practical Use Case</a:t>
            </a: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Data Visualization Meetup</a:t>
            </a:r>
          </a:p>
          <a:p>
            <a:r>
              <a:rPr lang="de-DE" dirty="0">
                <a:solidFill>
                  <a:schemeClr val="bg1"/>
                </a:solidFill>
              </a:rPr>
              <a:t>Munich, 03.05.2017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3754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2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886700" y="2295524"/>
            <a:ext cx="3200400" cy="309562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2400" dirty="0">
              <a:solidFill>
                <a:schemeClr val="tx2"/>
              </a:solidFill>
            </a:endParaRPr>
          </a:p>
          <a:p>
            <a:pPr algn="ctr"/>
            <a:r>
              <a:rPr lang="de-DE" sz="2400" b="1" dirty="0">
                <a:solidFill>
                  <a:schemeClr val="tx2"/>
                </a:solidFill>
              </a:rPr>
              <a:t>Ventum Consulting</a:t>
            </a:r>
          </a:p>
          <a:p>
            <a:pPr algn="ctr"/>
            <a:endParaRPr lang="de-DE" sz="2400" dirty="0">
              <a:solidFill>
                <a:schemeClr val="tx2"/>
              </a:solidFill>
            </a:endParaRPr>
          </a:p>
          <a:p>
            <a:pPr algn="ctr"/>
            <a:r>
              <a:rPr lang="de-DE" sz="2400" dirty="0">
                <a:solidFill>
                  <a:schemeClr val="tx2"/>
                </a:solidFill>
              </a:rPr>
              <a:t>Technology and IT Consulting</a:t>
            </a:r>
          </a:p>
          <a:p>
            <a:pPr algn="ctr"/>
            <a:endParaRPr lang="de-DE" sz="2400" dirty="0">
              <a:solidFill>
                <a:schemeClr val="tx2"/>
              </a:solidFill>
            </a:endParaRPr>
          </a:p>
          <a:p>
            <a:pPr algn="ctr"/>
            <a:endParaRPr lang="de-DE" sz="2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14425" y="2295525"/>
            <a:ext cx="3200400" cy="309562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2400" dirty="0">
              <a:solidFill>
                <a:schemeClr val="tx2"/>
              </a:solidFill>
            </a:endParaRPr>
          </a:p>
          <a:p>
            <a:pPr algn="ctr"/>
            <a:r>
              <a:rPr lang="de-DE" sz="2400" b="1" dirty="0">
                <a:solidFill>
                  <a:schemeClr val="tx2"/>
                </a:solidFill>
              </a:rPr>
              <a:t>Frode Voll Aasen</a:t>
            </a:r>
          </a:p>
          <a:p>
            <a:pPr algn="ctr"/>
            <a:endParaRPr lang="de-DE" sz="2400" dirty="0">
              <a:solidFill>
                <a:schemeClr val="tx2"/>
              </a:solidFill>
            </a:endParaRPr>
          </a:p>
          <a:p>
            <a:pPr algn="ctr"/>
            <a:r>
              <a:rPr lang="de-DE" sz="2400" dirty="0">
                <a:solidFill>
                  <a:schemeClr val="tx2"/>
                </a:solidFill>
              </a:rPr>
              <a:t>Business Intelligence and Data Management</a:t>
            </a:r>
          </a:p>
          <a:p>
            <a:pPr algn="ctr"/>
            <a:endParaRPr lang="de-DE" sz="2400" dirty="0">
              <a:solidFill>
                <a:schemeClr val="tx2"/>
              </a:solidFill>
            </a:endParaRPr>
          </a:p>
          <a:p>
            <a:pPr algn="ctr"/>
            <a:endParaRPr lang="de-DE" sz="2400" dirty="0">
              <a:solidFill>
                <a:schemeClr val="tx2"/>
              </a:solidFill>
            </a:endParaRPr>
          </a:p>
          <a:p>
            <a:pPr algn="ctr"/>
            <a:r>
              <a:rPr lang="de-DE" sz="2000" dirty="0">
                <a:solidFill>
                  <a:schemeClr val="tx2"/>
                </a:solidFill>
              </a:rPr>
              <a:t>frode.voll.aasen@ventum.de</a:t>
            </a:r>
          </a:p>
          <a:p>
            <a:pPr algn="ctr"/>
            <a:endParaRPr lang="de-DE" sz="2400" dirty="0">
              <a:solidFill>
                <a:schemeClr val="tx2"/>
              </a:solidFill>
            </a:endParaRPr>
          </a:p>
          <a:p>
            <a:pPr algn="ctr"/>
            <a:endParaRPr lang="de-DE" sz="2400" dirty="0">
              <a:solidFill>
                <a:schemeClr val="tx2"/>
              </a:solidFill>
            </a:endParaRPr>
          </a:p>
          <a:p>
            <a:pPr algn="ctr"/>
            <a:endParaRPr lang="de-DE" sz="2400" dirty="0">
              <a:solidFill>
                <a:schemeClr val="tx2"/>
              </a:solidFill>
            </a:endParaRPr>
          </a:p>
          <a:p>
            <a:endParaRPr lang="de-DE" sz="2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1199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550865" y="276371"/>
            <a:ext cx="33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5125" y="1731000"/>
            <a:ext cx="936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5" y="1731965"/>
            <a:ext cx="935035" cy="9350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78685" y="1731000"/>
            <a:ext cx="936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85" y="1731000"/>
            <a:ext cx="936000" cy="93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939" y="4260931"/>
            <a:ext cx="1130461" cy="949587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2</a:t>
            </a:fld>
            <a:endParaRPr lang="de-DE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78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1199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oup 17"/>
          <p:cNvGrpSpPr/>
          <p:nvPr/>
        </p:nvGrpSpPr>
        <p:grpSpPr>
          <a:xfrm>
            <a:off x="4834625" y="2043562"/>
            <a:ext cx="7027072" cy="3278037"/>
            <a:chOff x="4834625" y="2386462"/>
            <a:chExt cx="7027072" cy="3278037"/>
          </a:xfrm>
        </p:grpSpPr>
        <p:sp>
          <p:nvSpPr>
            <p:cNvPr id="8" name="Rectangle 7"/>
            <p:cNvSpPr/>
            <p:nvPr/>
          </p:nvSpPr>
          <p:spPr>
            <a:xfrm>
              <a:off x="4834625" y="3145582"/>
              <a:ext cx="526211" cy="25189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/>
                <a:t>Data Source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7905" y="3145582"/>
              <a:ext cx="526211" cy="25189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Staging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44993" y="3145583"/>
              <a:ext cx="1899249" cy="25189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Data Vault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25119" y="3145582"/>
              <a:ext cx="526211" cy="25189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Business Layer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32206" y="3145582"/>
              <a:ext cx="526211" cy="25189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Acess Layer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335486" y="3145582"/>
              <a:ext cx="526211" cy="25189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dirty="0"/>
                <a:t>Target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37905" y="2386462"/>
              <a:ext cx="5523792" cy="42119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Automatization</a:t>
              </a:r>
            </a:p>
          </p:txBody>
        </p:sp>
        <p:sp>
          <p:nvSpPr>
            <p:cNvPr id="15" name="Arrow: Right 14"/>
            <p:cNvSpPr/>
            <p:nvPr/>
          </p:nvSpPr>
          <p:spPr>
            <a:xfrm>
              <a:off x="5541712" y="3145585"/>
              <a:ext cx="615317" cy="2518914"/>
            </a:xfrm>
            <a:prstGeom prst="rightArrow">
              <a:avLst>
                <a:gd name="adj1" fmla="val 67808"/>
                <a:gd name="adj2" fmla="val 5981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Arrow: Right 15"/>
            <p:cNvSpPr/>
            <p:nvPr/>
          </p:nvSpPr>
          <p:spPr>
            <a:xfrm>
              <a:off x="10539293" y="3145582"/>
              <a:ext cx="615317" cy="2518914"/>
            </a:xfrm>
            <a:prstGeom prst="rightArrow">
              <a:avLst>
                <a:gd name="adj1" fmla="val 67808"/>
                <a:gd name="adj2" fmla="val 59814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0865" y="276371"/>
            <a:ext cx="623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cs typeface="Arial" panose="020B0604020202020204" pitchFamily="34" charset="0"/>
              </a:rPr>
              <a:t>Data Vault: A Brief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2361" y="1995937"/>
            <a:ext cx="36972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tx2"/>
                </a:solidFill>
              </a:rPr>
              <a:t>2 challenges:</a:t>
            </a:r>
          </a:p>
          <a:p>
            <a:endParaRPr lang="de-DE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2"/>
                </a:solidFill>
              </a:rPr>
              <a:t>Multi-Layer architecture makes traceability difficult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2"/>
                </a:solidFill>
              </a:rPr>
              <a:t>Hub and Spoke model causes </a:t>
            </a:r>
            <a:r>
              <a:rPr lang="de-DE" sz="2400" u="sng" dirty="0">
                <a:solidFill>
                  <a:schemeClr val="tx2"/>
                </a:solidFill>
              </a:rPr>
              <a:t>a lot</a:t>
            </a:r>
            <a:r>
              <a:rPr lang="de-DE" sz="2400" dirty="0">
                <a:solidFill>
                  <a:schemeClr val="tx2"/>
                </a:solidFill>
              </a:rPr>
              <a:t> of database objects (tables and views)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49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1199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487543"/>
            <a:ext cx="7315200" cy="46077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865" y="276371"/>
            <a:ext cx="439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cs typeface="Arial" panose="020B0604020202020204" pitchFamily="34" charset="0"/>
              </a:rPr>
              <a:t>Data Vault: DB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2361" y="1995937"/>
            <a:ext cx="36972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2"/>
                </a:solidFill>
              </a:rPr>
              <a:t>Working with procedures, queries and tabular output</a:t>
            </a:r>
          </a:p>
          <a:p>
            <a:endParaRPr lang="de-DE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2"/>
                </a:solidFill>
              </a:rPr>
              <a:t>&gt; 2000 tables and views, meaning search was our friend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400" dirty="0">
              <a:solidFill>
                <a:schemeClr val="tx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2"/>
                </a:solidFill>
              </a:rPr>
              <a:t>Limited data exploration capabilites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4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</p:spTree>
    <p:extLst>
      <p:ext uri="{BB962C8B-B14F-4D97-AF65-F5344CB8AC3E}">
        <p14:creationId xmlns:p14="http://schemas.microsoft.com/office/powerpoint/2010/main" val="30801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1199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7" y="1362496"/>
            <a:ext cx="4758947" cy="231469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nhaltsplatzhalt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71" y="1303594"/>
            <a:ext cx="4759694" cy="237359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Inhaltsplatzhalter 3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3" y="3951173"/>
            <a:ext cx="4685376" cy="235872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Inhaltsplatzhalter 3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371" y="3936304"/>
            <a:ext cx="4685376" cy="237359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0219467" y="3030857"/>
            <a:ext cx="127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September 2014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8925" y="3030857"/>
            <a:ext cx="112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August 2014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9970" y="5663567"/>
            <a:ext cx="127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Oktober 2014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09147" y="5663566"/>
            <a:ext cx="127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November 2014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65" y="276371"/>
            <a:ext cx="506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cs typeface="Arial" panose="020B0604020202020204" pitchFamily="34" charset="0"/>
              </a:rPr>
              <a:t>The Idea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5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</p:spTree>
    <p:extLst>
      <p:ext uri="{BB962C8B-B14F-4D97-AF65-F5344CB8AC3E}">
        <p14:creationId xmlns:p14="http://schemas.microsoft.com/office/powerpoint/2010/main" val="359029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48" y="1287433"/>
            <a:ext cx="8107304" cy="54340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"/>
            <a:ext cx="12192000" cy="1199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550865" y="276371"/>
            <a:ext cx="585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cs typeface="Arial" panose="020B0604020202020204" pitchFamily="34" charset="0"/>
              </a:rPr>
              <a:t>Data Modeling: D3.js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6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</p:spTree>
    <p:extLst>
      <p:ext uri="{BB962C8B-B14F-4D97-AF65-F5344CB8AC3E}">
        <p14:creationId xmlns:p14="http://schemas.microsoft.com/office/powerpoint/2010/main" val="278588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1199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15" y="1277891"/>
            <a:ext cx="9028371" cy="5078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865" y="276371"/>
            <a:ext cx="669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cs typeface="Arial" panose="020B0604020202020204" pitchFamily="34" charset="0"/>
              </a:rPr>
              <a:t>Data Lineage: d3.chart.sankey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7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</p:spTree>
    <p:extLst>
      <p:ext uri="{BB962C8B-B14F-4D97-AF65-F5344CB8AC3E}">
        <p14:creationId xmlns:p14="http://schemas.microsoft.com/office/powerpoint/2010/main" val="400478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10826" r="3358" b="10684"/>
          <a:stretch/>
        </p:blipFill>
        <p:spPr>
          <a:xfrm>
            <a:off x="641944" y="1286026"/>
            <a:ext cx="10908112" cy="498337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199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550864" y="276371"/>
            <a:ext cx="918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cs typeface="Arial" panose="020B0604020202020204" pitchFamily="34" charset="0"/>
              </a:rPr>
              <a:t>Data Viewer: JQuery Pivot Table and C3.js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8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</p:spTree>
    <p:extLst>
      <p:ext uri="{BB962C8B-B14F-4D97-AF65-F5344CB8AC3E}">
        <p14:creationId xmlns:p14="http://schemas.microsoft.com/office/powerpoint/2010/main" val="25137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199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/>
          <p:cNvSpPr txBox="1"/>
          <p:nvPr/>
        </p:nvSpPr>
        <p:spPr>
          <a:xfrm>
            <a:off x="550865" y="276371"/>
            <a:ext cx="338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90322" y="497155"/>
            <a:ext cx="341135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4400" dirty="0"/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227498"/>
            <a:ext cx="12192000" cy="1076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42900" y="5493005"/>
            <a:ext cx="466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http://datavault-builder.com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1849" y="5493005"/>
            <a:ext cx="466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dirty="0"/>
              <a:t>frode.voll.aasen@ventum.de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360D0-C8BB-4FE8-A979-C737A9BF861B}" type="slidenum">
              <a:rPr lang="de-DE" smtClean="0"/>
              <a:t>9</a:t>
            </a:fld>
            <a:endParaRPr lang="de-DE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Data Visualization Meetup 03.05.2017</a:t>
            </a:r>
          </a:p>
        </p:txBody>
      </p:sp>
    </p:spTree>
    <p:extLst>
      <p:ext uri="{BB962C8B-B14F-4D97-AF65-F5344CB8AC3E}">
        <p14:creationId xmlns:p14="http://schemas.microsoft.com/office/powerpoint/2010/main" val="399875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Widescreen</PresentationFormat>
  <Paragraphs>89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Frode Voll Aasen</dc:creator>
  <cp:lastModifiedBy>Frode Voll Aasen</cp:lastModifiedBy>
  <cp:revision>32</cp:revision>
  <dcterms:created xsi:type="dcterms:W3CDTF">2017-05-03T06:49:06Z</dcterms:created>
  <dcterms:modified xsi:type="dcterms:W3CDTF">2017-05-03T12:26:44Z</dcterms:modified>
</cp:coreProperties>
</file>