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439" r:id="rId3"/>
    <p:sldId id="421" r:id="rId4"/>
    <p:sldId id="422" r:id="rId5"/>
    <p:sldId id="423" r:id="rId6"/>
    <p:sldId id="424" r:id="rId7"/>
    <p:sldId id="420" r:id="rId8"/>
    <p:sldId id="440" r:id="rId9"/>
    <p:sldId id="417" r:id="rId10"/>
    <p:sldId id="441" r:id="rId11"/>
    <p:sldId id="431" r:id="rId12"/>
    <p:sldId id="432" r:id="rId13"/>
    <p:sldId id="434" r:id="rId14"/>
    <p:sldId id="435" r:id="rId15"/>
    <p:sldId id="436" r:id="rId16"/>
    <p:sldId id="437" r:id="rId17"/>
    <p:sldId id="438" r:id="rId18"/>
    <p:sldId id="442" r:id="rId19"/>
    <p:sldId id="445" r:id="rId20"/>
    <p:sldId id="446" r:id="rId21"/>
    <p:sldId id="443" r:id="rId22"/>
  </p:sldIdLst>
  <p:sldSz cx="9144000" cy="6858000" type="screen4x3"/>
  <p:notesSz cx="6797675" cy="9926638"/>
  <p:defaultTextStyle>
    <a:defPPr>
      <a:defRPr lang="de-DE"/>
    </a:defPPr>
    <a:lvl1pPr algn="ctr" rtl="0" fontAlgn="base">
      <a:spcBef>
        <a:spcPct val="0"/>
      </a:spcBef>
      <a:spcAft>
        <a:spcPct val="30000"/>
      </a:spcAft>
      <a:buClr>
        <a:schemeClr val="accent1"/>
      </a:buClr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30000"/>
      </a:spcAft>
      <a:buClr>
        <a:schemeClr val="accent1"/>
      </a:buClr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30000"/>
      </a:spcAft>
      <a:buClr>
        <a:schemeClr val="accent1"/>
      </a:buClr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30000"/>
      </a:spcAft>
      <a:buClr>
        <a:schemeClr val="accent1"/>
      </a:buClr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30000"/>
      </a:spcAft>
      <a:buClr>
        <a:schemeClr val="accent1"/>
      </a:buClr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E1F1"/>
    <a:srgbClr val="D5DEF0"/>
    <a:srgbClr val="113388"/>
    <a:srgbClr val="F1701A"/>
    <a:srgbClr val="862633"/>
    <a:srgbClr val="A50034"/>
    <a:srgbClr val="00677F"/>
    <a:srgbClr val="009CA6"/>
    <a:srgbClr val="A07400"/>
    <a:srgbClr val="94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1" autoAdjust="0"/>
    <p:restoredTop sz="95966" autoAdjust="0"/>
  </p:normalViewPr>
  <p:slideViewPr>
    <p:cSldViewPr snapToGrid="0" snapToObjects="1">
      <p:cViewPr>
        <p:scale>
          <a:sx n="93" d="100"/>
          <a:sy n="93" d="100"/>
        </p:scale>
        <p:origin x="-666" y="-72"/>
      </p:cViewPr>
      <p:guideLst>
        <p:guide orient="horz" pos="231"/>
        <p:guide orient="horz" pos="4194"/>
        <p:guide orient="horz" pos="933"/>
        <p:guide pos="2880"/>
        <p:guide pos="300"/>
        <p:guide pos="54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8" y="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t" anchorCtr="0" compatLnSpc="1">
            <a:prstTxWarp prst="textNoShape">
              <a:avLst/>
            </a:prstTxWarp>
          </a:bodyPr>
          <a:lstStyle>
            <a:lvl1pPr algn="r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8" y="942975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b" anchorCtr="0" compatLnSpc="1">
            <a:prstTxWarp prst="textNoShape">
              <a:avLst/>
            </a:prstTxWarp>
          </a:bodyPr>
          <a:lstStyle>
            <a:lvl1pPr algn="r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2D98E51D-1E7A-44EF-8081-DFBA3692BE5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545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8" y="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t" anchorCtr="0" compatLnSpc="1">
            <a:prstTxWarp prst="textNoShape">
              <a:avLst/>
            </a:prstTxWarp>
          </a:bodyPr>
          <a:lstStyle>
            <a:lvl1pPr algn="r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679606" y="4714876"/>
            <a:ext cx="5438464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77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8" y="9429750"/>
            <a:ext cx="294495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5" tIns="45158" rIns="90315" bIns="45158" numCol="1" anchor="b" anchorCtr="0" compatLnSpc="1">
            <a:prstTxWarp prst="textNoShape">
              <a:avLst/>
            </a:prstTxWarp>
          </a:bodyPr>
          <a:lstStyle>
            <a:lvl1pPr algn="r" defTabSz="903288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AD067BD1-D652-499B-AD48-2C1EA7FABC1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1304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30000"/>
      </a:spcAft>
      <a:tabLst>
        <a:tab pos="195263" algn="l"/>
      </a:tabLst>
      <a:defRPr kern="1200">
        <a:solidFill>
          <a:schemeClr val="accent1"/>
        </a:solidFill>
        <a:latin typeface="Arial" pitchFamily="34" charset="0"/>
        <a:ea typeface="+mn-ea"/>
        <a:cs typeface="+mn-cs"/>
      </a:defRPr>
    </a:lvl1pPr>
    <a:lvl2pPr marL="1588" algn="l" rtl="0" fontAlgn="base">
      <a:spcBef>
        <a:spcPct val="0"/>
      </a:spcBef>
      <a:spcAft>
        <a:spcPct val="30000"/>
      </a:spcAft>
      <a:buFont typeface="Wingdings" pitchFamily="2" charset="2"/>
      <a:tabLst>
        <a:tab pos="195263" algn="l"/>
      </a:tabLs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92088" indent="-188913" algn="l" rtl="0" fontAlgn="base">
      <a:spcBef>
        <a:spcPct val="0"/>
      </a:spcBef>
      <a:spcAft>
        <a:spcPct val="30000"/>
      </a:spcAft>
      <a:buClr>
        <a:schemeClr val="accent1"/>
      </a:buClr>
      <a:buFont typeface="Wingdings" pitchFamily="2" charset="2"/>
      <a:buChar char="§"/>
      <a:tabLst>
        <a:tab pos="195263" algn="l"/>
      </a:tabLs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384175" indent="-190500" algn="l" rtl="0" fontAlgn="base">
      <a:spcBef>
        <a:spcPct val="0"/>
      </a:spcBef>
      <a:spcAft>
        <a:spcPct val="30000"/>
      </a:spcAft>
      <a:buClr>
        <a:schemeClr val="accent1"/>
      </a:buClr>
      <a:buChar char="-"/>
      <a:tabLst>
        <a:tab pos="195263" algn="l"/>
      </a:tabLs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574675" indent="-177800" algn="l" rtl="0" fontAlgn="base">
      <a:spcBef>
        <a:spcPct val="0"/>
      </a:spcBef>
      <a:spcAft>
        <a:spcPct val="30000"/>
      </a:spcAft>
      <a:buClr>
        <a:schemeClr val="accent1"/>
      </a:buClr>
      <a:buChar char="-"/>
      <a:tabLst>
        <a:tab pos="195263" algn="l"/>
      </a:tabLs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896AF-04E7-471E-BA50-7A4FE88BAA5B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/>
            </a:pPr>
            <a:endParaRPr lang="en-US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7BD1-D652-499B-AD48-2C1EA7FABC1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23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123825" y="123825"/>
            <a:ext cx="8886825" cy="5961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44" name="Freeform 24"/>
          <p:cNvSpPr>
            <a:spLocks/>
          </p:cNvSpPr>
          <p:nvPr/>
        </p:nvSpPr>
        <p:spPr bwMode="auto">
          <a:xfrm>
            <a:off x="631825" y="673100"/>
            <a:ext cx="3686175" cy="3657600"/>
          </a:xfrm>
          <a:custGeom>
            <a:avLst/>
            <a:gdLst>
              <a:gd name="T0" fmla="*/ 0 w 2322"/>
              <a:gd name="T1" fmla="*/ 2304 h 2304"/>
              <a:gd name="T2" fmla="*/ 2010 w 2322"/>
              <a:gd name="T3" fmla="*/ 2304 h 2304"/>
              <a:gd name="T4" fmla="*/ 2322 w 2322"/>
              <a:gd name="T5" fmla="*/ 1992 h 2304"/>
              <a:gd name="T6" fmla="*/ 2322 w 2322"/>
              <a:gd name="T7" fmla="*/ 0 h 2304"/>
              <a:gd name="T8" fmla="*/ 0 w 2322"/>
              <a:gd name="T9" fmla="*/ 0 h 2304"/>
              <a:gd name="T10" fmla="*/ 0 w 2322"/>
              <a:gd name="T11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2" h="2304">
                <a:moveTo>
                  <a:pt x="0" y="2304"/>
                </a:moveTo>
                <a:lnTo>
                  <a:pt x="2010" y="2304"/>
                </a:lnTo>
                <a:lnTo>
                  <a:pt x="2322" y="1992"/>
                </a:lnTo>
                <a:lnTo>
                  <a:pt x="2322" y="0"/>
                </a:lnTo>
                <a:lnTo>
                  <a:pt x="0" y="0"/>
                </a:lnTo>
                <a:lnTo>
                  <a:pt x="0" y="23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5147" name="Bild 8" descr="AZ_Logo_RGB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5721350"/>
            <a:ext cx="192087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768350"/>
            <a:ext cx="3598863" cy="20097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2000" tIns="46800" rIns="90000" bIns="82800"/>
          <a:lstStyle>
            <a:lvl1pPr defTabSz="914400" eaLnBrk="1" hangingPunct="1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1825" y="3654425"/>
            <a:ext cx="3171825" cy="546100"/>
          </a:xfrm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2000" tIns="46800" rIns="90000" bIns="10800" anchor="b">
            <a:spAutoFit/>
          </a:bodyPr>
          <a:lstStyle>
            <a:lvl1pPr eaLnBrk="1" hangingPunct="1">
              <a:spcAft>
                <a:spcPct val="0"/>
              </a:spcAft>
              <a:buFont typeface="Wingdings" pitchFamily="2" charset="2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1BF942-7852-467D-A11C-A353974C9A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2E9A237A-BFBE-4888-BF8C-6DE6C261BBAB}" type="datetime1">
              <a:rPr lang="de-DE" altLang="de-DE" smtClean="0"/>
              <a:t>30.01.2017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Visualization in the big data era – Mihael Ankerst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540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84938" y="611188"/>
            <a:ext cx="2012950" cy="55546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44500" y="611188"/>
            <a:ext cx="5888038" cy="55546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69EEE0-9700-4B84-AF22-546852557A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05422C49-D200-4E12-BBF8-141B91A22B8A}" type="datetime1">
              <a:rPr lang="de-DE" altLang="de-DE" smtClean="0"/>
              <a:t>30.01.2017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Visualization in the big data era – Mihael Ankerst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9667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49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44500" y="1363663"/>
            <a:ext cx="3949700" cy="4802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46600" y="1363663"/>
            <a:ext cx="3951288" cy="4802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>
            <a:lvl1pPr>
              <a:defRPr/>
            </a:lvl1pPr>
          </a:lstStyle>
          <a:p>
            <a:fld id="{3F07D798-90E1-4B43-841F-A5519D8637D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>
          <a:xfrm>
            <a:off x="457200" y="6550025"/>
            <a:ext cx="7419975" cy="122238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0DF47F3D-59A3-4034-A066-1907EB190DC2}" type="datetime1">
              <a:rPr lang="de-DE" altLang="de-DE" smtClean="0"/>
              <a:t>30.01.2017</a:t>
            </a:fld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68300" y="6343650"/>
            <a:ext cx="7531100" cy="2301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Visualization in the big data era – Mihael Ankerst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048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141B36-9420-4776-A60A-93D845E0363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732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F5CF6D-2291-478F-8357-892FC54D76A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88F74A5B-F97D-4561-91B5-7D5015762376}" type="datetime1">
              <a:rPr lang="de-DE" altLang="de-DE" smtClean="0"/>
              <a:t>30.01.2017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Visualization in the big data era – Mihael Ankerst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8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44500" y="1363663"/>
            <a:ext cx="3949700" cy="4802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46600" y="1363663"/>
            <a:ext cx="3951288" cy="4802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51FFF4-8668-41BD-8FCC-302D408D8AF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7C27A8D3-E57A-493A-8E54-F5E32363602A}" type="datetime1">
              <a:rPr lang="de-DE" altLang="de-DE" smtClean="0"/>
              <a:t>30.01.2017</a:t>
            </a:fld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Visualization in the big data era – Mihael Ankerst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97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BE1CF1-C0F9-4F0F-B540-8332D3DDA5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A9EDFBEC-1EF0-4B1C-BB40-4438A8DF6206}" type="datetime1">
              <a:rPr lang="de-DE" altLang="de-DE" smtClean="0"/>
              <a:t>30.01.2017</a:t>
            </a:fld>
            <a:endParaRPr lang="de-DE" alt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Visualization in the big data era – Mihael Ankerst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680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C710E5-A801-42E9-97DD-1B9439E7303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67E506EE-AFA5-4055-9010-DD21911582E4}" type="datetime1">
              <a:rPr lang="de-DE" altLang="de-DE" smtClean="0"/>
              <a:t>30.01.2017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Visualization in the big data era – Mihael Ankerst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230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2354-CD59-4140-A36C-29862E88A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E1E1D015-B386-4662-BA54-EEACD7221B81}" type="datetime1">
              <a:rPr lang="de-DE" altLang="de-DE" smtClean="0"/>
              <a:t>30.01.2017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Visualization in the big data era – Mihael Ankerst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317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7E75B8-1ABE-485B-A532-24B037A6983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57FDF560-6884-4615-87D0-DD36BB6E239B}" type="datetime1">
              <a:rPr lang="de-DE" altLang="de-DE" smtClean="0"/>
              <a:t>30.01.2017</a:t>
            </a:fld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Visualization in the big data era – Mihael Ankerst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0568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859800-D806-4EE6-AB7E-C2757523E8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Copyright Allianz </a:t>
            </a:r>
            <a:fld id="{13294366-B147-49DC-B224-A7855AE89D51}" type="datetime1">
              <a:rPr lang="de-DE" altLang="de-DE" smtClean="0"/>
              <a:t>30.01.2017</a:t>
            </a:fld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Visualization in the big data era – Mihael Ankerst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400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6225" y="6489700"/>
            <a:ext cx="903288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800"/>
            </a:lvl1pPr>
          </a:lstStyle>
          <a:p>
            <a:fld id="{3929C675-81C7-40F8-816B-6F963AB2F82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44500" y="611188"/>
            <a:ext cx="678497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mtClean="0"/>
              <a:t>Hier klicken, um Master-Titelformat zu bearbeiten.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44500" y="1363663"/>
            <a:ext cx="8053388" cy="480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Hier klicken, um Master-Textformat zu bearbeiten.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0025"/>
            <a:ext cx="74199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784225" eaLnBrk="0" hangingPunct="0">
              <a:spcAft>
                <a:spcPct val="0"/>
              </a:spcAft>
              <a:buClrTx/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altLang="de-DE"/>
              <a:t>© Copyright Allianz </a:t>
            </a:r>
            <a:fld id="{3A68A74C-7D97-481D-B885-D6E8928ED77C}" type="datetime1">
              <a:rPr lang="de-DE" altLang="de-DE" smtClean="0"/>
              <a:t>30.01.2017</a:t>
            </a:fld>
            <a:endParaRPr lang="de-DE" altLang="de-DE"/>
          </a:p>
        </p:txBody>
      </p:sp>
      <p:sp>
        <p:nvSpPr>
          <p:cNvPr id="4127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300" y="6343650"/>
            <a:ext cx="75311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Aft>
                <a:spcPct val="0"/>
              </a:spcAft>
              <a:buClrTx/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altLang="de-DE" smtClean="0"/>
              <a:t>Visualization in the big data era – Mihael Ankerst</a:t>
            </a:r>
            <a:endParaRPr lang="de-DE" altLang="de-DE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7150100" y="131763"/>
            <a:ext cx="1781175" cy="658812"/>
            <a:chOff x="4350" y="3617"/>
            <a:chExt cx="1122" cy="415"/>
          </a:xfrm>
        </p:grpSpPr>
        <p:sp>
          <p:nvSpPr>
            <p:cNvPr id="4112" name="Rectangle 16"/>
            <p:cNvSpPr>
              <a:spLocks noChangeArrowheads="1"/>
            </p:cNvSpPr>
            <p:nvPr/>
          </p:nvSpPr>
          <p:spPr bwMode="gray">
            <a:xfrm>
              <a:off x="4350" y="3617"/>
              <a:ext cx="1122" cy="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pic>
          <p:nvPicPr>
            <p:cNvPr id="4113" name="Picture 17" descr="Logo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477" y="3716"/>
              <a:ext cx="8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2pPr>
      <a:lvl3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3pPr>
      <a:lvl4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4pPr>
      <a:lvl5pPr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5pPr>
      <a:lvl6pPr marL="457200"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6pPr>
      <a:lvl7pPr marL="914400"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7pPr>
      <a:lvl8pPr marL="1371600"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8pPr>
      <a:lvl9pPr marL="1828800" algn="l" defTabSz="784225" rtl="0" eaLnBrk="1" fontAlgn="base" hangingPunct="1"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Arial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30000"/>
        </a:spcAft>
        <a:tabLst>
          <a:tab pos="195263" algn="l"/>
        </a:tabLst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spcBef>
          <a:spcPct val="0"/>
        </a:spcBef>
        <a:spcAft>
          <a:spcPct val="30000"/>
        </a:spcAft>
        <a:buFont typeface="Wingdings" pitchFamily="2" charset="2"/>
        <a:tabLst>
          <a:tab pos="195263" algn="l"/>
        </a:tabLst>
        <a:defRPr>
          <a:solidFill>
            <a:schemeClr val="tx1"/>
          </a:solidFill>
          <a:latin typeface="+mn-lt"/>
        </a:defRPr>
      </a:lvl2pPr>
      <a:lvl3pPr marL="192088" indent="-188913" algn="l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tabLst>
          <a:tab pos="195263" algn="l"/>
        </a:tabLst>
        <a:defRPr>
          <a:solidFill>
            <a:schemeClr val="tx1"/>
          </a:solidFill>
          <a:latin typeface="+mn-lt"/>
        </a:defRPr>
      </a:lvl3pPr>
      <a:lvl4pPr marL="384175" indent="-1905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4pPr>
      <a:lvl5pPr marL="5746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5pPr>
      <a:lvl6pPr marL="10318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6pPr>
      <a:lvl7pPr marL="14890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7pPr>
      <a:lvl8pPr marL="19462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8pPr>
      <a:lvl9pPr marL="2403475" indent="-177800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Char char="-"/>
        <a:tabLst>
          <a:tab pos="195263" algn="l"/>
        </a:tabLst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kerst.de/Mihael/proj/mbc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768350"/>
            <a:ext cx="3598863" cy="1608193"/>
          </a:xfrm>
          <a:noFill/>
          <a:ln/>
        </p:spPr>
        <p:txBody>
          <a:bodyPr/>
          <a:lstStyle/>
          <a:p>
            <a:r>
              <a:rPr lang="en-US" sz="2400" dirty="0" smtClean="0"/>
              <a:t>Item Explorer:</a:t>
            </a:r>
            <a:br>
              <a:rPr lang="en-US" sz="2400" dirty="0" smtClean="0"/>
            </a:br>
            <a:r>
              <a:rPr lang="en-US" sz="2400" dirty="0" smtClean="0"/>
              <a:t>How to interactively explore combinatorial questions</a:t>
            </a:r>
            <a:endParaRPr lang="de-DE" sz="2400" dirty="0"/>
          </a:p>
        </p:txBody>
      </p:sp>
      <p:sp>
        <p:nvSpPr>
          <p:cNvPr id="10096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653095"/>
            <a:ext cx="3171825" cy="550605"/>
          </a:xfrm>
          <a:noFill/>
          <a:ln/>
        </p:spPr>
        <p:txBody>
          <a:bodyPr lIns="126000"/>
          <a:lstStyle/>
          <a:p>
            <a:r>
              <a:rPr lang="de-DE" altLang="de-DE" dirty="0" smtClean="0"/>
              <a:t>Dr. Mihael Ankerst</a:t>
            </a:r>
          </a:p>
          <a:p>
            <a:r>
              <a:rPr lang="de-DE" altLang="de-DE" dirty="0" err="1" smtClean="0"/>
              <a:t>Munich</a:t>
            </a:r>
            <a:r>
              <a:rPr lang="de-DE" altLang="de-DE" dirty="0" smtClean="0"/>
              <a:t>, </a:t>
            </a:r>
            <a:r>
              <a:rPr lang="de-DE" altLang="de-DE" dirty="0" smtClean="0"/>
              <a:t>Feb 2nd 2017</a:t>
            </a: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err="1"/>
              <a:t>m</a:t>
            </a:r>
            <a:r>
              <a:rPr lang="de-DE" dirty="0" err="1" smtClean="0"/>
              <a:t>otivation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err="1"/>
              <a:t>d</a:t>
            </a:r>
            <a:r>
              <a:rPr lang="de-DE" dirty="0" err="1" smtClean="0"/>
              <a:t>emo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b="1" dirty="0"/>
              <a:t>d</a:t>
            </a:r>
            <a:r>
              <a:rPr lang="de-DE" b="1" dirty="0" smtClean="0"/>
              <a:t>esign </a:t>
            </a:r>
            <a:r>
              <a:rPr lang="de-DE" b="1" dirty="0" err="1" smtClean="0"/>
              <a:t>choices</a:t>
            </a:r>
            <a:endParaRPr lang="de-DE" b="1" dirty="0" smtClean="0"/>
          </a:p>
          <a:p>
            <a:pPr marL="342900" indent="-342900">
              <a:buFontTx/>
              <a:buChar char="-"/>
            </a:pPr>
            <a:r>
              <a:rPr lang="de-DE" dirty="0" err="1"/>
              <a:t>h</a:t>
            </a:r>
            <a:r>
              <a:rPr lang="de-DE" dirty="0" err="1" smtClean="0"/>
              <a:t>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?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10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6784975" cy="338554"/>
          </a:xfrm>
        </p:spPr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4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6784975" cy="677108"/>
          </a:xfrm>
        </p:spPr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#1 –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tooltip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11</a:t>
            </a:fld>
            <a:endParaRPr lang="de-DE" alt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8" y="1403944"/>
            <a:ext cx="7278063" cy="513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3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12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6784975" cy="677108"/>
          </a:xfrm>
        </p:spPr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#2 – </a:t>
            </a:r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item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tooltip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08" y="1357216"/>
            <a:ext cx="7236483" cy="513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9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13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6784975" cy="677108"/>
          </a:xfrm>
        </p:spPr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#3 – separate </a:t>
            </a:r>
            <a:r>
              <a:rPr lang="de-DE" dirty="0" err="1" smtClean="0"/>
              <a:t>chart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axis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9" y="1309864"/>
            <a:ext cx="7366570" cy="517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2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14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8165244" cy="1015663"/>
          </a:xfrm>
        </p:spPr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#4 –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</a:t>
            </a:r>
            <a:r>
              <a:rPr lang="de-DE" dirty="0" err="1" smtClean="0"/>
              <a:t>exploration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algorithmic</a:t>
            </a:r>
            <a:r>
              <a:rPr lang="de-DE" dirty="0"/>
              <a:t> </a:t>
            </a:r>
            <a:r>
              <a:rPr lang="de-DE" dirty="0" err="1" smtClean="0"/>
              <a:t>guidance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9" y="1319298"/>
            <a:ext cx="7422364" cy="521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6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15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8165244" cy="677108"/>
          </a:xfrm>
        </p:spPr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#5 – </a:t>
            </a:r>
            <a:r>
              <a:rPr lang="de-DE" dirty="0" err="1" smtClean="0"/>
              <a:t>resorting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staggered</a:t>
            </a:r>
            <a:r>
              <a:rPr lang="de-DE" dirty="0" smtClean="0"/>
              <a:t> </a:t>
            </a:r>
            <a:r>
              <a:rPr lang="de-DE" dirty="0" err="1" smtClean="0"/>
              <a:t>delay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9" y="1301018"/>
            <a:ext cx="7497085" cy="517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0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16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8165244" cy="677108"/>
          </a:xfrm>
        </p:spPr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#6 – </a:t>
            </a:r>
            <a:r>
              <a:rPr lang="de-DE" dirty="0" err="1" smtClean="0"/>
              <a:t>displaying</a:t>
            </a:r>
            <a:r>
              <a:rPr lang="de-DE" dirty="0" smtClean="0"/>
              <a:t> OR </a:t>
            </a:r>
            <a:r>
              <a:rPr lang="de-DE" dirty="0" err="1" smtClean="0"/>
              <a:t>selections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0" y="1184473"/>
            <a:ext cx="7510410" cy="539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0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17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8165244" cy="677108"/>
          </a:xfrm>
        </p:spPr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#7 – </a:t>
            </a:r>
            <a:r>
              <a:rPr lang="de-DE" dirty="0" err="1" smtClean="0"/>
              <a:t>displaying</a:t>
            </a:r>
            <a:r>
              <a:rPr lang="de-DE" dirty="0" smtClean="0"/>
              <a:t> additional </a:t>
            </a:r>
            <a:r>
              <a:rPr lang="de-DE" dirty="0" err="1" smtClean="0"/>
              <a:t>structure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3" y="1312846"/>
            <a:ext cx="7368283" cy="517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3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err="1"/>
              <a:t>m</a:t>
            </a:r>
            <a:r>
              <a:rPr lang="de-DE" dirty="0" err="1" smtClean="0"/>
              <a:t>otivation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err="1"/>
              <a:t>d</a:t>
            </a:r>
            <a:r>
              <a:rPr lang="de-DE" dirty="0" err="1" smtClean="0"/>
              <a:t>emo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/>
              <a:t>d</a:t>
            </a:r>
            <a:r>
              <a:rPr lang="de-DE" dirty="0" smtClean="0"/>
              <a:t>esign </a:t>
            </a:r>
            <a:r>
              <a:rPr lang="de-DE" dirty="0" err="1" smtClean="0"/>
              <a:t>choices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b="1" dirty="0" err="1"/>
              <a:t>h</a:t>
            </a:r>
            <a:r>
              <a:rPr lang="de-DE" b="1" dirty="0" err="1" smtClean="0"/>
              <a:t>ow</a:t>
            </a:r>
            <a:r>
              <a:rPr lang="de-DE" b="1" dirty="0" smtClean="0"/>
              <a:t> </a:t>
            </a:r>
            <a:r>
              <a:rPr lang="de-DE" b="1" dirty="0" err="1" smtClean="0"/>
              <a:t>can</a:t>
            </a:r>
            <a:r>
              <a:rPr lang="de-DE" b="1" dirty="0" smtClean="0"/>
              <a:t> </a:t>
            </a:r>
            <a:r>
              <a:rPr lang="de-DE" b="1" dirty="0" err="1" smtClean="0"/>
              <a:t>you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tool</a:t>
            </a:r>
            <a:r>
              <a:rPr lang="de-DE" b="1" dirty="0" smtClean="0"/>
              <a:t>?</a:t>
            </a:r>
            <a:endParaRPr lang="de-DE" b="1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18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6784975" cy="338554"/>
          </a:xfrm>
        </p:spPr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4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203817"/>
            <a:ext cx="5509111" cy="493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19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6784975" cy="338554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 bwMode="auto">
          <a:xfrm>
            <a:off x="1099333" y="4761236"/>
            <a:ext cx="1818528" cy="38611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953611" y="2085655"/>
            <a:ext cx="3179075" cy="1471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arenR"/>
            </a:pPr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marL="342900" indent="-342900" algn="l">
              <a:buAutoNum type="arabicParenR"/>
            </a:pPr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link: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embedded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in </a:t>
            </a:r>
            <a:r>
              <a:rPr lang="de-DE" dirty="0" err="1" smtClean="0"/>
              <a:t>html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“</a:t>
            </a:r>
          </a:p>
          <a:p>
            <a:pPr marL="342900" indent="-342900" algn="l">
              <a:buAutoNum type="arabicParenR"/>
            </a:pPr>
            <a:endParaRPr lang="de-DE" dirty="0"/>
          </a:p>
        </p:txBody>
      </p:sp>
      <p:cxnSp>
        <p:nvCxnSpPr>
          <p:cNvPr id="8" name="Gerade Verbindung mit Pfeil 7"/>
          <p:cNvCxnSpPr>
            <a:stCxn id="4" idx="6"/>
          </p:cNvCxnSpPr>
          <p:nvPr/>
        </p:nvCxnSpPr>
        <p:spPr bwMode="auto">
          <a:xfrm flipV="1">
            <a:off x="2917861" y="3143892"/>
            <a:ext cx="3035750" cy="18104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05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b="1" dirty="0" err="1"/>
              <a:t>m</a:t>
            </a:r>
            <a:r>
              <a:rPr lang="de-DE" b="1" dirty="0" err="1" smtClean="0"/>
              <a:t>otivation</a:t>
            </a:r>
            <a:endParaRPr lang="de-DE" b="1" dirty="0" smtClean="0"/>
          </a:p>
          <a:p>
            <a:pPr marL="342900" indent="-342900">
              <a:buFontTx/>
              <a:buChar char="-"/>
            </a:pPr>
            <a:r>
              <a:rPr lang="de-DE" dirty="0" err="1"/>
              <a:t>d</a:t>
            </a:r>
            <a:r>
              <a:rPr lang="de-DE" dirty="0" err="1" smtClean="0"/>
              <a:t>emo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/>
              <a:t>d</a:t>
            </a:r>
            <a:r>
              <a:rPr lang="de-DE" dirty="0" smtClean="0"/>
              <a:t>esign </a:t>
            </a:r>
            <a:r>
              <a:rPr lang="de-DE" dirty="0" err="1" smtClean="0"/>
              <a:t>choices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err="1"/>
              <a:t>h</a:t>
            </a:r>
            <a:r>
              <a:rPr lang="de-DE" dirty="0" err="1" smtClean="0"/>
              <a:t>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?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6784975" cy="338554"/>
          </a:xfrm>
        </p:spPr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4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9" y="3729518"/>
            <a:ext cx="2680088" cy="181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20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6784975" cy="338554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61809" y="1633592"/>
            <a:ext cx="4278735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 smtClean="0"/>
              <a:t>3) Scroll down </a:t>
            </a:r>
            <a:r>
              <a:rPr lang="de-DE" dirty="0" err="1" smtClean="0"/>
              <a:t>to</a:t>
            </a:r>
            <a:r>
              <a:rPr lang="de-DE" dirty="0" smtClean="0"/>
              <a:t> index.html</a:t>
            </a:r>
          </a:p>
          <a:p>
            <a:pPr algn="l"/>
            <a:r>
              <a:rPr lang="de-DE" dirty="0" smtClean="0"/>
              <a:t>4)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paste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an </a:t>
            </a:r>
            <a:r>
              <a:rPr lang="de-DE" dirty="0" err="1" smtClean="0"/>
              <a:t>editor</a:t>
            </a:r>
            <a:r>
              <a:rPr lang="de-DE" dirty="0" smtClean="0"/>
              <a:t>. Save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„index.html“</a:t>
            </a:r>
          </a:p>
          <a:p>
            <a:pPr algn="l"/>
            <a:r>
              <a:rPr lang="de-DE" dirty="0" smtClean="0"/>
              <a:t>5) Change </a:t>
            </a:r>
            <a:r>
              <a:rPr lang="de-DE" dirty="0" err="1" smtClean="0"/>
              <a:t>data</a:t>
            </a:r>
            <a:r>
              <a:rPr lang="de-DE" dirty="0" smtClean="0"/>
              <a:t> in &lt;</a:t>
            </a:r>
            <a:r>
              <a:rPr lang="de-DE" dirty="0" err="1" smtClean="0"/>
              <a:t>pre</a:t>
            </a:r>
            <a:r>
              <a:rPr lang="de-DE" dirty="0" smtClean="0"/>
              <a:t>&gt;&lt;/</a:t>
            </a:r>
            <a:r>
              <a:rPr lang="de-DE" dirty="0" err="1" smtClean="0"/>
              <a:t>pre</a:t>
            </a:r>
            <a:r>
              <a:rPr lang="de-DE" dirty="0" smtClean="0"/>
              <a:t>&gt; tag</a:t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algn="l"/>
            <a:r>
              <a:rPr lang="de-DE" dirty="0" smtClean="0"/>
              <a:t>6) </a:t>
            </a:r>
            <a:r>
              <a:rPr lang="de-DE" dirty="0"/>
              <a:t>Save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„index.html</a:t>
            </a:r>
            <a:r>
              <a:rPr lang="de-DE" dirty="0" smtClean="0"/>
              <a:t>“</a:t>
            </a:r>
          </a:p>
          <a:p>
            <a:pPr algn="l"/>
            <a:r>
              <a:rPr lang="de-DE" dirty="0" smtClean="0"/>
              <a:t>7) Open </a:t>
            </a:r>
            <a:r>
              <a:rPr lang="de-DE" dirty="0" err="1" smtClean="0"/>
              <a:t>file</a:t>
            </a:r>
            <a:r>
              <a:rPr lang="de-DE" dirty="0" smtClean="0"/>
              <a:t> in </a:t>
            </a:r>
            <a:r>
              <a:rPr lang="de-DE" dirty="0" err="1" smtClean="0"/>
              <a:t>browser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formatting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endParaRPr lang="de-DE" dirty="0" smtClean="0"/>
          </a:p>
          <a:p>
            <a:pPr algn="l"/>
            <a:r>
              <a:rPr lang="de-DE" dirty="0" err="1"/>
              <a:t>o</a:t>
            </a:r>
            <a:r>
              <a:rPr lang="de-DE" dirty="0" err="1" smtClean="0"/>
              <a:t>ptions</a:t>
            </a:r>
            <a:r>
              <a:rPr lang="de-DE" dirty="0" smtClean="0"/>
              <a:t>,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docu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r>
              <a:rPr lang="de-DE" dirty="0" smtClean="0"/>
              <a:t>.</a:t>
            </a:r>
            <a:endParaRPr lang="de-DE" dirty="0"/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1604576" y="2363056"/>
            <a:ext cx="3157233" cy="22543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183875"/>
            <a:ext cx="2407747" cy="196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 rot="5400000">
            <a:off x="1240373" y="3242670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69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algn="ctr"/>
            <a:r>
              <a:rPr lang="de-DE" dirty="0">
                <a:hlinkClick r:id="rId3"/>
              </a:rPr>
              <a:t>http://www.ankerst.de/Mihael/proj/mbc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err="1"/>
          </a:p>
          <a:p>
            <a:pPr algn="ctr"/>
            <a:r>
              <a:rPr lang="de-DE" dirty="0" err="1"/>
              <a:t>a</a:t>
            </a:r>
            <a:r>
              <a:rPr lang="de-DE" dirty="0" err="1" smtClean="0"/>
              <a:t>nd</a:t>
            </a:r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r>
              <a:rPr lang="de-DE" dirty="0"/>
              <a:t>https://github.com/EE2dev/item-explorer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21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6784975" cy="338554"/>
          </a:xfrm>
        </p:spPr>
        <p:txBody>
          <a:bodyPr/>
          <a:lstStyle/>
          <a:p>
            <a:r>
              <a:rPr lang="de-DE" dirty="0"/>
              <a:t>L</a:t>
            </a:r>
            <a:r>
              <a:rPr lang="de-DE" dirty="0" smtClean="0"/>
              <a:t>inks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7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677108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do </a:t>
            </a:r>
            <a:r>
              <a:rPr lang="de-DE" dirty="0" err="1" smtClean="0"/>
              <a:t>customers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buy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 in a </a:t>
            </a:r>
            <a:r>
              <a:rPr lang="de-DE" dirty="0" err="1" smtClean="0"/>
              <a:t>grocery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 descr="C:\Users\g801614\AppData\Local\Microsoft\Windows\Temporary Internet Files\Content.IE5\BMMBEWFY\Fruechte-coloured-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03" y="1998589"/>
            <a:ext cx="822219" cy="84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801614\AppData\Local\Microsoft\Windows\Temporary Internet Files\Content.IE5\MXZWL93Y\drink-beer-300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98" y="2199763"/>
            <a:ext cx="324545" cy="62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801614\AppData\Local\Microsoft\Windows\Temporary Internet Files\Content.IE5\WOR8O5XC\maweki-Nimm2-type-candy-remix-300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62" y="2612530"/>
            <a:ext cx="552269" cy="21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801614\AppData\Local\Microsoft\Windows\Temporary Internet Files\Content.IE5\VCNXQP06\1282575033-300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08" y="1754435"/>
            <a:ext cx="1098008" cy="112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62663"/>
              </p:ext>
            </p:extLst>
          </p:nvPr>
        </p:nvGraphicFramePr>
        <p:xfrm>
          <a:off x="1152365" y="2973788"/>
          <a:ext cx="6747035" cy="23204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30620"/>
                <a:gridCol w="1011616"/>
                <a:gridCol w="967632"/>
                <a:gridCol w="1196344"/>
                <a:gridCol w="1487841"/>
                <a:gridCol w="552982"/>
              </a:tblGrid>
              <a:tr h="49167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# </a:t>
                      </a:r>
                      <a:r>
                        <a:rPr lang="de-DE" sz="1600" dirty="0" err="1" smtClean="0"/>
                        <a:t>customers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fruit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beer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candy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magazines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…</a:t>
                      </a:r>
                      <a:endParaRPr lang="de-DE" sz="1600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6.388.860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898.973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4.231.452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5.123.433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37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S</a:t>
            </a:r>
            <a:r>
              <a:rPr lang="de-DE" dirty="0" err="1" smtClean="0">
                <a:sym typeface="Wingdings" panose="05000000000000000000" pitchFamily="2" charset="2"/>
              </a:rPr>
              <a:t>orting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 descr="C:\Users\g801614\AppData\Local\Microsoft\Windows\Temporary Internet Files\Content.IE5\BMMBEWFY\Fruechte-coloured-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03" y="1998589"/>
            <a:ext cx="822219" cy="84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801614\AppData\Local\Microsoft\Windows\Temporary Internet Files\Content.IE5\MXZWL93Y\drink-beer-300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98" y="2199763"/>
            <a:ext cx="324545" cy="62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801614\AppData\Local\Microsoft\Windows\Temporary Internet Files\Content.IE5\WOR8O5XC\maweki-Nimm2-type-candy-remix-300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62" y="2612530"/>
            <a:ext cx="552269" cy="21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801614\AppData\Local\Microsoft\Windows\Temporary Internet Files\Content.IE5\VCNXQP06\1282575033-300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08" y="1754435"/>
            <a:ext cx="1098008" cy="112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01849"/>
              </p:ext>
            </p:extLst>
          </p:nvPr>
        </p:nvGraphicFramePr>
        <p:xfrm>
          <a:off x="1152365" y="2973788"/>
          <a:ext cx="6747035" cy="23204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30620"/>
                <a:gridCol w="1011616"/>
                <a:gridCol w="967632"/>
                <a:gridCol w="1196344"/>
                <a:gridCol w="1487841"/>
                <a:gridCol w="552982"/>
              </a:tblGrid>
              <a:tr h="49167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# </a:t>
                      </a:r>
                      <a:r>
                        <a:rPr lang="de-DE" sz="1600" dirty="0" err="1" smtClean="0"/>
                        <a:t>customers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fruit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beer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candy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magazines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…</a:t>
                      </a:r>
                      <a:endParaRPr lang="de-DE" sz="1600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6.567.680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6.549.840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6.488.320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6.388.860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3909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339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smtClean="0"/>
              <a:t>…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a </a:t>
            </a:r>
            <a:r>
              <a:rPr lang="de-DE" dirty="0" err="1" smtClean="0"/>
              <a:t>pivot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….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 descr="C:\Users\g801614\AppData\Local\Microsoft\Windows\Temporary Internet Files\Content.IE5\BMMBEWFY\Fruechte-coloured-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1" y="3142844"/>
            <a:ext cx="182047" cy="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801614\AppData\Local\Microsoft\Windows\Temporary Internet Files\Content.IE5\MXZWL93Y\drink-beer-300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48" y="3456920"/>
            <a:ext cx="91023" cy="17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801614\AppData\Local\Microsoft\Windows\Temporary Internet Files\Content.IE5\WOR8O5XC\maweki-Nimm2-type-candy-remix-300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26" y="3866152"/>
            <a:ext cx="276136" cy="10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801614\AppData\Local\Microsoft\Windows\Temporary Internet Files\Content.IE5\VCNXQP06\1282575033-300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04" y="4118843"/>
            <a:ext cx="217310" cy="22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99" y="1333954"/>
            <a:ext cx="4174974" cy="500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251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677108"/>
          </a:xfrm>
        </p:spPr>
        <p:txBody>
          <a:bodyPr/>
          <a:lstStyle/>
          <a:p>
            <a:r>
              <a:rPr lang="de-DE" dirty="0" smtClean="0"/>
              <a:t>…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mining</a:t>
            </a:r>
            <a:r>
              <a:rPr lang="de-DE" dirty="0" smtClean="0"/>
              <a:t> </a:t>
            </a:r>
            <a:r>
              <a:rPr lang="de-DE" dirty="0" err="1" smtClean="0"/>
              <a:t>association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 descr="C:\Users\g801614\AppData\Local\Microsoft\Windows\Temporary Internet Files\Content.IE5\BMMBEWFY\Fruechte-coloured-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" y="1902374"/>
            <a:ext cx="483953" cy="4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801614\AppData\Local\Microsoft\Windows\Temporary Internet Files\Content.IE5\MXZWL93Y\drink-beer-300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84" y="2007136"/>
            <a:ext cx="190540" cy="36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801614\AppData\Local\Microsoft\Windows\Temporary Internet Files\Content.IE5\WOR8O5XC\maweki-Nimm2-type-candy-remix-300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472" y="2074753"/>
            <a:ext cx="484307" cy="18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801614\AppData\Local\Microsoft\Windows\Temporary Internet Files\Content.IE5\VCNXQP06\1282575033-300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90" y="1909131"/>
            <a:ext cx="481209" cy="49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77087" y="1859446"/>
            <a:ext cx="425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+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1709326" y="1867204"/>
            <a:ext cx="425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+</a:t>
            </a:r>
            <a:endParaRPr lang="de-DE" sz="3200" dirty="0"/>
          </a:p>
        </p:txBody>
      </p:sp>
      <p:sp>
        <p:nvSpPr>
          <p:cNvPr id="14" name="Textfeld 13"/>
          <p:cNvSpPr txBox="1"/>
          <p:nvPr/>
        </p:nvSpPr>
        <p:spPr>
          <a:xfrm>
            <a:off x="2901867" y="188443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ym typeface="Wingdings" panose="05000000000000000000" pitchFamily="2" charset="2"/>
              </a:rPr>
              <a:t></a:t>
            </a:r>
            <a:endParaRPr lang="de-DE" sz="3200" dirty="0"/>
          </a:p>
        </p:txBody>
      </p:sp>
      <p:pic>
        <p:nvPicPr>
          <p:cNvPr id="2050" name="Grafik 1" descr="image00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8" y="2626740"/>
            <a:ext cx="4392631" cy="290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959740" y="3909453"/>
            <a:ext cx="3538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 smtClean="0"/>
              <a:t>Output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arules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in R Studio</a:t>
            </a:r>
            <a:endParaRPr lang="de-DE" dirty="0"/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175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500" y="611188"/>
            <a:ext cx="6784975" cy="338554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item </a:t>
            </a:r>
            <a:r>
              <a:rPr lang="de-DE" dirty="0" err="1" smtClean="0"/>
              <a:t>explorer</a:t>
            </a:r>
            <a:r>
              <a:rPr lang="de-DE" dirty="0" smtClean="0"/>
              <a:t> was </a:t>
            </a:r>
            <a:r>
              <a:rPr lang="de-DE" dirty="0" err="1" smtClean="0"/>
              <a:t>born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D3.js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Use</a:t>
            </a:r>
            <a:r>
              <a:rPr lang="de-DE" dirty="0" smtClean="0">
                <a:solidFill>
                  <a:schemeClr val="tx1"/>
                </a:solidFill>
              </a:rPr>
              <a:t> bar </a:t>
            </a:r>
            <a:r>
              <a:rPr lang="de-DE" dirty="0" err="1" smtClean="0">
                <a:solidFill>
                  <a:schemeClr val="tx1"/>
                </a:solidFill>
              </a:rPr>
              <a:t>charts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represent</a:t>
            </a:r>
            <a:r>
              <a:rPr lang="de-DE" dirty="0" smtClean="0">
                <a:solidFill>
                  <a:schemeClr val="tx1"/>
                </a:solidFill>
              </a:rPr>
              <a:t> item </a:t>
            </a:r>
            <a:r>
              <a:rPr lang="de-DE" dirty="0" err="1" smtClean="0">
                <a:solidFill>
                  <a:schemeClr val="tx1"/>
                </a:solidFill>
              </a:rPr>
              <a:t>frequencies</a:t>
            </a:r>
            <a:r>
              <a:rPr lang="de-DE" dirty="0" smtClean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" t="11199" r="44614" b="27917"/>
          <a:stretch/>
        </p:blipFill>
        <p:spPr bwMode="auto">
          <a:xfrm>
            <a:off x="722318" y="1991314"/>
            <a:ext cx="3232583" cy="238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951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err="1"/>
              <a:t>m</a:t>
            </a:r>
            <a:r>
              <a:rPr lang="de-DE" dirty="0" err="1" smtClean="0"/>
              <a:t>otivation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b="1" dirty="0" err="1"/>
              <a:t>d</a:t>
            </a:r>
            <a:r>
              <a:rPr lang="de-DE" b="1" dirty="0" err="1" smtClean="0"/>
              <a:t>emo</a:t>
            </a:r>
            <a:endParaRPr lang="de-DE" b="1" dirty="0" smtClean="0"/>
          </a:p>
          <a:p>
            <a:pPr marL="342900" indent="-342900">
              <a:buFontTx/>
              <a:buChar char="-"/>
            </a:pPr>
            <a:r>
              <a:rPr lang="de-DE" dirty="0"/>
              <a:t>d</a:t>
            </a:r>
            <a:r>
              <a:rPr lang="de-DE" dirty="0" smtClean="0"/>
              <a:t>esign </a:t>
            </a:r>
            <a:r>
              <a:rPr lang="de-DE" dirty="0" err="1" smtClean="0"/>
              <a:t>choices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err="1"/>
              <a:t>h</a:t>
            </a:r>
            <a:r>
              <a:rPr lang="de-DE" dirty="0" err="1" smtClean="0"/>
              <a:t>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?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8</a:t>
            </a:fld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44500" y="333790"/>
            <a:ext cx="6784975" cy="338554"/>
          </a:xfrm>
        </p:spPr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4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" y="1442144"/>
            <a:ext cx="7192825" cy="490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896225" y="6489700"/>
            <a:ext cx="903288" cy="230188"/>
          </a:xfrm>
        </p:spPr>
        <p:txBody>
          <a:bodyPr/>
          <a:lstStyle/>
          <a:p>
            <a:fld id="{3F141B36-9420-4776-A60A-93D845E03631}" type="slidenum">
              <a:rPr lang="de-DE" altLang="de-DE" smtClean="0"/>
              <a:pPr/>
              <a:t>9</a:t>
            </a:fld>
            <a:endParaRPr lang="de-DE" altLang="de-DE" dirty="0"/>
          </a:p>
        </p:txBody>
      </p:sp>
      <p:sp>
        <p:nvSpPr>
          <p:cNvPr id="12" name="Titel 1"/>
          <p:cNvSpPr txBox="1">
            <a:spLocks/>
          </p:cNvSpPr>
          <p:nvPr/>
        </p:nvSpPr>
        <p:spPr bwMode="gray">
          <a:xfrm>
            <a:off x="444500" y="334963"/>
            <a:ext cx="67849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2pPr>
            <a:lvl3pPr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3pPr>
            <a:lvl4pPr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4pPr>
            <a:lvl5pPr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5pPr>
            <a:lvl6pPr marL="457200"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defTabSz="784225" rtl="0" eaLnBrk="1" fontAlgn="base" hangingPunct="1">
              <a:spcBef>
                <a:spcPct val="0"/>
              </a:spcBef>
              <a:spcAft>
                <a:spcPct val="30000"/>
              </a:spcAft>
              <a:defRPr sz="2200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>
              <a:buClrTx/>
              <a:buFontTx/>
            </a:pPr>
            <a:r>
              <a:rPr lang="de-DE" kern="0" dirty="0"/>
              <a:t>Demo: item </a:t>
            </a:r>
            <a:r>
              <a:rPr lang="de-DE" kern="0" dirty="0" err="1"/>
              <a:t>explorer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638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Allianz_Templates_de_Interim_2013">
  <a:themeElements>
    <a:clrScheme name="PPT_Allianz_Templates_Mischbetrieb_deutsch_FIN 1">
      <a:dk1>
        <a:srgbClr val="000000"/>
      </a:dk1>
      <a:lt1>
        <a:srgbClr val="FFFFFF"/>
      </a:lt1>
      <a:dk2>
        <a:srgbClr val="D2D2D2"/>
      </a:dk2>
      <a:lt2>
        <a:srgbClr val="5F5F5F"/>
      </a:lt2>
      <a:accent1>
        <a:srgbClr val="113388"/>
      </a:accent1>
      <a:accent2>
        <a:srgbClr val="426BB3"/>
      </a:accent2>
      <a:accent3>
        <a:srgbClr val="FFFFFF"/>
      </a:accent3>
      <a:accent4>
        <a:srgbClr val="000000"/>
      </a:accent4>
      <a:accent5>
        <a:srgbClr val="AAADC3"/>
      </a:accent5>
      <a:accent6>
        <a:srgbClr val="3B60A2"/>
      </a:accent6>
      <a:hlink>
        <a:srgbClr val="819CCC"/>
      </a:hlink>
      <a:folHlink>
        <a:srgbClr val="C6CEE2"/>
      </a:folHlink>
    </a:clrScheme>
    <a:fontScheme name="PPT_Allianz_Templates_Mischbetrieb_deutsch_F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3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3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PT_Allianz_Templates_Mischbetrieb_deutsch_FIN 1">
        <a:dk1>
          <a:srgbClr val="000000"/>
        </a:dk1>
        <a:lt1>
          <a:srgbClr val="FFFFFF"/>
        </a:lt1>
        <a:dk2>
          <a:srgbClr val="D2D2D2"/>
        </a:dk2>
        <a:lt2>
          <a:srgbClr val="5F5F5F"/>
        </a:lt2>
        <a:accent1>
          <a:srgbClr val="113388"/>
        </a:accent1>
        <a:accent2>
          <a:srgbClr val="426BB3"/>
        </a:accent2>
        <a:accent3>
          <a:srgbClr val="FFFFFF"/>
        </a:accent3>
        <a:accent4>
          <a:srgbClr val="000000"/>
        </a:accent4>
        <a:accent5>
          <a:srgbClr val="AAADC3"/>
        </a:accent5>
        <a:accent6>
          <a:srgbClr val="3B60A2"/>
        </a:accent6>
        <a:hlink>
          <a:srgbClr val="819CCC"/>
        </a:hlink>
        <a:folHlink>
          <a:srgbClr val="C6C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D8D8D5"/>
      </a:dk2>
      <a:lt2>
        <a:srgbClr val="707061"/>
      </a:lt2>
      <a:accent1>
        <a:srgbClr val="113388"/>
      </a:accent1>
      <a:accent2>
        <a:srgbClr val="426BB3"/>
      </a:accent2>
      <a:accent3>
        <a:srgbClr val="FFFFFF"/>
      </a:accent3>
      <a:accent4>
        <a:srgbClr val="000000"/>
      </a:accent4>
      <a:accent5>
        <a:srgbClr val="AAADC3"/>
      </a:accent5>
      <a:accent6>
        <a:srgbClr val="3B60A2"/>
      </a:accent6>
      <a:hlink>
        <a:srgbClr val="819CCC"/>
      </a:hlink>
      <a:folHlink>
        <a:srgbClr val="C6CEE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34A1"/>
      </a:dk2>
      <a:lt2>
        <a:srgbClr val="DDDDDD"/>
      </a:lt2>
      <a:accent1>
        <a:srgbClr val="0034A1"/>
      </a:accent1>
      <a:accent2>
        <a:srgbClr val="3F70BD"/>
      </a:accent2>
      <a:accent3>
        <a:srgbClr val="FFFFFF"/>
      </a:accent3>
      <a:accent4>
        <a:srgbClr val="000000"/>
      </a:accent4>
      <a:accent5>
        <a:srgbClr val="AAAECD"/>
      </a:accent5>
      <a:accent6>
        <a:srgbClr val="3865AB"/>
      </a:accent6>
      <a:hlink>
        <a:srgbClr val="92AFDB"/>
      </a:hlink>
      <a:folHlink>
        <a:srgbClr val="B9CDE6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PPT_Allianz_Templates_de_Interim_2013</Template>
  <TotalTime>0</TotalTime>
  <Words>284</Words>
  <Application>Microsoft Office PowerPoint</Application>
  <PresentationFormat>Bildschirmpräsentation (4:3)</PresentationFormat>
  <Paragraphs>201</Paragraphs>
  <Slides>21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PPT_Allianz_Templates_de_Interim_2013</vt:lpstr>
      <vt:lpstr>Item Explorer: How to interactively explore combinatorial questions</vt:lpstr>
      <vt:lpstr>Content</vt:lpstr>
      <vt:lpstr>What kind of products do customers typically  buy together in a grocery store? </vt:lpstr>
      <vt:lpstr>Sorting by frequency …</vt:lpstr>
      <vt:lpstr>… or creating a pivot table ….</vt:lpstr>
      <vt:lpstr>… or mining association rules  doesn‘t give you the full picture!</vt:lpstr>
      <vt:lpstr>The idea of item explorer was born</vt:lpstr>
      <vt:lpstr>Content</vt:lpstr>
      <vt:lpstr>PowerPoint-Präsentation</vt:lpstr>
      <vt:lpstr>Content</vt:lpstr>
      <vt:lpstr>Design choices:  #1 – virtual area for tooltip</vt:lpstr>
      <vt:lpstr>Design choices:  #2 – descriptive name of item in the tooltip</vt:lpstr>
      <vt:lpstr>Design choices:  #3 – separate chart area from axis labels</vt:lpstr>
      <vt:lpstr>Design choices:  #4 – combine interactive exploration with algorithmic guidance</vt:lpstr>
      <vt:lpstr>Design choices:  #5 – resorting with staggered delay</vt:lpstr>
      <vt:lpstr>Design choices:  #6 – displaying OR selections</vt:lpstr>
      <vt:lpstr>Design choices:  #7 – displaying additional structure</vt:lpstr>
      <vt:lpstr>Content</vt:lpstr>
      <vt:lpstr>How can I use it?</vt:lpstr>
      <vt:lpstr>How can I use it?</vt:lpstr>
      <vt:lpstr>Links</vt:lpstr>
    </vt:vector>
  </TitlesOfParts>
  <Manager>Business Presentation Team; bip@allianz.com</Manager>
  <Company>Allianz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Beispiele zur Gestaltung von Schaubildern</dc:title>
  <dc:subject>Subject</dc:subject>
  <dc:creator>Ankerst, Dr. Mihael (Allianz Deutschland)</dc:creator>
  <dc:description>Version January 2011</dc:description>
  <cp:lastModifiedBy>Mihael</cp:lastModifiedBy>
  <cp:revision>138</cp:revision>
  <cp:lastPrinted>2014-10-08T11:30:19Z</cp:lastPrinted>
  <dcterms:created xsi:type="dcterms:W3CDTF">2014-04-24T09:43:27Z</dcterms:created>
  <dcterms:modified xsi:type="dcterms:W3CDTF">2017-01-30T23:28:11Z</dcterms:modified>
</cp:coreProperties>
</file>