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7" r:id="rId3"/>
    <p:sldId id="322" r:id="rId4"/>
    <p:sldId id="432" r:id="rId5"/>
    <p:sldId id="408" r:id="rId6"/>
    <p:sldId id="339" r:id="rId7"/>
    <p:sldId id="379" r:id="rId8"/>
    <p:sldId id="378" r:id="rId9"/>
    <p:sldId id="376" r:id="rId10"/>
    <p:sldId id="377" r:id="rId11"/>
    <p:sldId id="373" r:id="rId12"/>
    <p:sldId id="374" r:id="rId13"/>
    <p:sldId id="380" r:id="rId14"/>
    <p:sldId id="381" r:id="rId15"/>
    <p:sldId id="403" r:id="rId16"/>
    <p:sldId id="409" r:id="rId17"/>
    <p:sldId id="410" r:id="rId18"/>
    <p:sldId id="411" r:id="rId19"/>
    <p:sldId id="404" r:id="rId20"/>
    <p:sldId id="412" r:id="rId21"/>
    <p:sldId id="413" r:id="rId22"/>
    <p:sldId id="416" r:id="rId23"/>
    <p:sldId id="431" r:id="rId24"/>
    <p:sldId id="405" r:id="rId25"/>
    <p:sldId id="421" r:id="rId26"/>
    <p:sldId id="422" r:id="rId27"/>
    <p:sldId id="423" r:id="rId28"/>
    <p:sldId id="424" r:id="rId29"/>
    <p:sldId id="420" r:id="rId30"/>
    <p:sldId id="426" r:id="rId31"/>
    <p:sldId id="427" r:id="rId32"/>
    <p:sldId id="428" r:id="rId33"/>
    <p:sldId id="429" r:id="rId34"/>
    <p:sldId id="430" r:id="rId35"/>
    <p:sldId id="417" r:id="rId36"/>
    <p:sldId id="406" r:id="rId37"/>
  </p:sldIdLst>
  <p:sldSz cx="9144000" cy="6858000" type="screen4x3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E1F1"/>
    <a:srgbClr val="D5DEF0"/>
    <a:srgbClr val="113388"/>
    <a:srgbClr val="F1701A"/>
    <a:srgbClr val="862633"/>
    <a:srgbClr val="A50034"/>
    <a:srgbClr val="00677F"/>
    <a:srgbClr val="009CA6"/>
    <a:srgbClr val="A07400"/>
    <a:srgbClr val="94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86553" autoAdjust="0"/>
  </p:normalViewPr>
  <p:slideViewPr>
    <p:cSldViewPr snapToGrid="0" snapToObjects="1">
      <p:cViewPr>
        <p:scale>
          <a:sx n="120" d="100"/>
          <a:sy n="120" d="100"/>
        </p:scale>
        <p:origin x="120" y="-72"/>
      </p:cViewPr>
      <p:guideLst>
        <p:guide orient="horz" pos="231"/>
        <p:guide orient="horz" pos="4194"/>
        <p:guide orient="horz" pos="933"/>
        <p:guide pos="2880"/>
        <p:guide pos="300"/>
        <p:guide pos="54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2D98E51D-1E7A-44EF-8081-DFBA3692BE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545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679606" y="4714876"/>
            <a:ext cx="5438464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AD067BD1-D652-499B-AD48-2C1EA7FABC1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13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30000"/>
      </a:spcAft>
      <a:tabLst>
        <a:tab pos="195263" algn="l"/>
      </a:tabLst>
      <a:defRPr kern="1200">
        <a:solidFill>
          <a:schemeClr val="accent1"/>
        </a:solidFill>
        <a:latin typeface="Arial" pitchFamily="34" charset="0"/>
        <a:ea typeface="+mn-ea"/>
        <a:cs typeface="+mn-cs"/>
      </a:defRPr>
    </a:lvl1pPr>
    <a:lvl2pPr marL="1588" algn="l" rtl="0" fontAlgn="base">
      <a:spcBef>
        <a:spcPct val="0"/>
      </a:spcBef>
      <a:spcAft>
        <a:spcPct val="30000"/>
      </a:spcAft>
      <a:buFont typeface="Wingdings" pitchFamily="2" charset="2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92088" indent="-188913" algn="l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buChar char="§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84175" indent="-190500" algn="l" rtl="0" fontAlgn="base">
      <a:spcBef>
        <a:spcPct val="0"/>
      </a:spcBef>
      <a:spcAft>
        <a:spcPct val="30000"/>
      </a:spcAft>
      <a:buClr>
        <a:schemeClr val="accent1"/>
      </a:buClr>
      <a:buChar char="-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74675" indent="-177800" algn="l" rtl="0" fontAlgn="base">
      <a:spcBef>
        <a:spcPct val="0"/>
      </a:spcBef>
      <a:spcAft>
        <a:spcPct val="30000"/>
      </a:spcAft>
      <a:buClr>
        <a:schemeClr val="accent1"/>
      </a:buClr>
      <a:buChar char="-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is_Anscomb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scombe's_quarte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896AF-04E7-471E-BA50-7A4FE88BAA5B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/>
            </a:pPr>
            <a:endParaRPr lang="en-US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intuition</a:t>
            </a:r>
            <a:r>
              <a:rPr lang="de-DE" dirty="0" smtClean="0"/>
              <a:t> / 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adequate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65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institutions</a:t>
            </a:r>
            <a:r>
              <a:rPr lang="de-DE" dirty="0" smtClean="0"/>
              <a:t>,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daughter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165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err="1" smtClean="0"/>
              <a:t>We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might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argue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about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how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much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know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human </a:t>
            </a:r>
            <a:r>
              <a:rPr lang="de-DE" altLang="de-DE" dirty="0" err="1" smtClean="0"/>
              <a:t>beings</a:t>
            </a:r>
            <a:r>
              <a:rPr lang="de-DE" altLang="de-DE" dirty="0" smtClean="0"/>
              <a:t>-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however</a:t>
            </a:r>
            <a:r>
              <a:rPr lang="de-DE" altLang="de-DE" baseline="0" dirty="0" smtClean="0"/>
              <a:t> – </a:t>
            </a:r>
            <a:r>
              <a:rPr lang="de-DE" altLang="de-DE" baseline="0" dirty="0" err="1" smtClean="0"/>
              <a:t>that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depends</a:t>
            </a:r>
            <a:r>
              <a:rPr lang="de-DE" altLang="de-DE" baseline="0" dirty="0" smtClean="0"/>
              <a:t> on </a:t>
            </a:r>
            <a:r>
              <a:rPr lang="de-DE" altLang="de-DE" baseline="0" dirty="0" err="1" smtClean="0"/>
              <a:t>the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topic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we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are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analyzing</a:t>
            </a: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smtClean="0"/>
              <a:t>The </a:t>
            </a:r>
            <a:r>
              <a:rPr lang="de-DE" altLang="de-DE" dirty="0" err="1" smtClean="0"/>
              <a:t>goal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typically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discovery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some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unknown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relationships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which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are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novel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applicable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and</a:t>
            </a:r>
            <a:r>
              <a:rPr lang="de-DE" altLang="de-DE" baseline="0" dirty="0" smtClean="0"/>
              <a:t> valid.</a:t>
            </a:r>
          </a:p>
          <a:p>
            <a:r>
              <a:rPr lang="de-DE" dirty="0" smtClean="0"/>
              <a:t>Human:</a:t>
            </a:r>
          </a:p>
          <a:p>
            <a:r>
              <a:rPr lang="de-DE" dirty="0" smtClean="0"/>
              <a:t>Domain </a:t>
            </a:r>
            <a:r>
              <a:rPr lang="de-DE" dirty="0" err="1" smtClean="0"/>
              <a:t>knowledge</a:t>
            </a:r>
            <a:endParaRPr lang="de-DE" dirty="0" smtClean="0"/>
          </a:p>
          <a:p>
            <a:r>
              <a:rPr lang="de-DE" dirty="0" smtClean="0"/>
              <a:t>Visual </a:t>
            </a:r>
            <a:r>
              <a:rPr lang="de-DE" dirty="0" err="1" smtClean="0"/>
              <a:t>perception</a:t>
            </a:r>
            <a:endParaRPr lang="de-DE" dirty="0" smtClean="0"/>
          </a:p>
          <a:p>
            <a:r>
              <a:rPr lang="de-DE" dirty="0" smtClean="0"/>
              <a:t>Understanding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trusting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Judgement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Computer:</a:t>
            </a:r>
          </a:p>
          <a:p>
            <a:r>
              <a:rPr lang="de-DE" dirty="0" err="1" smtClean="0"/>
              <a:t>Searching</a:t>
            </a:r>
            <a:r>
              <a:rPr lang="de-DE" dirty="0" smtClean="0"/>
              <a:t> in </a:t>
            </a:r>
            <a:r>
              <a:rPr lang="de-DE" dirty="0" err="1" smtClean="0"/>
              <a:t>combinatorial</a:t>
            </a:r>
            <a:r>
              <a:rPr lang="de-DE" dirty="0" smtClean="0"/>
              <a:t> </a:t>
            </a:r>
            <a:r>
              <a:rPr lang="de-DE" dirty="0" err="1" smtClean="0"/>
              <a:t>spaces</a:t>
            </a:r>
            <a:endParaRPr lang="de-DE" dirty="0" smtClean="0"/>
          </a:p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, e.g. Multivariate </a:t>
            </a:r>
            <a:r>
              <a:rPr lang="de-DE" dirty="0" err="1" smtClean="0"/>
              <a:t>mathematics</a:t>
            </a:r>
            <a:endParaRPr lang="de-DE" dirty="0" smtClean="0"/>
          </a:p>
          <a:p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baseline="0" dirty="0" err="1" smtClean="0"/>
              <a:t>Since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the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evaluation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of</a:t>
            </a:r>
            <a:r>
              <a:rPr lang="de-DE" altLang="de-DE" baseline="0" dirty="0" smtClean="0"/>
              <a:t> </a:t>
            </a: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smtClean="0"/>
              <a:t>Interactive </a:t>
            </a:r>
            <a:r>
              <a:rPr lang="de-DE" altLang="de-DE" dirty="0" err="1" smtClean="0"/>
              <a:t>visualization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key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discovering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meaningful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unknown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relationships</a:t>
            </a:r>
            <a:endParaRPr lang="de-DE" alt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461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err="1" smtClean="0"/>
              <a:t>We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might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argue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about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how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much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know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as</a:t>
            </a:r>
            <a:r>
              <a:rPr lang="de-DE" altLang="de-DE" dirty="0" smtClean="0"/>
              <a:t> human </a:t>
            </a:r>
            <a:r>
              <a:rPr lang="de-DE" altLang="de-DE" dirty="0" err="1" smtClean="0"/>
              <a:t>beings</a:t>
            </a:r>
            <a:r>
              <a:rPr lang="de-DE" altLang="de-DE" dirty="0" smtClean="0"/>
              <a:t>-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however</a:t>
            </a:r>
            <a:r>
              <a:rPr lang="de-DE" altLang="de-DE" baseline="0" dirty="0" smtClean="0"/>
              <a:t> – </a:t>
            </a:r>
            <a:r>
              <a:rPr lang="de-DE" altLang="de-DE" baseline="0" dirty="0" err="1" smtClean="0"/>
              <a:t>that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depends</a:t>
            </a:r>
            <a:r>
              <a:rPr lang="de-DE" altLang="de-DE" baseline="0" dirty="0" smtClean="0"/>
              <a:t> on </a:t>
            </a:r>
            <a:r>
              <a:rPr lang="de-DE" altLang="de-DE" baseline="0" dirty="0" err="1" smtClean="0"/>
              <a:t>the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topic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we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are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analyzing</a:t>
            </a: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smtClean="0"/>
              <a:t>The </a:t>
            </a:r>
            <a:r>
              <a:rPr lang="de-DE" altLang="de-DE" dirty="0" err="1" smtClean="0"/>
              <a:t>goal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typically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discovery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some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unknown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relationships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which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are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novel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applicable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and</a:t>
            </a:r>
            <a:r>
              <a:rPr lang="de-DE" altLang="de-DE" baseline="0" dirty="0" smtClean="0"/>
              <a:t> valid.</a:t>
            </a:r>
          </a:p>
          <a:p>
            <a:r>
              <a:rPr lang="de-DE" dirty="0" smtClean="0"/>
              <a:t>Human:</a:t>
            </a:r>
          </a:p>
          <a:p>
            <a:r>
              <a:rPr lang="de-DE" dirty="0" smtClean="0"/>
              <a:t>Domain </a:t>
            </a:r>
            <a:r>
              <a:rPr lang="de-DE" dirty="0" err="1" smtClean="0"/>
              <a:t>knowledge</a:t>
            </a:r>
            <a:endParaRPr lang="de-DE" dirty="0" smtClean="0"/>
          </a:p>
          <a:p>
            <a:r>
              <a:rPr lang="de-DE" dirty="0" smtClean="0"/>
              <a:t>Visual </a:t>
            </a:r>
            <a:r>
              <a:rPr lang="de-DE" dirty="0" err="1" smtClean="0"/>
              <a:t>perception</a:t>
            </a:r>
            <a:endParaRPr lang="de-DE" dirty="0" smtClean="0"/>
          </a:p>
          <a:p>
            <a:r>
              <a:rPr lang="de-DE" dirty="0" smtClean="0"/>
              <a:t>Understanding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trusting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Judgement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Computer:</a:t>
            </a:r>
          </a:p>
          <a:p>
            <a:r>
              <a:rPr lang="de-DE" dirty="0" err="1" smtClean="0"/>
              <a:t>Searching</a:t>
            </a:r>
            <a:r>
              <a:rPr lang="de-DE" dirty="0" smtClean="0"/>
              <a:t> in </a:t>
            </a:r>
            <a:r>
              <a:rPr lang="de-DE" dirty="0" err="1" smtClean="0"/>
              <a:t>combinatorial</a:t>
            </a:r>
            <a:r>
              <a:rPr lang="de-DE" dirty="0" smtClean="0"/>
              <a:t> </a:t>
            </a:r>
            <a:r>
              <a:rPr lang="de-DE" dirty="0" err="1" smtClean="0"/>
              <a:t>spaces</a:t>
            </a:r>
            <a:endParaRPr lang="de-DE" dirty="0" smtClean="0"/>
          </a:p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, e.g. Multivariate </a:t>
            </a:r>
            <a:r>
              <a:rPr lang="de-DE" dirty="0" err="1" smtClean="0"/>
              <a:t>mathematics</a:t>
            </a:r>
            <a:endParaRPr lang="de-DE" dirty="0" smtClean="0"/>
          </a:p>
          <a:p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baseline="0" dirty="0" err="1" smtClean="0"/>
              <a:t>Since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the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evaluation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of</a:t>
            </a:r>
            <a:r>
              <a:rPr lang="de-DE" altLang="de-DE" baseline="0" dirty="0" smtClean="0"/>
              <a:t> </a:t>
            </a: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endParaRPr lang="de-DE" alt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de-DE" altLang="de-DE" dirty="0" smtClean="0"/>
              <a:t>Interactive </a:t>
            </a:r>
            <a:r>
              <a:rPr lang="de-DE" altLang="de-DE" dirty="0" err="1" smtClean="0"/>
              <a:t>visualization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key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discovering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meaningful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unknown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relationships</a:t>
            </a:r>
            <a:endParaRPr lang="de-DE" alt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461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intuition</a:t>
            </a:r>
            <a:r>
              <a:rPr lang="de-DE" dirty="0" smtClean="0"/>
              <a:t> / 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adequate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65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lang="en-US" sz="1800" dirty="0" smtClean="0"/>
              <a:t>A picture can also be worth 1000 data points. In 1973, the statistician </a:t>
            </a:r>
            <a:r>
              <a:rPr lang="en-US" sz="1800" dirty="0" smtClean="0">
                <a:hlinkClick r:id="rId3"/>
              </a:rPr>
              <a:t>Francis </a:t>
            </a:r>
            <a:r>
              <a:rPr lang="en-US" sz="1800" dirty="0" err="1" smtClean="0">
                <a:hlinkClick r:id="rId3"/>
              </a:rPr>
              <a:t>Anscombe</a:t>
            </a:r>
            <a:r>
              <a:rPr lang="en-US" sz="1800" dirty="0" smtClean="0"/>
              <a:t> demonstrated the importance of graphing data. The </a:t>
            </a:r>
            <a:r>
              <a:rPr lang="en-US" sz="1800" dirty="0" err="1" smtClean="0">
                <a:hlinkClick r:id="rId4"/>
              </a:rPr>
              <a:t>Anscombe's</a:t>
            </a:r>
            <a:r>
              <a:rPr lang="en-US" sz="1800" dirty="0" smtClean="0">
                <a:hlinkClick r:id="rId4"/>
              </a:rPr>
              <a:t> Quartet</a:t>
            </a:r>
            <a:r>
              <a:rPr lang="en-US" sz="1800" dirty="0" smtClean="0"/>
              <a:t> shows how four sets of data with identical simple summary statistics can vary considerably when graphed.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056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intuition</a:t>
            </a:r>
            <a:r>
              <a:rPr lang="de-DE" dirty="0" smtClean="0"/>
              <a:t> / 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adequate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65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intuition</a:t>
            </a:r>
            <a:r>
              <a:rPr lang="de-DE" dirty="0" smtClean="0"/>
              <a:t> / 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adequate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65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23825" y="123825"/>
            <a:ext cx="8886825" cy="5961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631825" y="673100"/>
            <a:ext cx="3686175" cy="3657600"/>
          </a:xfrm>
          <a:custGeom>
            <a:avLst/>
            <a:gdLst>
              <a:gd name="T0" fmla="*/ 0 w 2322"/>
              <a:gd name="T1" fmla="*/ 2304 h 2304"/>
              <a:gd name="T2" fmla="*/ 2010 w 2322"/>
              <a:gd name="T3" fmla="*/ 2304 h 2304"/>
              <a:gd name="T4" fmla="*/ 2322 w 2322"/>
              <a:gd name="T5" fmla="*/ 1992 h 2304"/>
              <a:gd name="T6" fmla="*/ 2322 w 2322"/>
              <a:gd name="T7" fmla="*/ 0 h 2304"/>
              <a:gd name="T8" fmla="*/ 0 w 2322"/>
              <a:gd name="T9" fmla="*/ 0 h 2304"/>
              <a:gd name="T10" fmla="*/ 0 w 2322"/>
              <a:gd name="T11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47" name="Bild 8" descr="AZ_Logo_RGB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5721350"/>
            <a:ext cx="19208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768350"/>
            <a:ext cx="3598863" cy="20097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82800"/>
          <a:lstStyle>
            <a:lvl1pPr defTabSz="914400" eaLnBrk="1" hangingPunct="1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1825" y="3654425"/>
            <a:ext cx="3171825" cy="546100"/>
          </a:xfrm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10800" anchor="b">
            <a:spAutoFit/>
          </a:bodyPr>
          <a:lstStyle>
            <a:lvl1pPr eaLnBrk="1" hangingPunct="1">
              <a:spcAft>
                <a:spcPct val="0"/>
              </a:spcAft>
              <a:buFont typeface="Wingdings" pitchFamily="2" charset="2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1BF942-7852-467D-A11C-A353974C9A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7840967E-6B1C-408D-85E7-74524470BC85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31254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84938" y="611188"/>
            <a:ext cx="2012950" cy="55546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44500" y="611188"/>
            <a:ext cx="5888038" cy="55546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69EEE0-9700-4B84-AF22-546852557A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9EA2AB79-699A-497F-9CA2-69A7C8A86573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316966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49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44500" y="1363663"/>
            <a:ext cx="3949700" cy="4802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6600" y="1363663"/>
            <a:ext cx="3951288" cy="4802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>
            <a:lvl1pPr>
              <a:defRPr/>
            </a:lvl1pPr>
          </a:lstStyle>
          <a:p>
            <a:fld id="{3F07D798-90E1-4B43-841F-A5519D8637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A9D7F453-EA68-45F4-8864-4FCFB9DAAA26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4104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141B36-9420-4776-A60A-93D845E0363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7F513FF5-7966-4B35-B3FD-39ED9B59F353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732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5CF6D-2291-478F-8357-892FC54D76A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A2E3815D-533B-41E3-BCCC-28BA45FD3298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19348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44500" y="1363663"/>
            <a:ext cx="3949700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6600" y="1363663"/>
            <a:ext cx="3951288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51FFF4-8668-41BD-8FCC-302D408D8AF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CA410F4B-D006-453F-9B48-AEF35C86E1DE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10097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BE1CF1-C0F9-4F0F-B540-8332D3DDA5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8AE3048E-3D1C-470F-85B1-86BFD0A162B9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20368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710E5-A801-42E9-97DD-1B9439E7303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3C52DE7D-8223-4E4C-BA43-A1AC637145A5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41623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2354-CD59-4140-A36C-29862E88A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09127244-DA5B-4F14-854A-A7F8290E1526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186317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7E75B8-1ABE-485B-A532-24B037A6983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17D43FD2-6B88-4E51-9444-210FD8BBD17C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27056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859800-D806-4EE6-AB7E-C2757523E8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EB51B1D3-337B-43F3-A4B8-834A61524C43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Dateiname / Abteilung / Autor</a:t>
            </a:r>
          </a:p>
        </p:txBody>
      </p:sp>
    </p:spTree>
    <p:extLst>
      <p:ext uri="{BB962C8B-B14F-4D97-AF65-F5344CB8AC3E}">
        <p14:creationId xmlns:p14="http://schemas.microsoft.com/office/powerpoint/2010/main" val="41400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6225" y="6489700"/>
            <a:ext cx="9032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800"/>
            </a:lvl1pPr>
          </a:lstStyle>
          <a:p>
            <a:fld id="{3929C675-81C7-40F8-816B-6F963AB2F82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44500" y="611188"/>
            <a:ext cx="67849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Hier klicken, um Master-Titelformat zu bearbeiten.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44500" y="1363663"/>
            <a:ext cx="8053388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Hier klicken, um Master-Textformat zu bearbeiten.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0025"/>
            <a:ext cx="74199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784225" eaLnBrk="0" hangingPunct="0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altLang="de-DE"/>
              <a:t>© Copyright Allianz </a:t>
            </a:r>
            <a:fld id="{2B9818F5-256C-4D9F-AB9E-3510037FB9E8}" type="datetime1">
              <a:rPr lang="de-DE" altLang="de-DE"/>
              <a:pPr/>
              <a:t>08.04.2016</a:t>
            </a:fld>
            <a:endParaRPr lang="de-DE" altLang="de-DE"/>
          </a:p>
        </p:txBody>
      </p:sp>
      <p:sp>
        <p:nvSpPr>
          <p:cNvPr id="412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300" y="6343650"/>
            <a:ext cx="75311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altLang="de-DE"/>
              <a:t>Dateiname / Abteilung / Autor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7150100" y="131763"/>
            <a:ext cx="1781175" cy="658812"/>
            <a:chOff x="4350" y="3617"/>
            <a:chExt cx="1122" cy="415"/>
          </a:xfrm>
        </p:grpSpPr>
        <p:sp>
          <p:nvSpPr>
            <p:cNvPr id="4112" name="Rectangle 16"/>
            <p:cNvSpPr>
              <a:spLocks noChangeArrowheads="1"/>
            </p:cNvSpPr>
            <p:nvPr/>
          </p:nvSpPr>
          <p:spPr bwMode="gray">
            <a:xfrm>
              <a:off x="4350" y="3617"/>
              <a:ext cx="1122" cy="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pic>
          <p:nvPicPr>
            <p:cNvPr id="4113" name="Picture 17" descr="Logo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77" y="3716"/>
              <a:ext cx="8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2pPr>
      <a:lvl3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3pPr>
      <a:lvl4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4pPr>
      <a:lvl5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5pPr>
      <a:lvl6pPr marL="4572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6pPr>
      <a:lvl7pPr marL="9144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7pPr>
      <a:lvl8pPr marL="13716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8pPr>
      <a:lvl9pPr marL="18288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30000"/>
        </a:spcAft>
        <a:tabLst>
          <a:tab pos="195263" algn="l"/>
        </a:tabLst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0"/>
        </a:spcBef>
        <a:spcAft>
          <a:spcPct val="30000"/>
        </a:spcAft>
        <a:buFont typeface="Wingdings" pitchFamily="2" charset="2"/>
        <a:tabLst>
          <a:tab pos="195263" algn="l"/>
        </a:tabLst>
        <a:defRPr>
          <a:solidFill>
            <a:schemeClr val="tx1"/>
          </a:solidFill>
          <a:latin typeface="+mn-lt"/>
        </a:defRPr>
      </a:lvl2pPr>
      <a:lvl3pPr marL="192088" indent="-188913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tabLst>
          <a:tab pos="195263" algn="l"/>
        </a:tabLst>
        <a:defRPr>
          <a:solidFill>
            <a:schemeClr val="tx1"/>
          </a:solidFill>
          <a:latin typeface="+mn-lt"/>
        </a:defRPr>
      </a:lvl3pPr>
      <a:lvl4pPr marL="384175" indent="-1905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4pPr>
      <a:lvl5pPr marL="5746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5pPr>
      <a:lvl6pPr marL="10318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6pPr>
      <a:lvl7pPr marL="14890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7pPr>
      <a:lvl8pPr marL="19462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8pPr>
      <a:lvl9pPr marL="24034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768350"/>
            <a:ext cx="3598863" cy="1115751"/>
          </a:xfrm>
          <a:noFill/>
          <a:ln/>
        </p:spPr>
        <p:txBody>
          <a:bodyPr/>
          <a:lstStyle/>
          <a:p>
            <a:r>
              <a:rPr lang="en-US" sz="3200" dirty="0" smtClean="0"/>
              <a:t>Visualization </a:t>
            </a:r>
            <a:br>
              <a:rPr lang="en-US" sz="3200" dirty="0" smtClean="0"/>
            </a:br>
            <a:r>
              <a:rPr lang="en-US" sz="3200" dirty="0" smtClean="0"/>
              <a:t>in the big data era</a:t>
            </a:r>
            <a:endParaRPr lang="de-DE" sz="3200" dirty="0"/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406874"/>
            <a:ext cx="3171825" cy="796826"/>
          </a:xfrm>
          <a:noFill/>
          <a:ln/>
        </p:spPr>
        <p:txBody>
          <a:bodyPr lIns="126000"/>
          <a:lstStyle/>
          <a:p>
            <a:r>
              <a:rPr lang="de-DE" altLang="de-DE" dirty="0" smtClean="0"/>
              <a:t>Dr. Mihael Ankerst</a:t>
            </a:r>
          </a:p>
          <a:p>
            <a:r>
              <a:rPr lang="de-DE" altLang="de-DE" dirty="0" smtClean="0"/>
              <a:t>Allianz Deutschland AG</a:t>
            </a:r>
            <a:endParaRPr lang="de-DE" altLang="de-DE" dirty="0"/>
          </a:p>
          <a:p>
            <a:r>
              <a:rPr lang="de-DE" altLang="de-DE" dirty="0" err="1" smtClean="0"/>
              <a:t>Munich</a:t>
            </a:r>
            <a:r>
              <a:rPr lang="de-DE" altLang="de-DE" dirty="0" smtClean="0"/>
              <a:t>, April, 7th 2016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31785" y="4838700"/>
            <a:ext cx="436767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/>
              <a:t>Box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lengths</a:t>
            </a:r>
            <a:r>
              <a:rPr lang="de-DE" dirty="0"/>
              <a:t>: (x, y, z) = </a:t>
            </a:r>
            <a:r>
              <a:rPr lang="de-DE" dirty="0" smtClean="0"/>
              <a:t>(30,12,12)</a:t>
            </a:r>
            <a:endParaRPr lang="de-DE" dirty="0"/>
          </a:p>
          <a:p>
            <a:pPr algn="l"/>
            <a:r>
              <a:rPr lang="de-DE" dirty="0" err="1" smtClean="0"/>
              <a:t>Ant</a:t>
            </a:r>
            <a:r>
              <a:rPr lang="de-DE" dirty="0" smtClean="0"/>
              <a:t> A: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standing</a:t>
            </a:r>
            <a:r>
              <a:rPr lang="de-DE" dirty="0" smtClean="0"/>
              <a:t> at (x, y, z) = (0,1,6)</a:t>
            </a:r>
          </a:p>
          <a:p>
            <a:pPr algn="l"/>
            <a:r>
              <a:rPr lang="de-DE" dirty="0" err="1" smtClean="0"/>
              <a:t>Ant</a:t>
            </a:r>
            <a:r>
              <a:rPr lang="de-DE" dirty="0" smtClean="0"/>
              <a:t> B: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standing</a:t>
            </a:r>
            <a:r>
              <a:rPr lang="de-DE" dirty="0" smtClean="0"/>
              <a:t> at (x, y, z) = (30,11,6)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97395" y="5785474"/>
            <a:ext cx="6245621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: </a:t>
            </a:r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shortest</a:t>
            </a:r>
            <a:r>
              <a:rPr lang="de-DE" altLang="de-DE" dirty="0"/>
              <a:t> </a:t>
            </a:r>
            <a:r>
              <a:rPr lang="de-DE" altLang="de-DE" dirty="0" err="1" smtClean="0"/>
              <a:t>path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/>
              <a:t>a</a:t>
            </a:r>
            <a:r>
              <a:rPr lang="de-DE" altLang="de-DE" dirty="0" err="1" smtClean="0"/>
              <a:t>nt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/>
              <a:t>come</a:t>
            </a:r>
            <a:r>
              <a:rPr lang="de-DE" altLang="de-DE" dirty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ant</a:t>
            </a:r>
            <a:r>
              <a:rPr lang="de-DE" altLang="de-DE" dirty="0" smtClean="0"/>
              <a:t> B ?</a:t>
            </a:r>
          </a:p>
          <a:p>
            <a:r>
              <a:rPr lang="de-DE" sz="1200" dirty="0" smtClean="0"/>
              <a:t> (</a:t>
            </a:r>
            <a:r>
              <a:rPr lang="de-DE" sz="1200" dirty="0" err="1" smtClean="0"/>
              <a:t>ant</a:t>
            </a:r>
            <a:r>
              <a:rPr lang="de-DE" sz="1200" dirty="0" smtClean="0"/>
              <a:t> B </a:t>
            </a:r>
            <a:r>
              <a:rPr lang="de-DE" sz="1200" dirty="0" err="1" smtClean="0"/>
              <a:t>does</a:t>
            </a:r>
            <a:r>
              <a:rPr lang="de-DE" sz="1200" dirty="0" smtClean="0"/>
              <a:t> not </a:t>
            </a:r>
            <a:r>
              <a:rPr lang="de-DE" sz="1200" dirty="0" err="1" smtClean="0"/>
              <a:t>move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moving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just 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surface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box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 -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 </a:t>
            </a:r>
            <a:r>
              <a:rPr lang="de-DE" sz="1200" dirty="0" err="1" smtClean="0"/>
              <a:t>is</a:t>
            </a:r>
            <a:r>
              <a:rPr lang="de-DE" sz="1200" dirty="0" smtClean="0"/>
              <a:t> solid)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1885950" y="3619500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800850" y="1866900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1457325" y="5280565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 flipH="1">
            <a:off x="1458567" y="5598478"/>
            <a:ext cx="74958" cy="8286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flipV="1">
            <a:off x="1304926" y="3673621"/>
            <a:ext cx="601708" cy="3268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Gerade Verbindung 40"/>
          <p:cNvCxnSpPr/>
          <p:nvPr/>
        </p:nvCxnSpPr>
        <p:spPr bwMode="auto">
          <a:xfrm flipV="1">
            <a:off x="6176147" y="1952625"/>
            <a:ext cx="601708" cy="3268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1443453" y="3598935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83447" y="1863212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cxnSp>
        <p:nvCxnSpPr>
          <p:cNvPr id="44" name="Gerade Verbindung 43"/>
          <p:cNvCxnSpPr/>
          <p:nvPr/>
        </p:nvCxnSpPr>
        <p:spPr bwMode="auto">
          <a:xfrm flipH="1" flipV="1">
            <a:off x="1924050" y="3690572"/>
            <a:ext cx="1" cy="2154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Gerade Verbindung 45"/>
          <p:cNvCxnSpPr/>
          <p:nvPr/>
        </p:nvCxnSpPr>
        <p:spPr bwMode="auto">
          <a:xfrm>
            <a:off x="6838952" y="1943858"/>
            <a:ext cx="38098" cy="18932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Textfeld 46"/>
          <p:cNvSpPr txBox="1"/>
          <p:nvPr/>
        </p:nvSpPr>
        <p:spPr>
          <a:xfrm>
            <a:off x="1952625" y="364331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6797830" y="2701735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shortest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path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come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from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B 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44815" y="2978734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</a:t>
            </a:r>
            <a:endParaRPr lang="de-DE" sz="3600" dirty="0"/>
          </a:p>
        </p:txBody>
      </p:sp>
      <p:sp>
        <p:nvSpPr>
          <p:cNvPr id="38" name="Textfeld 37"/>
          <p:cNvSpPr txBox="1"/>
          <p:nvPr/>
        </p:nvSpPr>
        <p:spPr>
          <a:xfrm>
            <a:off x="8010365" y="1476352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B</a:t>
            </a:r>
            <a:endParaRPr lang="de-DE" sz="3600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679884" y="3275957"/>
            <a:ext cx="1148691" cy="36046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/>
          <p:cNvCxnSpPr/>
          <p:nvPr/>
        </p:nvCxnSpPr>
        <p:spPr bwMode="auto">
          <a:xfrm flipH="1">
            <a:off x="6984001" y="1811205"/>
            <a:ext cx="944462" cy="12237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sp>
        <p:nvSpPr>
          <p:cNvPr id="48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54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5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2476500" y="2124075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153025" y="2124075"/>
            <a:ext cx="781050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95450" y="2124074"/>
            <a:ext cx="781050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2476500" y="2933700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476500" y="3743325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476500" y="4552950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39900" y="2489516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207291" y="2486023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677108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solution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puzzle </a:t>
            </a:r>
            <a:br>
              <a:rPr lang="de-DE" altLang="de-DE" dirty="0" smtClean="0"/>
            </a:br>
            <a:r>
              <a:rPr lang="de-DE" altLang="de-DE" dirty="0" smtClean="0"/>
              <a:t>Part 1…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08615" y="1494592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918980" y="1494592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048526" y="1484234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Geschweifte Klammer rechts 19"/>
          <p:cNvSpPr/>
          <p:nvPr/>
        </p:nvSpPr>
        <p:spPr bwMode="auto">
          <a:xfrm rot="16200000">
            <a:off x="1978859" y="1578809"/>
            <a:ext cx="301396" cy="69388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16200000">
            <a:off x="3664064" y="589190"/>
            <a:ext cx="301396" cy="2676525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5048510" y="1889094"/>
            <a:ext cx="301396" cy="9236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1782614" y="2085975"/>
            <a:ext cx="0" cy="4000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/>
          <p:nvPr/>
        </p:nvCxnSpPr>
        <p:spPr bwMode="auto">
          <a:xfrm>
            <a:off x="5246830" y="2089468"/>
            <a:ext cx="0" cy="4000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488268" y="1156038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Unfold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 …</a:t>
            </a:r>
            <a:endParaRPr lang="de-DE" dirty="0"/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sp>
        <p:nvSpPr>
          <p:cNvPr id="27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2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13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2476500" y="2124075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153025" y="2124075"/>
            <a:ext cx="781050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2476500" y="2933700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476500" y="3743325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476500" y="4552950"/>
            <a:ext cx="2676525" cy="80962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 flipH="1">
            <a:off x="1695450" y="3743324"/>
            <a:ext cx="781050" cy="809625"/>
            <a:chOff x="1695450" y="2124074"/>
            <a:chExt cx="781050" cy="809625"/>
          </a:xfrm>
        </p:grpSpPr>
        <p:sp>
          <p:nvSpPr>
            <p:cNvPr id="9" name="Rechteck 8"/>
            <p:cNvSpPr/>
            <p:nvPr/>
          </p:nvSpPr>
          <p:spPr bwMode="auto">
            <a:xfrm>
              <a:off x="1695450" y="2124074"/>
              <a:ext cx="781050" cy="8096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1739900" y="2489516"/>
              <a:ext cx="76200" cy="857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Ellipse 13"/>
          <p:cNvSpPr/>
          <p:nvPr/>
        </p:nvSpPr>
        <p:spPr bwMode="auto">
          <a:xfrm>
            <a:off x="5207291" y="2486023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677108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solution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puzzle </a:t>
            </a:r>
            <a:br>
              <a:rPr lang="de-DE" altLang="de-DE" dirty="0" smtClean="0"/>
            </a:br>
            <a:r>
              <a:rPr lang="de-DE" altLang="de-DE" dirty="0" smtClean="0"/>
              <a:t>Part 2…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08615" y="1494592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282581" y="1494592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048526" y="1484234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9" name="Geschweifte Klammer rechts 18"/>
          <p:cNvSpPr/>
          <p:nvPr/>
        </p:nvSpPr>
        <p:spPr bwMode="auto">
          <a:xfrm rot="16200000">
            <a:off x="2284527" y="1884477"/>
            <a:ext cx="301396" cy="82550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Geschweifte Klammer rechts 19"/>
          <p:cNvSpPr/>
          <p:nvPr/>
        </p:nvSpPr>
        <p:spPr bwMode="auto">
          <a:xfrm rot="16200000">
            <a:off x="3664064" y="589190"/>
            <a:ext cx="301396" cy="2676525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16200000">
            <a:off x="5048510" y="1889094"/>
            <a:ext cx="301396" cy="9236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2" name="Gerade Verbindung 21"/>
          <p:cNvCxnSpPr>
            <a:endCxn id="13" idx="0"/>
          </p:cNvCxnSpPr>
          <p:nvPr/>
        </p:nvCxnSpPr>
        <p:spPr bwMode="auto">
          <a:xfrm flipH="1">
            <a:off x="2393950" y="2085975"/>
            <a:ext cx="7789" cy="202279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Gerade Verbindung 22"/>
          <p:cNvCxnSpPr/>
          <p:nvPr/>
        </p:nvCxnSpPr>
        <p:spPr bwMode="auto">
          <a:xfrm>
            <a:off x="5246830" y="2089468"/>
            <a:ext cx="0" cy="4000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Gerade Verbindung 26"/>
          <p:cNvCxnSpPr/>
          <p:nvPr/>
        </p:nvCxnSpPr>
        <p:spPr bwMode="auto">
          <a:xfrm flipV="1">
            <a:off x="2432050" y="2540144"/>
            <a:ext cx="2786400" cy="15924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/>
          <p:nvPr/>
        </p:nvCxnSpPr>
        <p:spPr bwMode="auto">
          <a:xfrm flipV="1">
            <a:off x="2413000" y="4142106"/>
            <a:ext cx="2834025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>
            <a:off x="5247025" y="2528885"/>
            <a:ext cx="0" cy="161322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Gerade Verbindung 35"/>
          <p:cNvCxnSpPr/>
          <p:nvPr/>
        </p:nvCxnSpPr>
        <p:spPr bwMode="auto">
          <a:xfrm flipV="1">
            <a:off x="2413000" y="4142104"/>
            <a:ext cx="2786400" cy="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428713" y="1138492"/>
            <a:ext cx="449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Answer</a:t>
            </a:r>
            <a:r>
              <a:rPr lang="de-DE" dirty="0" smtClean="0"/>
              <a:t>: The </a:t>
            </a:r>
            <a:r>
              <a:rPr lang="de-DE" dirty="0" err="1" smtClean="0"/>
              <a:t>shortest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/>
              <a:t> </a:t>
            </a:r>
            <a:r>
              <a:rPr lang="de-DE" dirty="0" smtClean="0"/>
              <a:t>just 40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! 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 rot="21199397">
            <a:off x="5153025" y="5607635"/>
            <a:ext cx="264687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/>
            <a:r>
              <a:rPr lang="de-DE" altLang="de-DE" sz="1800" dirty="0" err="1" smtClean="0"/>
              <a:t>Representation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matters</a:t>
            </a:r>
            <a:r>
              <a:rPr lang="de-DE" altLang="de-DE" sz="1800" dirty="0" smtClean="0"/>
              <a:t>!</a:t>
            </a:r>
            <a:endParaRPr lang="de-DE" altLang="de-DE" sz="1800" dirty="0"/>
          </a:p>
        </p:txBody>
      </p:sp>
      <p:sp>
        <p:nvSpPr>
          <p:cNvPr id="2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12</a:t>
            </a:fld>
            <a:endParaRPr lang="de-DE" altLang="de-DE" dirty="0"/>
          </a:p>
        </p:txBody>
      </p:sp>
      <p:sp>
        <p:nvSpPr>
          <p:cNvPr id="3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3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999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1885950" y="3619500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800850" y="1866900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shortest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path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come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from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B ?</a:t>
            </a:r>
          </a:p>
        </p:txBody>
      </p: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 bwMode="auto">
          <a:xfrm>
            <a:off x="3043648" y="4770901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4727179" y="4770901"/>
            <a:ext cx="491279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3043648" y="5194065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3043648" y="5617229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3043648" y="6040393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 flipH="1">
            <a:off x="2552369" y="5617228"/>
            <a:ext cx="491279" cy="423164"/>
            <a:chOff x="1695450" y="2124074"/>
            <a:chExt cx="781050" cy="809625"/>
          </a:xfrm>
        </p:grpSpPr>
        <p:sp>
          <p:nvSpPr>
            <p:cNvPr id="47" name="Rechteck 46"/>
            <p:cNvSpPr/>
            <p:nvPr/>
          </p:nvSpPr>
          <p:spPr bwMode="auto">
            <a:xfrm>
              <a:off x="1695450" y="2124074"/>
              <a:ext cx="781050" cy="8096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1739900" y="2489516"/>
              <a:ext cx="76200" cy="857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7" name="Ellipse 56"/>
          <p:cNvSpPr/>
          <p:nvPr/>
        </p:nvSpPr>
        <p:spPr bwMode="auto">
          <a:xfrm>
            <a:off x="4761312" y="4960079"/>
            <a:ext cx="47930" cy="44806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722548" y="4394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30</a:t>
            </a:r>
            <a:endParaRPr lang="de-DE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2887947" y="4394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4627722" y="43887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61" name="Geschweifte Klammer rechts 60"/>
          <p:cNvSpPr/>
          <p:nvPr/>
        </p:nvSpPr>
        <p:spPr bwMode="auto">
          <a:xfrm rot="16200000">
            <a:off x="2938922" y="4641282"/>
            <a:ext cx="157530" cy="51924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Geschweifte Klammer rechts 61"/>
          <p:cNvSpPr/>
          <p:nvPr/>
        </p:nvSpPr>
        <p:spPr bwMode="auto">
          <a:xfrm rot="16200000">
            <a:off x="3806648" y="3826367"/>
            <a:ext cx="157530" cy="1683530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Geschweifte Klammer rechts 62"/>
          <p:cNvSpPr/>
          <p:nvPr/>
        </p:nvSpPr>
        <p:spPr bwMode="auto">
          <a:xfrm rot="16200000">
            <a:off x="4677463" y="4643173"/>
            <a:ext cx="157530" cy="58098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4" name="Gerade Verbindung 63"/>
          <p:cNvCxnSpPr>
            <a:endCxn id="49" idx="0"/>
          </p:cNvCxnSpPr>
          <p:nvPr/>
        </p:nvCxnSpPr>
        <p:spPr bwMode="auto">
          <a:xfrm flipH="1">
            <a:off x="2991724" y="4750987"/>
            <a:ext cx="4899" cy="105724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>
            <a:off x="4786182" y="4752813"/>
            <a:ext cx="0" cy="20909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Gerade Verbindung 65"/>
          <p:cNvCxnSpPr/>
          <p:nvPr/>
        </p:nvCxnSpPr>
        <p:spPr bwMode="auto">
          <a:xfrm flipV="1">
            <a:off x="3015689" y="4988366"/>
            <a:ext cx="1752642" cy="83231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Gerade Verbindung 66"/>
          <p:cNvCxnSpPr/>
          <p:nvPr/>
        </p:nvCxnSpPr>
        <p:spPr bwMode="auto">
          <a:xfrm flipV="1">
            <a:off x="3003707" y="5825658"/>
            <a:ext cx="1782598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Gerade Verbindung 67"/>
          <p:cNvCxnSpPr/>
          <p:nvPr/>
        </p:nvCxnSpPr>
        <p:spPr bwMode="auto">
          <a:xfrm>
            <a:off x="4786305" y="4982481"/>
            <a:ext cx="0" cy="8431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Gerade Verbindung 68"/>
          <p:cNvCxnSpPr/>
          <p:nvPr/>
        </p:nvCxnSpPr>
        <p:spPr bwMode="auto">
          <a:xfrm flipV="1">
            <a:off x="3003707" y="5825657"/>
            <a:ext cx="1752642" cy="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sp>
        <p:nvSpPr>
          <p:cNvPr id="54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55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983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1885950" y="3619500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800850" y="1866900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flipV="1">
            <a:off x="1820977" y="3673622"/>
            <a:ext cx="85657" cy="262274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shortest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path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come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from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B ?</a:t>
            </a:r>
          </a:p>
        </p:txBody>
      </p: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cxnSp>
        <p:nvCxnSpPr>
          <p:cNvPr id="48" name="Gerade Verbindung 47"/>
          <p:cNvCxnSpPr/>
          <p:nvPr/>
        </p:nvCxnSpPr>
        <p:spPr bwMode="auto">
          <a:xfrm flipH="1" flipV="1">
            <a:off x="1820978" y="3935897"/>
            <a:ext cx="365631" cy="3217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Gerade Verbindung 53"/>
          <p:cNvCxnSpPr/>
          <p:nvPr/>
        </p:nvCxnSpPr>
        <p:spPr bwMode="auto">
          <a:xfrm flipH="1">
            <a:off x="2186609" y="2133600"/>
            <a:ext cx="3339548" cy="21336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537189" y="1850998"/>
            <a:ext cx="1109130" cy="2667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Gerade Verbindung 55"/>
          <p:cNvCxnSpPr/>
          <p:nvPr/>
        </p:nvCxnSpPr>
        <p:spPr bwMode="auto">
          <a:xfrm flipH="1" flipV="1">
            <a:off x="6646319" y="1866900"/>
            <a:ext cx="165691" cy="4931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hteck 33"/>
          <p:cNvSpPr/>
          <p:nvPr/>
        </p:nvSpPr>
        <p:spPr bwMode="auto">
          <a:xfrm>
            <a:off x="3043648" y="4770901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4727179" y="4770901"/>
            <a:ext cx="491279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043648" y="5194065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3043648" y="5617229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3043648" y="6040393"/>
            <a:ext cx="1683530" cy="4231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 flipH="1">
            <a:off x="2552369" y="5617228"/>
            <a:ext cx="491279" cy="423164"/>
            <a:chOff x="1695450" y="2124074"/>
            <a:chExt cx="781050" cy="809625"/>
          </a:xfrm>
        </p:grpSpPr>
        <p:sp>
          <p:nvSpPr>
            <p:cNvPr id="42" name="Rechteck 41"/>
            <p:cNvSpPr/>
            <p:nvPr/>
          </p:nvSpPr>
          <p:spPr bwMode="auto">
            <a:xfrm>
              <a:off x="1695450" y="2124074"/>
              <a:ext cx="781050" cy="8096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1739900" y="2489516"/>
              <a:ext cx="76200" cy="857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Ellipse 43"/>
          <p:cNvSpPr/>
          <p:nvPr/>
        </p:nvSpPr>
        <p:spPr bwMode="auto">
          <a:xfrm>
            <a:off x="4761312" y="4960079"/>
            <a:ext cx="47930" cy="44806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722548" y="4394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30</a:t>
            </a:r>
            <a:endParaRPr lang="de-DE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2887947" y="4394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49" name="Textfeld 48"/>
          <p:cNvSpPr txBox="1"/>
          <p:nvPr/>
        </p:nvSpPr>
        <p:spPr>
          <a:xfrm>
            <a:off x="4627722" y="43887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57" name="Geschweifte Klammer rechts 56"/>
          <p:cNvSpPr/>
          <p:nvPr/>
        </p:nvSpPr>
        <p:spPr bwMode="auto">
          <a:xfrm rot="16200000">
            <a:off x="2938922" y="4641282"/>
            <a:ext cx="157530" cy="51924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Geschweifte Klammer rechts 57"/>
          <p:cNvSpPr/>
          <p:nvPr/>
        </p:nvSpPr>
        <p:spPr bwMode="auto">
          <a:xfrm rot="16200000">
            <a:off x="3806648" y="3826367"/>
            <a:ext cx="157530" cy="1683530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Geschweifte Klammer rechts 58"/>
          <p:cNvSpPr/>
          <p:nvPr/>
        </p:nvSpPr>
        <p:spPr bwMode="auto">
          <a:xfrm rot="16200000">
            <a:off x="4677463" y="4643173"/>
            <a:ext cx="157530" cy="58098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0" name="Gerade Verbindung 59"/>
          <p:cNvCxnSpPr>
            <a:endCxn id="43" idx="0"/>
          </p:cNvCxnSpPr>
          <p:nvPr/>
        </p:nvCxnSpPr>
        <p:spPr bwMode="auto">
          <a:xfrm flipH="1">
            <a:off x="2991724" y="4750987"/>
            <a:ext cx="4899" cy="105724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Gerade Verbindung 60"/>
          <p:cNvCxnSpPr/>
          <p:nvPr/>
        </p:nvCxnSpPr>
        <p:spPr bwMode="auto">
          <a:xfrm>
            <a:off x="4786182" y="4752813"/>
            <a:ext cx="0" cy="20909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Gerade Verbindung 61"/>
          <p:cNvCxnSpPr/>
          <p:nvPr/>
        </p:nvCxnSpPr>
        <p:spPr bwMode="auto">
          <a:xfrm flipV="1">
            <a:off x="3015689" y="4988366"/>
            <a:ext cx="1752642" cy="83231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Gerade Verbindung 62"/>
          <p:cNvCxnSpPr/>
          <p:nvPr/>
        </p:nvCxnSpPr>
        <p:spPr bwMode="auto">
          <a:xfrm flipV="1">
            <a:off x="3003707" y="5825658"/>
            <a:ext cx="1782598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Gerade Verbindung 63"/>
          <p:cNvCxnSpPr/>
          <p:nvPr/>
        </p:nvCxnSpPr>
        <p:spPr bwMode="auto">
          <a:xfrm>
            <a:off x="4786305" y="4982481"/>
            <a:ext cx="0" cy="8431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 flipV="1">
            <a:off x="3003707" y="5825657"/>
            <a:ext cx="1752642" cy="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14</a:t>
            </a:fld>
            <a:endParaRPr lang="de-DE" altLang="de-DE" dirty="0"/>
          </a:p>
        </p:txBody>
      </p:sp>
      <p:sp>
        <p:nvSpPr>
          <p:cNvPr id="67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6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394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analysts</a:t>
            </a:r>
            <a:r>
              <a:rPr lang="de-DE" dirty="0" smtClean="0"/>
              <a:t>‘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</a:t>
            </a:r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44500" y="1363663"/>
            <a:ext cx="8053388" cy="4802187"/>
          </a:xfrm>
        </p:spPr>
        <p:txBody>
          <a:bodyPr/>
          <a:lstStyle/>
          <a:p>
            <a:pPr marL="458788" lvl="1" indent="-457200">
              <a:buFont typeface="+mj-lt"/>
              <a:buAutoNum type="arabicParenR"/>
            </a:pPr>
            <a:r>
              <a:rPr lang="de-DE" altLang="de-DE" sz="2400" b="1" dirty="0" err="1"/>
              <a:t>i</a:t>
            </a:r>
            <a:r>
              <a:rPr lang="de-DE" altLang="de-DE" sz="2400" b="1" dirty="0" err="1" smtClean="0"/>
              <a:t>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is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based</a:t>
            </a:r>
            <a:r>
              <a:rPr lang="de-DE" altLang="de-DE" sz="2400" b="1" dirty="0" smtClean="0"/>
              <a:t> upon an intuitive </a:t>
            </a:r>
            <a:r>
              <a:rPr lang="de-DE" altLang="de-DE" sz="2400" b="1" dirty="0" err="1" smtClean="0"/>
              <a:t>representation</a:t>
            </a:r>
            <a:endParaRPr lang="de-DE" altLang="de-DE" sz="2400" b="1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201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315913"/>
            <a:ext cx="6784975" cy="338554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? - 1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Anscombe's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Quartet Data Table</a:t>
            </a:r>
          </a:p>
          <a:p>
            <a:endParaRPr lang="de-DE" dirty="0"/>
          </a:p>
        </p:txBody>
      </p:sp>
      <p:pic>
        <p:nvPicPr>
          <p:cNvPr id="1094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71" y="1959984"/>
            <a:ext cx="4704355" cy="340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16</a:t>
            </a:fld>
            <a:endParaRPr lang="de-DE" alt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56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465263"/>
            <a:ext cx="9012237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? - 2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17</a:t>
            </a:fld>
            <a:endParaRPr lang="de-DE" altLang="de-DE" dirty="0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894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9" y="950198"/>
            <a:ext cx="7312855" cy="514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15913"/>
            <a:ext cx="6784975" cy="338554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? - 3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011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analysts</a:t>
            </a:r>
            <a:r>
              <a:rPr lang="de-DE" dirty="0" smtClean="0"/>
              <a:t>‘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</a:t>
            </a:r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44500" y="1363663"/>
            <a:ext cx="8053388" cy="4802187"/>
          </a:xfrm>
        </p:spPr>
        <p:txBody>
          <a:bodyPr/>
          <a:lstStyle/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/>
              <a:t>i</a:t>
            </a:r>
            <a:r>
              <a:rPr lang="de-DE" altLang="de-DE" sz="2400" dirty="0" err="1" smtClean="0"/>
              <a:t>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based</a:t>
            </a:r>
            <a:r>
              <a:rPr lang="de-DE" altLang="de-DE" sz="2400" dirty="0" smtClean="0"/>
              <a:t> upon an intuitive </a:t>
            </a:r>
            <a:r>
              <a:rPr lang="de-DE" altLang="de-DE" sz="2400" dirty="0" err="1" smtClean="0"/>
              <a:t>representation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b="1" dirty="0" err="1" smtClean="0"/>
              <a:t>it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/>
              <a:t>leverages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dirty="0" err="1" smtClean="0"/>
              <a:t>perceptual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/>
              <a:t>capabilities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user</a:t>
            </a:r>
            <a:endParaRPr lang="de-DE" altLang="de-DE" sz="2400" b="1" dirty="0"/>
          </a:p>
          <a:p>
            <a:pPr marL="344488" lvl="1" indent="-342900">
              <a:buFont typeface="Arial" panose="020B0604020202020204" pitchFamily="34" charset="0"/>
              <a:buChar char="•"/>
            </a:pPr>
            <a:endParaRPr lang="de-DE" altLang="de-DE" sz="2400" b="1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755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err="1" smtClean="0"/>
              <a:t>Introduction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myself</a:t>
            </a:r>
            <a:r>
              <a:rPr lang="de-DE" altLang="de-DE" dirty="0" smtClean="0"/>
              <a:t> – </a:t>
            </a:r>
            <a:r>
              <a:rPr lang="de-DE" altLang="de-DE" dirty="0" err="1" smtClean="0"/>
              <a:t>something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about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</a:t>
            </a:r>
            <a:endParaRPr lang="de-DE" altLang="de-DE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41079" y="2654205"/>
            <a:ext cx="4497898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employers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b="1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in </a:t>
            </a:r>
            <a:br>
              <a:rPr lang="de-DE" dirty="0" smtClean="0"/>
            </a:b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>,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scalability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daughter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b="1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expectations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82" y="2415038"/>
            <a:ext cx="1001771" cy="52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22" y="2316373"/>
            <a:ext cx="1694789" cy="78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51" y="2374846"/>
            <a:ext cx="1516547" cy="56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>
          <a:xfrm>
            <a:off x="5638690" y="4320025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600" dirty="0"/>
              <a:t>👱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3235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altLang="de-DE" dirty="0" err="1"/>
              <a:t>Correlation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not </a:t>
            </a:r>
            <a:r>
              <a:rPr lang="de-DE" altLang="de-DE" dirty="0" err="1"/>
              <a:t>causation</a:t>
            </a:r>
            <a:endParaRPr lang="de-DE" altLang="de-DE" dirty="0"/>
          </a:p>
        </p:txBody>
      </p:sp>
      <p:pic>
        <p:nvPicPr>
          <p:cNvPr id="1096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8" y="993943"/>
            <a:ext cx="7072313" cy="448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04862" y="5936248"/>
            <a:ext cx="5802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This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examples</a:t>
            </a:r>
            <a:r>
              <a:rPr lang="de-DE" dirty="0">
                <a:sym typeface="Wingdings" panose="05000000000000000000" pitchFamily="2" charset="2"/>
              </a:rPr>
              <a:t>: http://www.tylervigen.com/ 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31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incorporate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?</a:t>
            </a:r>
            <a:endParaRPr lang="de-DE" dirty="0"/>
          </a:p>
        </p:txBody>
      </p: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393707"/>
              </p:ext>
            </p:extLst>
          </p:nvPr>
        </p:nvGraphicFramePr>
        <p:xfrm>
          <a:off x="1872298" y="2342999"/>
          <a:ext cx="4832034" cy="20269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10678"/>
                <a:gridCol w="1610678"/>
                <a:gridCol w="1610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Weeks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since</a:t>
                      </a:r>
                      <a:r>
                        <a:rPr lang="de-DE" dirty="0" smtClean="0"/>
                        <a:t> last </a:t>
                      </a:r>
                      <a:r>
                        <a:rPr lang="de-DE" dirty="0" err="1" smtClean="0"/>
                        <a:t>purchase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Last </a:t>
                      </a:r>
                      <a:r>
                        <a:rPr lang="de-DE" dirty="0" err="1" smtClean="0"/>
                        <a:t>purchased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product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P-H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P-H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P-K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21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8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677108"/>
          </a:xfrm>
        </p:spPr>
        <p:txBody>
          <a:bodyPr/>
          <a:lstStyle/>
          <a:p>
            <a:r>
              <a:rPr lang="de-DE" altLang="de-DE" dirty="0" smtClean="0"/>
              <a:t>Illustration 1: </a:t>
            </a:r>
            <a:r>
              <a:rPr lang="de-DE" altLang="de-DE" dirty="0" err="1" smtClean="0"/>
              <a:t>Incorporating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domain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knowledge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into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decision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tree</a:t>
            </a:r>
            <a:r>
              <a:rPr lang="de-DE" altLang="de-DE" dirty="0"/>
              <a:t> </a:t>
            </a:r>
            <a:r>
              <a:rPr lang="de-DE" altLang="de-DE" dirty="0" err="1" smtClean="0"/>
              <a:t>building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process</a:t>
            </a:r>
            <a:endParaRPr lang="de-DE" altLang="de-DE" dirty="0"/>
          </a:p>
        </p:txBody>
      </p:sp>
      <p:pic>
        <p:nvPicPr>
          <p:cNvPr id="9" name="Picture 3" descr="Inte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4" y="1559784"/>
            <a:ext cx="6167438" cy="39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5693" y="2992588"/>
            <a:ext cx="1027845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de-DE" altLang="de-DE" sz="1600"/>
              <a:t>animated</a:t>
            </a:r>
          </a:p>
          <a:p>
            <a:pPr algn="ctr" eaLnBrk="0" hangingPunct="0"/>
            <a:r>
              <a:rPr lang="de-DE" altLang="de-DE" sz="1600"/>
              <a:t>split lines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11820" y="4043513"/>
            <a:ext cx="1072730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de-DE" altLang="de-DE" sz="1600"/>
              <a:t>magnified</a:t>
            </a:r>
          </a:p>
          <a:p>
            <a:pPr algn="ctr" eaLnBrk="0" hangingPunct="0"/>
            <a:r>
              <a:rPr lang="de-DE" altLang="de-DE" sz="1600"/>
              <a:t>split lines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67159" y="5206271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de-DE" altLang="de-DE" sz="1600"/>
              <a:t>exact split point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1826084" y="5130071"/>
            <a:ext cx="330835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399047" y="4472846"/>
            <a:ext cx="1411287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411747" y="4472846"/>
            <a:ext cx="1411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11747" y="3502884"/>
            <a:ext cx="1258887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379997" y="3490184"/>
            <a:ext cx="2319337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22</a:t>
            </a:fld>
            <a:endParaRPr lang="de-DE" altLang="de-DE" dirty="0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2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21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677108"/>
          </a:xfrm>
        </p:spPr>
        <p:txBody>
          <a:bodyPr/>
          <a:lstStyle/>
          <a:p>
            <a:r>
              <a:rPr lang="de-DE" altLang="de-DE" dirty="0" smtClean="0"/>
              <a:t>Illustration 2: </a:t>
            </a:r>
            <a:r>
              <a:rPr lang="de-DE" altLang="de-DE" dirty="0" err="1" smtClean="0"/>
              <a:t>Incorporating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domain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knowledge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into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event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endParaRPr lang="de-DE" altLang="de-DE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" y="1342230"/>
            <a:ext cx="7425532" cy="21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07287" y="2070351"/>
            <a:ext cx="342900" cy="23812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2487" y="2070351"/>
            <a:ext cx="295275" cy="238125"/>
          </a:xfrm>
          <a:custGeom>
            <a:avLst/>
            <a:gdLst>
              <a:gd name="T0" fmla="*/ 221456 w 21600"/>
              <a:gd name="T1" fmla="*/ 0 h 21600"/>
              <a:gd name="T2" fmla="*/ 0 w 21600"/>
              <a:gd name="T3" fmla="*/ 119063 h 21600"/>
              <a:gd name="T4" fmla="*/ 221456 w 21600"/>
              <a:gd name="T5" fmla="*/ 238125 h 21600"/>
              <a:gd name="T6" fmla="*/ 295275 w 21600"/>
              <a:gd name="T7" fmla="*/ 1190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" y="3599177"/>
            <a:ext cx="7425532" cy="26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23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31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analysts</a:t>
            </a:r>
            <a:r>
              <a:rPr lang="de-DE" dirty="0" smtClean="0"/>
              <a:t>‘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44500" y="1363663"/>
            <a:ext cx="8053388" cy="4802187"/>
          </a:xfrm>
        </p:spPr>
        <p:txBody>
          <a:bodyPr/>
          <a:lstStyle/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based</a:t>
            </a:r>
            <a:r>
              <a:rPr lang="de-DE" altLang="de-DE" sz="2400" dirty="0" smtClean="0"/>
              <a:t> upon an intuitive </a:t>
            </a:r>
            <a:r>
              <a:rPr lang="de-DE" altLang="de-DE" sz="2400" dirty="0" err="1" smtClean="0"/>
              <a:t>representation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leverages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perceptual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capabilities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user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b="1" dirty="0" err="1" smtClean="0"/>
              <a:t>it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enables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the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incorporation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of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domain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knowledge</a:t>
            </a:r>
            <a:endParaRPr lang="de-DE" altLang="de-DE" sz="2400" b="1" dirty="0" smtClean="0"/>
          </a:p>
          <a:p>
            <a:pPr marL="344488" lvl="1" indent="-342900">
              <a:buFont typeface="Arial" panose="020B0604020202020204" pitchFamily="34" charset="0"/>
              <a:buChar char="•"/>
            </a:pPr>
            <a:endParaRPr lang="de-DE" altLang="de-DE" sz="2400" b="1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24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29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677108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do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buy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in a </a:t>
            </a:r>
            <a:r>
              <a:rPr lang="de-DE" dirty="0" err="1" smtClean="0"/>
              <a:t>grocery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03" y="1998589"/>
            <a:ext cx="822219" cy="8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98" y="2199763"/>
            <a:ext cx="324545" cy="6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2" y="2612530"/>
            <a:ext cx="552269" cy="2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8" y="1754435"/>
            <a:ext cx="1098008" cy="11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2663"/>
              </p:ext>
            </p:extLst>
          </p:nvPr>
        </p:nvGraphicFramePr>
        <p:xfrm>
          <a:off x="1152365" y="2973788"/>
          <a:ext cx="6747035" cy="23204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30620"/>
                <a:gridCol w="1011616"/>
                <a:gridCol w="967632"/>
                <a:gridCol w="1196344"/>
                <a:gridCol w="1487841"/>
                <a:gridCol w="552982"/>
              </a:tblGrid>
              <a:tr h="49167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# </a:t>
                      </a:r>
                      <a:r>
                        <a:rPr lang="de-DE" sz="1600" dirty="0" err="1" smtClean="0"/>
                        <a:t>customers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fruit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beer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candy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magazines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6.388.860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898.973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4.231.452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5.123.433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25</a:t>
            </a:fld>
            <a:endParaRPr lang="de-DE" alt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37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S</a:t>
            </a:r>
            <a:r>
              <a:rPr lang="de-DE" dirty="0" err="1" smtClean="0">
                <a:sym typeface="Wingdings" panose="05000000000000000000" pitchFamily="2" charset="2"/>
              </a:rPr>
              <a:t>orting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03" y="1998589"/>
            <a:ext cx="822219" cy="8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98" y="2199763"/>
            <a:ext cx="324545" cy="6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2" y="2612530"/>
            <a:ext cx="552269" cy="2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8" y="1754435"/>
            <a:ext cx="1098008" cy="11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01849"/>
              </p:ext>
            </p:extLst>
          </p:nvPr>
        </p:nvGraphicFramePr>
        <p:xfrm>
          <a:off x="1152365" y="2973788"/>
          <a:ext cx="6747035" cy="23204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30620"/>
                <a:gridCol w="1011616"/>
                <a:gridCol w="967632"/>
                <a:gridCol w="1196344"/>
                <a:gridCol w="1487841"/>
                <a:gridCol w="552982"/>
              </a:tblGrid>
              <a:tr h="49167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# </a:t>
                      </a:r>
                      <a:r>
                        <a:rPr lang="de-DE" sz="1600" dirty="0" err="1" smtClean="0"/>
                        <a:t>customers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fruit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beer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candy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magazines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6.567.680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6.549.840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6.488.320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6.388.860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26</a:t>
            </a:fld>
            <a:endParaRPr lang="de-DE" alt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339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pivot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….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1" y="3142844"/>
            <a:ext cx="182047" cy="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48" y="3456920"/>
            <a:ext cx="91023" cy="17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6" y="3866152"/>
            <a:ext cx="276136" cy="1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04" y="4118843"/>
            <a:ext cx="217310" cy="2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99" y="1333954"/>
            <a:ext cx="4174974" cy="500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27</a:t>
            </a:fld>
            <a:endParaRPr lang="de-DE" alt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251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677108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> </a:t>
            </a:r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" y="1902374"/>
            <a:ext cx="483953" cy="4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84" y="2007136"/>
            <a:ext cx="190540" cy="3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72" y="2074753"/>
            <a:ext cx="484307" cy="18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90" y="1909131"/>
            <a:ext cx="481209" cy="4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77087" y="1859446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1709326" y="1867204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901867" y="188443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ym typeface="Wingdings" panose="05000000000000000000" pitchFamily="2" charset="2"/>
              </a:rPr>
              <a:t></a:t>
            </a:r>
            <a:endParaRPr lang="de-DE" sz="3200" dirty="0"/>
          </a:p>
        </p:txBody>
      </p:sp>
      <p:pic>
        <p:nvPicPr>
          <p:cNvPr id="2050" name="Grafik 1" descr="image0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8" y="2626740"/>
            <a:ext cx="4392631" cy="29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959740" y="3909453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Output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arules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in R Studio</a:t>
            </a:r>
            <a:endParaRPr lang="de-DE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28</a:t>
            </a:fld>
            <a:endParaRPr lang="de-DE" altLang="de-DE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75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was </a:t>
            </a:r>
            <a:r>
              <a:rPr lang="de-DE" dirty="0" err="1" smtClean="0"/>
              <a:t>born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D3.js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bar </a:t>
            </a:r>
            <a:r>
              <a:rPr lang="de-DE" dirty="0" err="1" smtClean="0">
                <a:solidFill>
                  <a:schemeClr val="tx1"/>
                </a:solidFill>
              </a:rPr>
              <a:t>charts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represent</a:t>
            </a:r>
            <a:r>
              <a:rPr lang="de-DE" dirty="0" smtClean="0">
                <a:solidFill>
                  <a:schemeClr val="tx1"/>
                </a:solidFill>
              </a:rPr>
              <a:t> item </a:t>
            </a:r>
            <a:r>
              <a:rPr lang="de-DE" dirty="0" err="1" smtClean="0">
                <a:solidFill>
                  <a:schemeClr val="tx1"/>
                </a:solidFill>
              </a:rPr>
              <a:t>frequencies</a:t>
            </a:r>
            <a:r>
              <a:rPr lang="de-DE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11199" r="44614" b="27917"/>
          <a:stretch/>
        </p:blipFill>
        <p:spPr bwMode="auto">
          <a:xfrm>
            <a:off x="722318" y="1991314"/>
            <a:ext cx="3232583" cy="238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29</a:t>
            </a:fld>
            <a:endParaRPr lang="de-DE" alt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95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96863"/>
            <a:ext cx="6784975" cy="677108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Big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/>
              <a:t>v</a:t>
            </a:r>
            <a:r>
              <a:rPr lang="de-DE" altLang="de-DE" dirty="0" err="1" smtClean="0"/>
              <a:t>isualization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don‘t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seem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be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good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match</a:t>
            </a:r>
            <a:r>
              <a:rPr lang="de-DE" altLang="de-DE" dirty="0" smtClean="0"/>
              <a:t>…</a:t>
            </a:r>
          </a:p>
        </p:txBody>
      </p: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187101" y="2444059"/>
            <a:ext cx="1544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 dirty="0"/>
              <a:t>Lots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/>
              <a:t> !</a:t>
            </a:r>
          </a:p>
        </p:txBody>
      </p:sp>
      <p:sp>
        <p:nvSpPr>
          <p:cNvPr id="2" name="Pfeil nach links und rechts 1"/>
          <p:cNvSpPr/>
          <p:nvPr/>
        </p:nvSpPr>
        <p:spPr>
          <a:xfrm>
            <a:off x="3022251" y="1832656"/>
            <a:ext cx="1438275" cy="57785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Pfeil nach links und rechts 24"/>
          <p:cNvSpPr/>
          <p:nvPr/>
        </p:nvSpPr>
        <p:spPr>
          <a:xfrm>
            <a:off x="3060351" y="3373125"/>
            <a:ext cx="1438275" cy="57785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" name="Pfeil nach links und rechts 25"/>
          <p:cNvSpPr/>
          <p:nvPr/>
        </p:nvSpPr>
        <p:spPr>
          <a:xfrm>
            <a:off x="3050826" y="4929658"/>
            <a:ext cx="1438275" cy="57785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07" name="Text Box 20"/>
          <p:cNvSpPr txBox="1">
            <a:spLocks noChangeArrowheads="1"/>
          </p:cNvSpPr>
          <p:nvPr/>
        </p:nvSpPr>
        <p:spPr bwMode="auto">
          <a:xfrm>
            <a:off x="4682776" y="2523434"/>
            <a:ext cx="36099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/>
              <a:t>Visualization does not scale easily</a:t>
            </a:r>
          </a:p>
        </p:txBody>
      </p:sp>
      <p:sp>
        <p:nvSpPr>
          <p:cNvPr id="4108" name="Text Box 20"/>
          <p:cNvSpPr txBox="1">
            <a:spLocks noChangeArrowheads="1"/>
          </p:cNvSpPr>
          <p:nvPr/>
        </p:nvSpPr>
        <p:spPr bwMode="auto">
          <a:xfrm>
            <a:off x="1055339" y="3993837"/>
            <a:ext cx="1962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/>
              <a:t>increasing variety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660051" y="5622909"/>
            <a:ext cx="23733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/>
              <a:t>data is coming fast …</a:t>
            </a:r>
          </a:p>
        </p:txBody>
      </p:sp>
      <p:sp>
        <p:nvSpPr>
          <p:cNvPr id="4110" name="Text Box 20"/>
          <p:cNvSpPr txBox="1">
            <a:spLocks noChangeArrowheads="1"/>
          </p:cNvSpPr>
          <p:nvPr/>
        </p:nvSpPr>
        <p:spPr bwMode="auto">
          <a:xfrm>
            <a:off x="4682776" y="4957315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/>
              <a:t>Don‘t we want to automate as much</a:t>
            </a:r>
            <a:br>
              <a:rPr lang="de-DE" altLang="de-DE"/>
            </a:br>
            <a:r>
              <a:rPr lang="de-DE" altLang="de-DE"/>
              <a:t>as possible?</a:t>
            </a:r>
          </a:p>
        </p:txBody>
      </p:sp>
      <p:pic>
        <p:nvPicPr>
          <p:cNvPr id="411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26" y="3276287"/>
            <a:ext cx="11779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51" y="4538647"/>
            <a:ext cx="8255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Text Box 20"/>
          <p:cNvSpPr txBox="1">
            <a:spLocks noChangeArrowheads="1"/>
          </p:cNvSpPr>
          <p:nvPr/>
        </p:nvSpPr>
        <p:spPr bwMode="auto">
          <a:xfrm>
            <a:off x="5090276" y="3306260"/>
            <a:ext cx="23860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de-DE" altLang="de-DE" dirty="0" err="1"/>
              <a:t>How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represent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 err="1"/>
              <a:t>various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/>
              <a:t> </a:t>
            </a:r>
            <a:r>
              <a:rPr lang="de-DE" altLang="de-DE" dirty="0" err="1"/>
              <a:t>formats</a:t>
            </a:r>
            <a:r>
              <a:rPr lang="de-DE" altLang="de-DE" dirty="0"/>
              <a:t>?</a:t>
            </a:r>
          </a:p>
        </p:txBody>
      </p:sp>
      <p:pic>
        <p:nvPicPr>
          <p:cNvPr id="4114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64" y="1162947"/>
            <a:ext cx="14287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4" y="1593158"/>
            <a:ext cx="103025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22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23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808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– </a:t>
            </a:r>
            <a:r>
              <a:rPr lang="de-DE" dirty="0" err="1" smtClean="0"/>
              <a:t>part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4500" y="2973788"/>
            <a:ext cx="3417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dirty="0" smtClean="0"/>
          </a:p>
          <a:p>
            <a:pPr algn="l"/>
            <a:r>
              <a:rPr lang="de-DE" dirty="0" err="1" smtClean="0"/>
              <a:t>Munich</a:t>
            </a:r>
            <a:r>
              <a:rPr lang="de-DE" dirty="0" smtClean="0"/>
              <a:t>, March 8th, 2015, 5.15 p.m.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30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>
          <a:xfrm>
            <a:off x="5174957" y="2518279"/>
            <a:ext cx="2613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/>
              <a:t>😐</a:t>
            </a:r>
            <a:endParaRPr lang="de-DE" sz="9600" dirty="0"/>
          </a:p>
        </p:txBody>
      </p:sp>
      <p:sp>
        <p:nvSpPr>
          <p:cNvPr id="4" name="Textfeld 3"/>
          <p:cNvSpPr txBox="1"/>
          <p:nvPr/>
        </p:nvSpPr>
        <p:spPr>
          <a:xfrm>
            <a:off x="5438197" y="182084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daughter‘s</a:t>
            </a:r>
            <a:r>
              <a:rPr lang="de-DE" dirty="0" smtClean="0"/>
              <a:t> </a:t>
            </a:r>
            <a:r>
              <a:rPr lang="de-DE" dirty="0" err="1" smtClean="0"/>
              <a:t>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– </a:t>
            </a:r>
            <a:r>
              <a:rPr lang="de-DE" dirty="0" err="1" smtClean="0"/>
              <a:t>part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4500" y="2973788"/>
            <a:ext cx="3417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20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…</a:t>
            </a:r>
          </a:p>
          <a:p>
            <a:pPr algn="l"/>
            <a:r>
              <a:rPr lang="de-DE" dirty="0" err="1" smtClean="0"/>
              <a:t>Munich</a:t>
            </a:r>
            <a:r>
              <a:rPr lang="de-DE" dirty="0" smtClean="0"/>
              <a:t>, March 8th, 2015, 5.35 p.m.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31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  <p:sp>
        <p:nvSpPr>
          <p:cNvPr id="13" name="Rechteck 12"/>
          <p:cNvSpPr/>
          <p:nvPr/>
        </p:nvSpPr>
        <p:spPr>
          <a:xfrm>
            <a:off x="5174957" y="2518279"/>
            <a:ext cx="2613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/>
              <a:t>😒</a:t>
            </a:r>
            <a:endParaRPr lang="de-DE" sz="9600" dirty="0"/>
          </a:p>
        </p:txBody>
      </p:sp>
      <p:sp>
        <p:nvSpPr>
          <p:cNvPr id="14" name="Textfeld 13"/>
          <p:cNvSpPr txBox="1"/>
          <p:nvPr/>
        </p:nvSpPr>
        <p:spPr>
          <a:xfrm>
            <a:off x="5438197" y="182084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daughter‘s</a:t>
            </a:r>
            <a:r>
              <a:rPr lang="de-DE" dirty="0" smtClean="0"/>
              <a:t> </a:t>
            </a:r>
            <a:r>
              <a:rPr lang="de-DE" dirty="0" err="1" smtClean="0"/>
              <a:t>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1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– </a:t>
            </a:r>
            <a:r>
              <a:rPr lang="de-DE" dirty="0" err="1" smtClean="0"/>
              <a:t>part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4500" y="2973788"/>
            <a:ext cx="3417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/>
              <a:t>4</a:t>
            </a:r>
            <a:r>
              <a:rPr lang="de-DE" dirty="0" smtClean="0"/>
              <a:t>0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…</a:t>
            </a:r>
          </a:p>
          <a:p>
            <a:pPr algn="l"/>
            <a:r>
              <a:rPr lang="de-DE" dirty="0" err="1" smtClean="0"/>
              <a:t>Munich</a:t>
            </a:r>
            <a:r>
              <a:rPr lang="de-DE" dirty="0" smtClean="0"/>
              <a:t>, March 8th, 2015, 5.55 p.m.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32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  <p:sp>
        <p:nvSpPr>
          <p:cNvPr id="13" name="Rechteck 12"/>
          <p:cNvSpPr/>
          <p:nvPr/>
        </p:nvSpPr>
        <p:spPr>
          <a:xfrm>
            <a:off x="5174957" y="2518279"/>
            <a:ext cx="2613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/>
              <a:t>😠</a:t>
            </a:r>
            <a:endParaRPr lang="de-DE" sz="9600" dirty="0"/>
          </a:p>
        </p:txBody>
      </p:sp>
      <p:sp>
        <p:nvSpPr>
          <p:cNvPr id="14" name="Textfeld 13"/>
          <p:cNvSpPr txBox="1"/>
          <p:nvPr/>
        </p:nvSpPr>
        <p:spPr>
          <a:xfrm>
            <a:off x="5438197" y="182084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daughter‘s</a:t>
            </a:r>
            <a:r>
              <a:rPr lang="de-DE" dirty="0" smtClean="0"/>
              <a:t> </a:t>
            </a:r>
            <a:r>
              <a:rPr lang="de-DE" dirty="0" err="1" smtClean="0"/>
              <a:t>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4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– </a:t>
            </a:r>
            <a:r>
              <a:rPr lang="de-DE" dirty="0" err="1" smtClean="0"/>
              <a:t>part</a:t>
            </a:r>
            <a:r>
              <a:rPr lang="de-DE" dirty="0" smtClean="0"/>
              <a:t> 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4500" y="2973788"/>
            <a:ext cx="3417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4</a:t>
            </a:r>
            <a:r>
              <a:rPr lang="de-DE" dirty="0"/>
              <a:t>4</a:t>
            </a:r>
            <a:r>
              <a:rPr lang="de-DE" dirty="0" smtClean="0"/>
              <a:t>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…</a:t>
            </a:r>
          </a:p>
          <a:p>
            <a:pPr algn="l"/>
            <a:r>
              <a:rPr lang="de-DE" dirty="0" err="1" smtClean="0"/>
              <a:t>Munich</a:t>
            </a:r>
            <a:r>
              <a:rPr lang="de-DE" dirty="0" smtClean="0"/>
              <a:t>, March 8th, 2015, 5.59 p.m.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6335" r="45390" b="20974"/>
          <a:stretch/>
        </p:blipFill>
        <p:spPr bwMode="auto">
          <a:xfrm>
            <a:off x="4599799" y="1934749"/>
            <a:ext cx="3841160" cy="33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33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045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– </a:t>
            </a:r>
            <a:r>
              <a:rPr lang="de-DE" dirty="0" err="1" smtClean="0"/>
              <a:t>part</a:t>
            </a:r>
            <a:r>
              <a:rPr lang="de-DE" dirty="0" smtClean="0"/>
              <a:t> 5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4500" y="2973788"/>
            <a:ext cx="3417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…after </a:t>
            </a:r>
            <a:r>
              <a:rPr lang="de-DE" dirty="0" err="1" smtClean="0"/>
              <a:t>playing</a:t>
            </a:r>
            <a:r>
              <a:rPr lang="de-DE" dirty="0" smtClean="0"/>
              <a:t> Badminton</a:t>
            </a:r>
          </a:p>
          <a:p>
            <a:pPr algn="l"/>
            <a:r>
              <a:rPr lang="de-DE" dirty="0" err="1" smtClean="0"/>
              <a:t>Munich</a:t>
            </a:r>
            <a:r>
              <a:rPr lang="de-DE" dirty="0" smtClean="0"/>
              <a:t>, March 8th, 2015, 7.18 p.m.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15097" r="46951" b="39736"/>
          <a:stretch/>
        </p:blipFill>
        <p:spPr bwMode="auto">
          <a:xfrm>
            <a:off x="4139952" y="2046639"/>
            <a:ext cx="4490487" cy="276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34</a:t>
            </a:fld>
            <a:endParaRPr lang="de-DE" alt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7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" y="1442144"/>
            <a:ext cx="7192825" cy="490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657994">
            <a:off x="3570370" y="3386697"/>
            <a:ext cx="4875422" cy="338554"/>
          </a:xfrm>
        </p:spPr>
        <p:txBody>
          <a:bodyPr/>
          <a:lstStyle/>
          <a:p>
            <a:r>
              <a:rPr lang="de-DE" dirty="0"/>
              <a:t>http://www.ankerst.de/Mihael/proj/mbc/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35</a:t>
            </a:fld>
            <a:endParaRPr lang="de-DE" alt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gray">
          <a:xfrm>
            <a:off x="444500" y="334963"/>
            <a:ext cx="67849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2pPr>
            <a:lvl3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3pPr>
            <a:lvl4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4pPr>
            <a:lvl5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de-DE" kern="0" dirty="0"/>
              <a:t>Demo: item </a:t>
            </a:r>
            <a:r>
              <a:rPr lang="de-DE" kern="0" dirty="0" err="1"/>
              <a:t>explorer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38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4500" y="334963"/>
            <a:ext cx="6784975" cy="338554"/>
          </a:xfrm>
        </p:spPr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analysts</a:t>
            </a:r>
            <a:r>
              <a:rPr lang="de-DE" dirty="0" smtClean="0"/>
              <a:t>‘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</a:t>
            </a:r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44500" y="1363663"/>
            <a:ext cx="8053388" cy="4802187"/>
          </a:xfrm>
        </p:spPr>
        <p:txBody>
          <a:bodyPr/>
          <a:lstStyle/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/>
              <a:t>i</a:t>
            </a:r>
            <a:r>
              <a:rPr lang="de-DE" altLang="de-DE" sz="2400" dirty="0" err="1" smtClean="0"/>
              <a:t>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based</a:t>
            </a:r>
            <a:r>
              <a:rPr lang="de-DE" altLang="de-DE" sz="2400" dirty="0" smtClean="0"/>
              <a:t> upon an intuitive </a:t>
            </a:r>
            <a:r>
              <a:rPr lang="de-DE" altLang="de-DE" sz="2400" dirty="0" err="1" smtClean="0"/>
              <a:t>representation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leverages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perceptual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capabilities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user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enables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incorporation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domain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knowledge</a:t>
            </a:r>
            <a:endParaRPr lang="de-DE" altLang="de-DE" sz="2400" dirty="0" smtClean="0"/>
          </a:p>
          <a:p>
            <a:pPr marL="458788" lvl="1" indent="-457200">
              <a:buFont typeface="+mj-lt"/>
              <a:buAutoNum type="arabicParenR"/>
            </a:pPr>
            <a:r>
              <a:rPr lang="de-DE" altLang="de-DE" sz="2400" b="1" dirty="0" err="1"/>
              <a:t>i</a:t>
            </a:r>
            <a:r>
              <a:rPr lang="de-DE" altLang="de-DE" sz="2400" b="1" dirty="0" err="1" smtClean="0"/>
              <a:t>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facilitates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the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understanding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of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the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data</a:t>
            </a:r>
            <a:r>
              <a:rPr lang="de-DE" altLang="de-DE" sz="2400" b="1" dirty="0" smtClean="0"/>
              <a:t> </a:t>
            </a:r>
            <a:br>
              <a:rPr lang="de-DE" altLang="de-DE" sz="2400" b="1" dirty="0" smtClean="0"/>
            </a:br>
            <a:r>
              <a:rPr lang="de-DE" altLang="de-DE" sz="2400" b="1" dirty="0" err="1" smtClean="0"/>
              <a:t>and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the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results</a:t>
            </a:r>
            <a:endParaRPr lang="de-DE" altLang="de-DE" sz="2400" b="1" dirty="0"/>
          </a:p>
          <a:p>
            <a:pPr marL="344488" lvl="1" indent="-342900">
              <a:buFont typeface="Arial" panose="020B0604020202020204" pitchFamily="34" charset="0"/>
              <a:buChar char="•"/>
            </a:pPr>
            <a:endParaRPr lang="de-DE" altLang="de-DE" sz="2400" b="1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36</a:t>
            </a:fld>
            <a:endParaRPr lang="de-DE" altLang="de-DE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94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15913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The relevant </a:t>
            </a:r>
            <a:r>
              <a:rPr lang="de-DE" altLang="de-DE" dirty="0" err="1" smtClean="0"/>
              <a:t>space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: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310128" y="2035522"/>
            <a:ext cx="2345634" cy="213890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170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1965" y="2812584"/>
            <a:ext cx="13019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information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minds</a:t>
            </a:r>
            <a:endParaRPr lang="de-DE" dirty="0"/>
          </a:p>
        </p:txBody>
      </p:sp>
      <p:grpSp>
        <p:nvGrpSpPr>
          <p:cNvPr id="3" name="Gruppieren 2"/>
          <p:cNvGrpSpPr>
            <a:grpSpLocks noChangeAspect="1"/>
          </p:cNvGrpSpPr>
          <p:nvPr/>
        </p:nvGrpSpPr>
        <p:grpSpPr>
          <a:xfrm>
            <a:off x="2281223" y="1989650"/>
            <a:ext cx="2341594" cy="2184773"/>
            <a:chOff x="2704822" y="1502806"/>
            <a:chExt cx="2345634" cy="2138901"/>
          </a:xfrm>
        </p:grpSpPr>
        <p:sp>
          <p:nvSpPr>
            <p:cNvPr id="13" name="Ellipse 12"/>
            <p:cNvSpPr/>
            <p:nvPr/>
          </p:nvSpPr>
          <p:spPr bwMode="auto">
            <a:xfrm>
              <a:off x="2704822" y="1502806"/>
              <a:ext cx="2345634" cy="21389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317743" y="2306266"/>
              <a:ext cx="1201435" cy="57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</a:t>
              </a:r>
              <a:r>
                <a:rPr lang="de-DE" dirty="0" smtClean="0"/>
                <a:t>igital </a:t>
              </a:r>
              <a:br>
                <a:rPr lang="de-DE" dirty="0" smtClean="0"/>
              </a:br>
              <a:r>
                <a:rPr lang="de-DE" dirty="0" err="1" smtClean="0"/>
                <a:t>information</a:t>
              </a:r>
              <a:endParaRPr lang="de-DE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420926" y="981822"/>
            <a:ext cx="4784456" cy="4443445"/>
            <a:chOff x="5838547" y="1600451"/>
            <a:chExt cx="2345634" cy="2138901"/>
          </a:xfrm>
        </p:grpSpPr>
        <p:sp>
          <p:nvSpPr>
            <p:cNvPr id="14" name="Ellipse 13"/>
            <p:cNvSpPr/>
            <p:nvPr/>
          </p:nvSpPr>
          <p:spPr bwMode="auto">
            <a:xfrm>
              <a:off x="5838547" y="1600451"/>
              <a:ext cx="2345634" cy="213890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212918" y="2325491"/>
              <a:ext cx="1651471" cy="68882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4000" dirty="0" err="1"/>
                <a:t>u</a:t>
              </a:r>
              <a:r>
                <a:rPr lang="de-DE" sz="4000" dirty="0" err="1" smtClean="0"/>
                <a:t>naccessible</a:t>
              </a:r>
              <a:r>
                <a:rPr lang="de-DE" sz="4000" dirty="0" smtClean="0"/>
                <a:t/>
              </a:r>
              <a:br>
                <a:rPr lang="de-DE" sz="4000" dirty="0" smtClean="0"/>
              </a:br>
              <a:r>
                <a:rPr lang="de-DE" sz="4000" dirty="0" err="1" smtClean="0"/>
                <a:t>information</a:t>
              </a:r>
              <a:endParaRPr lang="de-DE" sz="4000" dirty="0"/>
            </a:p>
          </p:txBody>
        </p:sp>
      </p:grp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9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50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15913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goal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result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that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…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44500" y="1363663"/>
            <a:ext cx="8053388" cy="4802187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solidFill>
                  <a:schemeClr val="tx1"/>
                </a:solidFill>
              </a:rPr>
              <a:t>… valid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dirty="0" smtClean="0">
                <a:solidFill>
                  <a:schemeClr val="tx1"/>
                </a:solidFill>
              </a:rPr>
              <a:t>… </a:t>
            </a:r>
            <a:r>
              <a:rPr lang="de-DE" altLang="de-DE" dirty="0" err="1" smtClean="0">
                <a:solidFill>
                  <a:schemeClr val="tx1"/>
                </a:solidFill>
              </a:rPr>
              <a:t>new</a:t>
            </a:r>
            <a:endParaRPr lang="de-DE" altLang="de-DE" dirty="0" smtClean="0">
              <a:solidFill>
                <a:schemeClr val="tx1"/>
              </a:solidFill>
            </a:endParaRPr>
          </a:p>
          <a:p>
            <a:pPr eaLnBrk="1" hangingPunct="1"/>
            <a:endParaRPr lang="de-DE" altLang="de-DE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dirty="0" smtClean="0">
                <a:solidFill>
                  <a:schemeClr val="tx1"/>
                </a:solidFill>
              </a:rPr>
              <a:t>… </a:t>
            </a:r>
            <a:r>
              <a:rPr lang="de-DE" altLang="de-DE" dirty="0" err="1" smtClean="0">
                <a:solidFill>
                  <a:schemeClr val="tx1"/>
                </a:solidFill>
              </a:rPr>
              <a:t>and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applicable</a:t>
            </a:r>
            <a:r>
              <a:rPr lang="de-DE" altLang="de-DE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393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2" y="3476625"/>
            <a:ext cx="1343023" cy="77152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pPr eaLnBrk="1" hangingPunct="1"/>
            <a:r>
              <a:rPr lang="de-DE" altLang="de-DE" dirty="0" err="1" smtClean="0"/>
              <a:t>Let‘s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look</a:t>
            </a:r>
            <a:r>
              <a:rPr lang="de-DE" altLang="de-DE" dirty="0" smtClean="0"/>
              <a:t> at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following</a:t>
            </a:r>
            <a:r>
              <a:rPr lang="de-DE" altLang="de-DE" dirty="0" smtClean="0"/>
              <a:t> box…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19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074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31785" y="4838700"/>
            <a:ext cx="4367671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Box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lengths</a:t>
            </a:r>
            <a:r>
              <a:rPr lang="de-DE" dirty="0" smtClean="0"/>
              <a:t>: (x, y, z) = (30,12,12)</a:t>
            </a:r>
          </a:p>
          <a:p>
            <a:pPr algn="l"/>
            <a:endParaRPr lang="de-DE" dirty="0"/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r>
              <a:rPr lang="de-DE" altLang="de-DE" dirty="0" err="1"/>
              <a:t>Let‘s</a:t>
            </a:r>
            <a:r>
              <a:rPr lang="de-DE" altLang="de-DE" dirty="0"/>
              <a:t> </a:t>
            </a:r>
            <a:r>
              <a:rPr lang="de-DE" altLang="de-DE" dirty="0" err="1"/>
              <a:t>look</a:t>
            </a:r>
            <a:r>
              <a:rPr lang="de-DE" altLang="de-DE" dirty="0"/>
              <a:t> at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following</a:t>
            </a:r>
            <a:r>
              <a:rPr lang="de-DE" altLang="de-DE" dirty="0"/>
              <a:t> box…</a:t>
            </a:r>
            <a:endParaRPr lang="de-DE" altLang="de-DE" dirty="0" smtClean="0"/>
          </a:p>
        </p:txBody>
      </p: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24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25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38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31785" y="4838700"/>
            <a:ext cx="436767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Box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lengths</a:t>
            </a:r>
            <a:r>
              <a:rPr lang="de-DE" dirty="0" smtClean="0"/>
              <a:t>: (x, y, z) = (30,12,12)</a:t>
            </a:r>
          </a:p>
          <a:p>
            <a:pPr algn="l"/>
            <a:r>
              <a:rPr lang="de-DE" dirty="0" err="1"/>
              <a:t>Ant</a:t>
            </a:r>
            <a:r>
              <a:rPr lang="de-DE" dirty="0"/>
              <a:t> A: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standing</a:t>
            </a:r>
            <a:r>
              <a:rPr lang="de-DE" dirty="0"/>
              <a:t> at (x</a:t>
            </a:r>
            <a:r>
              <a:rPr lang="de-DE" dirty="0" smtClean="0"/>
              <a:t>, y, z</a:t>
            </a:r>
            <a:r>
              <a:rPr lang="de-DE" dirty="0"/>
              <a:t>) = (0,1,6)</a:t>
            </a:r>
          </a:p>
          <a:p>
            <a:pPr algn="l"/>
            <a:endParaRPr lang="de-DE" dirty="0"/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1885950" y="3619500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flipV="1">
            <a:off x="1304926" y="3673621"/>
            <a:ext cx="601708" cy="3268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1443453" y="3598935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cxnSp>
        <p:nvCxnSpPr>
          <p:cNvPr id="44" name="Gerade Verbindung 43"/>
          <p:cNvCxnSpPr/>
          <p:nvPr/>
        </p:nvCxnSpPr>
        <p:spPr bwMode="auto">
          <a:xfrm flipH="1" flipV="1">
            <a:off x="1924050" y="3690572"/>
            <a:ext cx="1" cy="2154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Textfeld 46"/>
          <p:cNvSpPr txBox="1"/>
          <p:nvPr/>
        </p:nvSpPr>
        <p:spPr>
          <a:xfrm>
            <a:off x="1952625" y="364331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r>
              <a:rPr lang="de-DE" altLang="de-DE" dirty="0" err="1"/>
              <a:t>Let‘s</a:t>
            </a:r>
            <a:r>
              <a:rPr lang="de-DE" altLang="de-DE" dirty="0"/>
              <a:t> </a:t>
            </a:r>
            <a:r>
              <a:rPr lang="de-DE" altLang="de-DE" dirty="0" err="1"/>
              <a:t>look</a:t>
            </a:r>
            <a:r>
              <a:rPr lang="de-DE" altLang="de-DE" dirty="0"/>
              <a:t> at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following</a:t>
            </a:r>
            <a:r>
              <a:rPr lang="de-DE" altLang="de-DE" dirty="0"/>
              <a:t> box…</a:t>
            </a:r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44815" y="2978734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</a:t>
            </a:r>
            <a:endParaRPr lang="de-DE" sz="3600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679884" y="3275957"/>
            <a:ext cx="1148691" cy="36046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auto">
          <a:xfrm>
            <a:off x="1457325" y="5280565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34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176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 bwMode="auto">
          <a:xfrm>
            <a:off x="2638425" y="1343025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1285875" y="1609725"/>
            <a:ext cx="0" cy="26574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>
            <a:off x="1295400" y="4257675"/>
            <a:ext cx="541972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59060" y="426720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70041" y="1704975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31785" y="4838700"/>
            <a:ext cx="436767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/>
              <a:t>Box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lengths</a:t>
            </a:r>
            <a:r>
              <a:rPr lang="de-DE" dirty="0"/>
              <a:t>: (x, y, z) = </a:t>
            </a:r>
            <a:r>
              <a:rPr lang="de-DE" dirty="0" smtClean="0"/>
              <a:t>(30,12,12)</a:t>
            </a:r>
            <a:endParaRPr lang="de-DE" dirty="0"/>
          </a:p>
          <a:p>
            <a:pPr algn="l"/>
            <a:r>
              <a:rPr lang="de-DE" dirty="0" err="1" smtClean="0"/>
              <a:t>Ant</a:t>
            </a:r>
            <a:r>
              <a:rPr lang="de-DE" dirty="0" smtClean="0"/>
              <a:t> A: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standing</a:t>
            </a:r>
            <a:r>
              <a:rPr lang="de-DE" dirty="0" smtClean="0"/>
              <a:t> at (x, y, z) = (0,1,6)</a:t>
            </a:r>
          </a:p>
          <a:p>
            <a:pPr algn="l"/>
            <a:r>
              <a:rPr lang="de-DE" dirty="0" err="1" smtClean="0"/>
              <a:t>Ant</a:t>
            </a:r>
            <a:r>
              <a:rPr lang="de-DE" dirty="0" smtClean="0"/>
              <a:t> B: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standing</a:t>
            </a:r>
            <a:r>
              <a:rPr lang="de-DE" dirty="0" smtClean="0"/>
              <a:t> at (x, y, z) = (30,11,6)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295400" y="2133600"/>
            <a:ext cx="4848225" cy="21336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1295401" y="3067050"/>
            <a:ext cx="2057399" cy="11811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2818645" y="2804695"/>
            <a:ext cx="76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 bwMode="auto">
          <a:xfrm flipV="1">
            <a:off x="12858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 flipV="1">
            <a:off x="6124575" y="134302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V="1">
            <a:off x="6134100" y="3457575"/>
            <a:ext cx="1352550" cy="79057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1885950" y="3619500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800850" y="1866900"/>
            <a:ext cx="76200" cy="8572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1457325" y="5280565"/>
            <a:ext cx="76200" cy="85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 flipH="1">
            <a:off x="1458567" y="5598478"/>
            <a:ext cx="74958" cy="8286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flipV="1">
            <a:off x="1304926" y="3673621"/>
            <a:ext cx="601708" cy="3268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Gerade Verbindung 40"/>
          <p:cNvCxnSpPr/>
          <p:nvPr/>
        </p:nvCxnSpPr>
        <p:spPr bwMode="auto">
          <a:xfrm flipV="1">
            <a:off x="6176147" y="1952625"/>
            <a:ext cx="601708" cy="3268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1443453" y="3598935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83447" y="1863212"/>
            <a:ext cx="26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cxnSp>
        <p:nvCxnSpPr>
          <p:cNvPr id="44" name="Gerade Verbindung 43"/>
          <p:cNvCxnSpPr/>
          <p:nvPr/>
        </p:nvCxnSpPr>
        <p:spPr bwMode="auto">
          <a:xfrm flipH="1" flipV="1">
            <a:off x="1924050" y="3690572"/>
            <a:ext cx="1" cy="2154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Gerade Verbindung 45"/>
          <p:cNvCxnSpPr/>
          <p:nvPr/>
        </p:nvCxnSpPr>
        <p:spPr bwMode="auto">
          <a:xfrm>
            <a:off x="6838952" y="1943858"/>
            <a:ext cx="38098" cy="18932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Textfeld 46"/>
          <p:cNvSpPr txBox="1"/>
          <p:nvPr/>
        </p:nvSpPr>
        <p:spPr>
          <a:xfrm>
            <a:off x="1952625" y="364331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6797830" y="2701735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605732" y="188160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717904" y="144044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	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5832704" y="283544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777855" y="138722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06388"/>
            <a:ext cx="6784975" cy="338554"/>
          </a:xfrm>
        </p:spPr>
        <p:txBody>
          <a:bodyPr/>
          <a:lstStyle/>
          <a:p>
            <a:r>
              <a:rPr lang="de-DE" altLang="de-DE" dirty="0" err="1"/>
              <a:t>Let‘s</a:t>
            </a:r>
            <a:r>
              <a:rPr lang="de-DE" altLang="de-DE" dirty="0"/>
              <a:t> </a:t>
            </a:r>
            <a:r>
              <a:rPr lang="de-DE" altLang="de-DE" dirty="0" err="1"/>
              <a:t>look</a:t>
            </a:r>
            <a:r>
              <a:rPr lang="de-DE" altLang="de-DE" dirty="0"/>
              <a:t> at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following</a:t>
            </a:r>
            <a:r>
              <a:rPr lang="de-DE" altLang="de-DE" dirty="0"/>
              <a:t> box…</a:t>
            </a:r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44815" y="2978734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</a:t>
            </a:r>
            <a:endParaRPr lang="de-DE" sz="3600" dirty="0"/>
          </a:p>
        </p:txBody>
      </p:sp>
      <p:sp>
        <p:nvSpPr>
          <p:cNvPr id="38" name="Textfeld 37"/>
          <p:cNvSpPr txBox="1"/>
          <p:nvPr/>
        </p:nvSpPr>
        <p:spPr>
          <a:xfrm>
            <a:off x="8010365" y="1476352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B</a:t>
            </a:r>
            <a:endParaRPr lang="de-DE" sz="3600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679884" y="3275957"/>
            <a:ext cx="1148691" cy="36046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/>
          <p:cNvCxnSpPr/>
          <p:nvPr/>
        </p:nvCxnSpPr>
        <p:spPr bwMode="auto">
          <a:xfrm flipH="1">
            <a:off x="6984001" y="1811205"/>
            <a:ext cx="944462" cy="12237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hteck 44"/>
          <p:cNvSpPr/>
          <p:nvPr/>
        </p:nvSpPr>
        <p:spPr>
          <a:xfrm>
            <a:off x="1207956" y="264299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sp>
        <p:nvSpPr>
          <p:cNvPr id="48" name="Datumsplatzhalter 4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/>
          <a:p>
            <a:r>
              <a:rPr lang="de-DE" altLang="de-DE" smtClean="0"/>
              <a:t>© Copyright Allianz </a:t>
            </a:r>
            <a:fld id="{7F513FF5-7966-4B35-B3FD-39ED9B59F353}" type="datetime1">
              <a:rPr lang="de-DE" altLang="de-DE" smtClean="0"/>
              <a:pPr/>
              <a:t>08.04.2016</a:t>
            </a:fld>
            <a:endParaRPr lang="de-DE" altLang="de-DE"/>
          </a:p>
        </p:txBody>
      </p:sp>
      <p:sp>
        <p:nvSpPr>
          <p:cNvPr id="54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/>
          <a:p>
            <a:r>
              <a:rPr lang="de-DE" altLang="de-DE" dirty="0" err="1" smtClean="0"/>
              <a:t>Visualization</a:t>
            </a:r>
            <a:r>
              <a:rPr lang="de-DE" altLang="de-DE" dirty="0" smtClean="0"/>
              <a:t> in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big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data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era</a:t>
            </a:r>
            <a:r>
              <a:rPr lang="de-DE" altLang="de-DE" dirty="0" smtClean="0"/>
              <a:t> – Mihael Ankerst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9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Allianz_Templates_de_Interim_2013">
  <a:themeElements>
    <a:clrScheme name="PPT_Allianz_Templates_Mischbetrieb_deutsch_FIN 1">
      <a:dk1>
        <a:srgbClr val="000000"/>
      </a:dk1>
      <a:lt1>
        <a:srgbClr val="FFFFFF"/>
      </a:lt1>
      <a:dk2>
        <a:srgbClr val="D2D2D2"/>
      </a:dk2>
      <a:lt2>
        <a:srgbClr val="5F5F5F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PPT_Allianz_Templates_Mischbetrieb_deutsch_F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PT_Allianz_Templates_Mischbetrieb_deutsch_FIN 1">
        <a:dk1>
          <a:srgbClr val="000000"/>
        </a:dk1>
        <a:lt1>
          <a:srgbClr val="FFFFFF"/>
        </a:lt1>
        <a:dk2>
          <a:srgbClr val="D2D2D2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FFFFFF"/>
        </a:accent3>
        <a:accent4>
          <a:srgbClr val="000000"/>
        </a:accent4>
        <a:accent5>
          <a:srgbClr val="AAADC3"/>
        </a:accent5>
        <a:accent6>
          <a:srgbClr val="3B60A2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D8D8D5"/>
      </a:dk2>
      <a:lt2>
        <a:srgbClr val="707061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34A1"/>
      </a:dk2>
      <a:lt2>
        <a:srgbClr val="DDDDDD"/>
      </a:lt2>
      <a:accent1>
        <a:srgbClr val="0034A1"/>
      </a:accent1>
      <a:accent2>
        <a:srgbClr val="3F70BD"/>
      </a:accent2>
      <a:accent3>
        <a:srgbClr val="FFFFFF"/>
      </a:accent3>
      <a:accent4>
        <a:srgbClr val="000000"/>
      </a:accent4>
      <a:accent5>
        <a:srgbClr val="AAAECD"/>
      </a:accent5>
      <a:accent6>
        <a:srgbClr val="3865AB"/>
      </a:accent6>
      <a:hlink>
        <a:srgbClr val="92AFDB"/>
      </a:hlink>
      <a:folHlink>
        <a:srgbClr val="B9CDE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PPT_Allianz_Templates_de_Interim_2013</Template>
  <TotalTime>0</TotalTime>
  <Words>1655</Words>
  <Application>Microsoft Office PowerPoint</Application>
  <PresentationFormat>Bildschirmpräsentation (4:3)</PresentationFormat>
  <Paragraphs>440</Paragraphs>
  <Slides>36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PPT_Allianz_Templates_de_Interim_2013</vt:lpstr>
      <vt:lpstr>Visualization  in the big data era</vt:lpstr>
      <vt:lpstr>Introduction of myself – something big about me</vt:lpstr>
      <vt:lpstr>Big data and visualization  don‘t seem to be a good match…</vt:lpstr>
      <vt:lpstr>The relevant space for data analysis:</vt:lpstr>
      <vt:lpstr>The goal of any big data analysis is a result, that is…</vt:lpstr>
      <vt:lpstr>Let‘s look at the following box…</vt:lpstr>
      <vt:lpstr>Let‘s look at the following box…</vt:lpstr>
      <vt:lpstr>Let‘s look at the following box…</vt:lpstr>
      <vt:lpstr>Let‘s look at the following box…</vt:lpstr>
      <vt:lpstr>What is the shortest path to come from A to B ?</vt:lpstr>
      <vt:lpstr>The solution of the puzzle  Part 1…</vt:lpstr>
      <vt:lpstr>The solution of the puzzle  Part 2…</vt:lpstr>
      <vt:lpstr>What is the shortest path to come from A to B ?</vt:lpstr>
      <vt:lpstr>What is the shortest path to come from A to B ?</vt:lpstr>
      <vt:lpstr>Visualization is the data analysts‘ best friend if …</vt:lpstr>
      <vt:lpstr>Why should we visualize data ? - 1</vt:lpstr>
      <vt:lpstr>Why should we visualize data ? - 2</vt:lpstr>
      <vt:lpstr>Why should we visualize data ? - 3</vt:lpstr>
      <vt:lpstr>Visualization is the data analysts‘ best friend if …</vt:lpstr>
      <vt:lpstr>Correlation is not causation</vt:lpstr>
      <vt:lpstr>How to incorporate domain knowledge?</vt:lpstr>
      <vt:lpstr>Illustration 1: Incorporating domain knowledge  into the decision tree building process</vt:lpstr>
      <vt:lpstr>Illustration 2: Incorporating domain knowledge  into the analysis of event data</vt:lpstr>
      <vt:lpstr>Visualization is the data analysts‘ best friend if …</vt:lpstr>
      <vt:lpstr>What kind of products do customers typically  buy together in a grocery store? </vt:lpstr>
      <vt:lpstr>Sorting by frequency …</vt:lpstr>
      <vt:lpstr>… or creating a pivot table ….</vt:lpstr>
      <vt:lpstr>… or mining association rules  doesn‘t give you the full picture!</vt:lpstr>
      <vt:lpstr>The idea of item explorer was born</vt:lpstr>
      <vt:lpstr>Development of item explorer – part 1</vt:lpstr>
      <vt:lpstr>Development of item explorer – part 2</vt:lpstr>
      <vt:lpstr>Development of item explorer – part 3</vt:lpstr>
      <vt:lpstr>Development of item explorer – part 4</vt:lpstr>
      <vt:lpstr>Development of item explorer – part 5</vt:lpstr>
      <vt:lpstr>http://www.ankerst.de/Mihael/proj/mbc/</vt:lpstr>
      <vt:lpstr>Visualization is the data analysts‘ best friend if …</vt:lpstr>
    </vt:vector>
  </TitlesOfParts>
  <Manager>Business Presentation Team; bip@allianz.com</Manager>
  <Company>Allianz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Beispiele zur Gestaltung von Schaubildern</dc:title>
  <dc:subject>Subject</dc:subject>
  <dc:creator>Ankerst, Dr. Mihael (Allianz Deutschland)</dc:creator>
  <dc:description>Version January 2011</dc:description>
  <cp:lastModifiedBy>Ankerst, Dr. Mihael (Allianz Deutschland)</cp:lastModifiedBy>
  <cp:revision>128</cp:revision>
  <cp:lastPrinted>2014-10-08T11:30:19Z</cp:lastPrinted>
  <dcterms:created xsi:type="dcterms:W3CDTF">2014-04-24T09:43:27Z</dcterms:created>
  <dcterms:modified xsi:type="dcterms:W3CDTF">2016-04-08T07:17:42Z</dcterms:modified>
</cp:coreProperties>
</file>