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454" r:id="rId3"/>
    <p:sldId id="453" r:id="rId4"/>
    <p:sldId id="455" r:id="rId5"/>
    <p:sldId id="456" r:id="rId6"/>
    <p:sldId id="457" r:id="rId7"/>
    <p:sldId id="458" r:id="rId8"/>
    <p:sldId id="459" r:id="rId9"/>
    <p:sldId id="257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51" r:id="rId37"/>
    <p:sldId id="452" r:id="rId38"/>
    <p:sldId id="448" r:id="rId39"/>
    <p:sldId id="449" r:id="rId40"/>
    <p:sldId id="450" r:id="rId41"/>
    <p:sldId id="43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6433" autoAdjust="0"/>
  </p:normalViewPr>
  <p:slideViewPr>
    <p:cSldViewPr>
      <p:cViewPr varScale="1">
        <p:scale>
          <a:sx n="79" d="100"/>
          <a:sy n="79" d="100"/>
        </p:scale>
        <p:origin x="-8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windows.phone.media.capture.audiovideocapturedevice(v=vs.105)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ocality_of_refere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ptools.codeplex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ightsparks.org.nz/bluetooth-toas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windowsphone/develop/ff817008(v=vs.105).asp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en/Reference/serial" TargetMode="External"/><Relationship Id="rId3" Type="http://schemas.openxmlformats.org/officeDocument/2006/relationships/hyperlink" Target="http://arduino.cc/en/Reference/Tone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nokia.com/community/wiki/Getting_started_with_the_Camera_APIs_for_native_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Advanced Image Capture</a:t>
            </a:r>
          </a:p>
          <a:p>
            <a:r>
              <a:rPr lang="en-US" dirty="0" smtClean="0"/>
              <a:t>Isolated Storage/Content Resources</a:t>
            </a:r>
          </a:p>
          <a:p>
            <a:r>
              <a:rPr lang="en-US" dirty="0" smtClean="0"/>
              <a:t>Image Processing</a:t>
            </a:r>
          </a:p>
          <a:p>
            <a:r>
              <a:rPr lang="en-US" dirty="0" smtClean="0"/>
              <a:t>Bluetooth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begin with an overview of important concepts</a:t>
            </a:r>
          </a:p>
          <a:p>
            <a:pPr lvl="1"/>
            <a:r>
              <a:rPr lang="en-US" dirty="0" smtClean="0"/>
              <a:t>Rather than bore you all with loads of implementation details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cover the concepts, then use wrapper classes to do the boring stuff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you want to learn, check out the class: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hlinkClick r:id="rId2"/>
              </a:rPr>
              <a:t>AudioVideoCaptureDevice</a:t>
            </a:r>
            <a:endParaRPr lang="en-US" dirty="0" smtClean="0"/>
          </a:p>
          <a:p>
            <a:pPr lvl="2"/>
            <a:r>
              <a:rPr lang="en-US" dirty="0" smtClean="0"/>
              <a:t>Available in both C# and C++</a:t>
            </a:r>
          </a:p>
          <a:p>
            <a:pPr lvl="2"/>
            <a:r>
              <a:rPr lang="en-US" dirty="0" smtClean="0"/>
              <a:t>Sets full-frame capture resolution</a:t>
            </a:r>
          </a:p>
          <a:p>
            <a:pPr lvl="2"/>
            <a:r>
              <a:rPr lang="en-US" dirty="0" smtClean="0"/>
              <a:t>Can do simultaneous audio and video recording</a:t>
            </a:r>
          </a:p>
          <a:p>
            <a:pPr lvl="2"/>
            <a:r>
              <a:rPr lang="en-US" dirty="0" smtClean="0"/>
              <a:t>Note that you cannot use WASAPI and AVCD audio recording</a:t>
            </a:r>
          </a:p>
          <a:p>
            <a:pPr lvl="3"/>
            <a:r>
              <a:rPr lang="en-US" dirty="0" smtClean="0"/>
              <a:t>You must use one or the other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We’ll then move on to more interesting topics!</a:t>
            </a:r>
          </a:p>
          <a:p>
            <a:pPr lvl="1"/>
            <a:r>
              <a:rPr lang="en-US" dirty="0" smtClean="0"/>
              <a:t>Video stream manipulation is really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1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structure our wrapper classes as follows: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514600"/>
            <a:ext cx="14478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Camera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43200" y="2514600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ibvideo</a:t>
            </a:r>
            <a:r>
              <a:rPr lang="en-US" dirty="0" smtClean="0"/>
              <a:t> Wrapper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2514599"/>
            <a:ext cx="1257300" cy="23582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Code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19900" y="2514599"/>
            <a:ext cx="1447800" cy="38782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43200" y="4034631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Processing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5554663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</a:t>
            </a:r>
          </a:p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133600" y="2582333"/>
            <a:ext cx="533400" cy="381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67200" y="2582333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210300" y="2582333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267200" y="403463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267200" y="5554663"/>
            <a:ext cx="24765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210300" y="4415631"/>
            <a:ext cx="5334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4267200" y="4415631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4267199" y="2961348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2133600" y="296134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4267200" y="5933679"/>
            <a:ext cx="24765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543300" y="3494285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3543300" y="502324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2861733" y="3503214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2857500" y="503217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Images are represented as arrays of 32-bit pixels</a:t>
            </a:r>
          </a:p>
          <a:p>
            <a:pPr lvl="1"/>
            <a:r>
              <a:rPr lang="en-US" dirty="0" smtClean="0"/>
              <a:t>This Format is known as “ARGB”</a:t>
            </a:r>
          </a:p>
          <a:p>
            <a:pPr lvl="2"/>
            <a:r>
              <a:rPr lang="en-US" dirty="0" smtClean="0"/>
              <a:t>Alpha, Red, Green, Blue, 8 bits each</a:t>
            </a:r>
          </a:p>
          <a:p>
            <a:endParaRPr lang="en-US" dirty="0"/>
          </a:p>
          <a:p>
            <a:r>
              <a:rPr lang="en-US" dirty="0" smtClean="0"/>
              <a:t>We address them as unsigned integer arrays</a:t>
            </a:r>
          </a:p>
          <a:p>
            <a:pPr lvl="1"/>
            <a:r>
              <a:rPr lang="en-US" dirty="0" smtClean="0"/>
              <a:t>You will find many C# APIs passing around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/>
              <a:t> values as Pixel Data</a:t>
            </a:r>
          </a:p>
          <a:p>
            <a:pPr lvl="1"/>
            <a:r>
              <a:rPr lang="en-US" dirty="0" smtClean="0"/>
              <a:t>Logically laid out as a 2-dimensional array of width by height</a:t>
            </a:r>
          </a:p>
          <a:p>
            <a:endParaRPr lang="en-US" dirty="0"/>
          </a:p>
          <a:p>
            <a:r>
              <a:rPr lang="en-US" dirty="0" smtClean="0"/>
              <a:t>In both C# and C++, allocated as a “flat” 1-d array</a:t>
            </a:r>
          </a:p>
          <a:p>
            <a:pPr lvl="1"/>
            <a:r>
              <a:rPr lang="en-US" dirty="0" smtClean="0"/>
              <a:t>We must manually treat it like a 2d array</a:t>
            </a:r>
          </a:p>
          <a:p>
            <a:pPr lvl="1"/>
            <a:r>
              <a:rPr lang="en-US" dirty="0" smtClean="0"/>
              <a:t>To address a point (</a:t>
            </a:r>
            <a:r>
              <a:rPr lang="en-US" dirty="0" err="1" smtClean="0"/>
              <a:t>x,y</a:t>
            </a:r>
            <a:r>
              <a:rPr lang="en-US" dirty="0" smtClean="0"/>
              <a:t>) in 2d space, we use: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data[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When manually assigning pixel values, hexadecimal is useful: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data[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0xff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867400" y="2209800"/>
            <a:ext cx="1611826" cy="392668"/>
            <a:chOff x="1371600" y="2593180"/>
            <a:chExt cx="1219200" cy="607220"/>
          </a:xfrm>
        </p:grpSpPr>
        <p:sp>
          <p:nvSpPr>
            <p:cNvPr id="4" name="Rectangle 3"/>
            <p:cNvSpPr/>
            <p:nvPr/>
          </p:nvSpPr>
          <p:spPr>
            <a:xfrm>
              <a:off x="1981200" y="2593181"/>
              <a:ext cx="304800" cy="6072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6000" y="2593181"/>
              <a:ext cx="304800" cy="607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6400" y="2593181"/>
              <a:ext cx="304800" cy="6072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2593180"/>
              <a:ext cx="304800" cy="607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81700" y="260246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3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libvideo</a:t>
            </a:r>
            <a:r>
              <a:rPr lang="en-US" dirty="0" smtClean="0"/>
              <a:t>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Deals with the boring, low-level Camera APIs</a:t>
            </a:r>
          </a:p>
          <a:p>
            <a:pPr lvl="1"/>
            <a:r>
              <a:rPr lang="en-US" dirty="0" smtClean="0"/>
              <a:t>Opens a camera at a specific Capture and Preview resolution</a:t>
            </a:r>
          </a:p>
          <a:p>
            <a:pPr lvl="2"/>
            <a:r>
              <a:rPr lang="en-US" dirty="0" smtClean="0"/>
              <a:t>NOTE: in practice, we will not be capturing, only previewing, due to the 1080p capturing bug, as we can preview at 720p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Sets up an internal processing thread to manage a buffer of frames</a:t>
            </a:r>
          </a:p>
          <a:p>
            <a:pPr lvl="1"/>
            <a:r>
              <a:rPr lang="en-US" dirty="0" smtClean="0"/>
              <a:t>Exposes an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OnFrameReady</a:t>
            </a:r>
            <a:r>
              <a:rPr lang="en-US" dirty="0" smtClean="0"/>
              <a:t> event that is fired every time a frame is received</a:t>
            </a:r>
          </a:p>
          <a:p>
            <a:pPr lvl="2"/>
            <a:r>
              <a:rPr lang="en-US" dirty="0" smtClean="0"/>
              <a:t>This event is triggered on that internal processing thread</a:t>
            </a:r>
          </a:p>
          <a:p>
            <a:pPr lvl="1"/>
            <a:r>
              <a:rPr lang="en-US" dirty="0" smtClean="0"/>
              <a:t>If your code is too slow, drops frames, keeping no more than 3 queued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perform audio input as well, and accordingly exposes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OnAudioReady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This is only really useful if you need very precise timing information</a:t>
            </a:r>
          </a:p>
          <a:p>
            <a:pPr lvl="2"/>
            <a:r>
              <a:rPr lang="en-US" dirty="0" smtClean="0"/>
              <a:t>Otherwise, the decoupled streams of </a:t>
            </a:r>
            <a:r>
              <a:rPr lang="en-US" dirty="0" err="1" smtClean="0"/>
              <a:t>libsound</a:t>
            </a:r>
            <a:r>
              <a:rPr lang="en-US" dirty="0" smtClean="0"/>
              <a:t> and </a:t>
            </a:r>
            <a:r>
              <a:rPr lang="en-US" dirty="0" err="1" smtClean="0"/>
              <a:t>libvideo</a:t>
            </a:r>
            <a:r>
              <a:rPr lang="en-US" dirty="0" smtClean="0"/>
              <a:t> are easier</a:t>
            </a:r>
          </a:p>
        </p:txBody>
      </p:sp>
    </p:spTree>
    <p:extLst>
      <p:ext uri="{BB962C8B-B14F-4D97-AF65-F5344CB8AC3E}">
        <p14:creationId xmlns:p14="http://schemas.microsoft.com/office/powerpoint/2010/main" val="420514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 smtClean="0"/>
              <a:t>libvideo</a:t>
            </a:r>
            <a:r>
              <a:rPr lang="en-US" dirty="0" smtClean="0"/>
              <a:t> requires high memory bandwidth</a:t>
            </a:r>
          </a:p>
          <a:p>
            <a:pPr lvl="1"/>
            <a:r>
              <a:rPr lang="en-US" dirty="0" smtClean="0"/>
              <a:t>Constructing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/>
              <a:t> for every frame is slow</a:t>
            </a:r>
          </a:p>
          <a:p>
            <a:pPr lvl="2"/>
            <a:r>
              <a:rPr lang="en-US" dirty="0" smtClean="0"/>
              <a:t>Slow for 640x480, impossible for 1280x720</a:t>
            </a:r>
          </a:p>
          <a:p>
            <a:pPr lvl="1"/>
            <a:r>
              <a:rPr lang="en-US" dirty="0" smtClean="0"/>
              <a:t>Much better to simply keep the data in its native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</a:p>
          <a:p>
            <a:pPr lvl="2"/>
            <a:r>
              <a:rPr lang="en-US" dirty="0" smtClean="0"/>
              <a:t>But we can’t expose events like this, those are native types!</a:t>
            </a:r>
          </a:p>
          <a:p>
            <a:pPr lvl="2"/>
            <a:endParaRPr lang="en-US" dirty="0"/>
          </a:p>
          <a:p>
            <a:r>
              <a:rPr lang="en-US" dirty="0" smtClean="0"/>
              <a:t>Solution: dirty pointer trick</a:t>
            </a:r>
          </a:p>
          <a:p>
            <a:pPr lvl="1"/>
            <a:r>
              <a:rPr lang="en-US" dirty="0" smtClean="0"/>
              <a:t>This is the kind of thing computer scientists would laugh at you for</a:t>
            </a:r>
          </a:p>
          <a:p>
            <a:pPr lvl="2"/>
            <a:r>
              <a:rPr lang="en-US" dirty="0" smtClean="0"/>
              <a:t>Good thing we’re Electrical Engineers!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Save the address of the native array to an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, pass that around</a:t>
            </a:r>
          </a:p>
          <a:p>
            <a:pPr lvl="2"/>
            <a:r>
              <a:rPr lang="en-US" dirty="0" smtClean="0"/>
              <a:t>In your events, all pointers become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In event recipients, typecast back from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 to native array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uintptr_t</a:t>
            </a:r>
            <a:r>
              <a:rPr lang="en-US" dirty="0" smtClean="0"/>
              <a:t> type is defined as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on our architecture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Get it by #including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6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TextureGraph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 class similar in spirit to </a:t>
            </a:r>
            <a:r>
              <a:rPr lang="en-US" dirty="0" err="1" smtClean="0"/>
              <a:t>LineGraph</a:t>
            </a:r>
            <a:endParaRPr lang="en-US" dirty="0" smtClean="0"/>
          </a:p>
          <a:p>
            <a:pPr lvl="1"/>
            <a:r>
              <a:rPr lang="en-US" dirty="0" smtClean="0"/>
              <a:t>Instead of graphing a line, graphs a texture</a:t>
            </a:r>
          </a:p>
          <a:p>
            <a:pPr lvl="1"/>
            <a:endParaRPr lang="en-US" dirty="0"/>
          </a:p>
          <a:p>
            <a:r>
              <a:rPr lang="en-US" dirty="0" smtClean="0"/>
              <a:t>Takes an image, renders it as a textured quad</a:t>
            </a:r>
          </a:p>
          <a:p>
            <a:pPr lvl="1"/>
            <a:r>
              <a:rPr lang="en-US" dirty="0" smtClean="0"/>
              <a:t>Uses DirectX, and is thus as fast as I could make it</a:t>
            </a:r>
          </a:p>
          <a:p>
            <a:pPr lvl="1"/>
            <a:r>
              <a:rPr lang="en-US" dirty="0" smtClean="0"/>
              <a:t>Fast enough for 30fps playback, easily</a:t>
            </a:r>
          </a:p>
          <a:p>
            <a:pPr lvl="1"/>
            <a:endParaRPr lang="en-US" dirty="0"/>
          </a:p>
          <a:p>
            <a:r>
              <a:rPr lang="en-US" dirty="0" smtClean="0"/>
              <a:t>Raises interesting possibilities for image processing</a:t>
            </a:r>
          </a:p>
          <a:p>
            <a:pPr lvl="1"/>
            <a:r>
              <a:rPr lang="en-US" dirty="0" smtClean="0"/>
              <a:t>Any array you can generate, you can now view</a:t>
            </a:r>
          </a:p>
          <a:p>
            <a:pPr lvl="1"/>
            <a:endParaRPr lang="en-US" dirty="0"/>
          </a:p>
          <a:p>
            <a:r>
              <a:rPr lang="en-US" dirty="0" smtClean="0"/>
              <a:t>Uses the same pixel format as the camera</a:t>
            </a:r>
          </a:p>
          <a:p>
            <a:pPr lvl="1"/>
            <a:r>
              <a:rPr lang="en-US" dirty="0" smtClean="0"/>
              <a:t>For reference, that’s called </a:t>
            </a:r>
            <a:r>
              <a:rPr lang="en-US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DXGI_FORMAT_B8G8R8A8_UNORM</a:t>
            </a:r>
          </a:p>
          <a:p>
            <a:pPr lvl="1"/>
            <a:endParaRPr lang="en-US" dirty="0" smtClean="0">
              <a:solidFill>
                <a:srgbClr val="2F4F4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Instead of </a:t>
            </a:r>
            <a:r>
              <a:rPr lang="en-US" dirty="0" err="1" smtClean="0"/>
              <a:t>setArray</a:t>
            </a:r>
            <a:r>
              <a:rPr lang="en-US" dirty="0" smtClean="0"/>
              <a:t>(), now has </a:t>
            </a:r>
            <a:r>
              <a:rPr lang="en-US" dirty="0" err="1" smtClean="0"/>
              <a:t>setTexture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315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use C#</a:t>
            </a:r>
          </a:p>
          <a:p>
            <a:pPr lvl="1"/>
            <a:r>
              <a:rPr lang="en-US" dirty="0" smtClean="0"/>
              <a:t>Instantiate 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libvideo.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Camera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and a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TextureGraph.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TextureGraphInterop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Connect the Camera’s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OnFrameReady</a:t>
            </a:r>
            <a:r>
              <a:rPr lang="en-US" dirty="0"/>
              <a:t> </a:t>
            </a:r>
            <a:r>
              <a:rPr lang="en-US" dirty="0" smtClean="0"/>
              <a:t>event to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setTexture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 smtClean="0"/>
              <a:t>This does work!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However, more often than not, we want to intercept the data</a:t>
            </a:r>
          </a:p>
          <a:p>
            <a:pPr lvl="2"/>
            <a:r>
              <a:rPr lang="en-US" dirty="0" smtClean="0"/>
              <a:t>Process it, modify it, etc…</a:t>
            </a:r>
          </a:p>
          <a:p>
            <a:pPr lvl="2"/>
            <a:endParaRPr lang="en-US" dirty="0"/>
          </a:p>
          <a:p>
            <a:r>
              <a:rPr lang="en-US" dirty="0" smtClean="0"/>
              <a:t>So we’ll use C++</a:t>
            </a:r>
          </a:p>
          <a:p>
            <a:pPr lvl="1"/>
            <a:r>
              <a:rPr lang="en-US" dirty="0" smtClean="0"/>
              <a:t>Interestingly enough, the procedure for connecting stuff up is still easy!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We’ll create a class called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ImageProcessing</a:t>
            </a:r>
            <a:r>
              <a:rPr lang="en-US" dirty="0" smtClean="0"/>
              <a:t>, and define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processFrame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 smtClean="0"/>
              <a:t>This will be the subscriber to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Camera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.OnFrameReady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It will then process the data, and finally pass it off to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setTexture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63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very quickly get very fun</a:t>
            </a:r>
          </a:p>
          <a:p>
            <a:pPr lvl="1"/>
            <a:r>
              <a:rPr lang="en-US" dirty="0" smtClean="0"/>
              <a:t>We can play around with the raw r/g/b values and apply color filters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threshold the image to try to detect objects that stand out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can start incorporating the values of neighboring pixels</a:t>
            </a:r>
          </a:p>
          <a:p>
            <a:pPr lvl="2"/>
            <a:r>
              <a:rPr lang="en-US" dirty="0" smtClean="0"/>
              <a:t>This is the basis of a wide range of segmentation algorithms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can take Fourier Transforms!</a:t>
            </a:r>
          </a:p>
          <a:p>
            <a:pPr lvl="2"/>
            <a:r>
              <a:rPr lang="en-US" dirty="0" smtClean="0"/>
              <a:t>Yes, </a:t>
            </a:r>
            <a:r>
              <a:rPr lang="en-US" dirty="0" err="1" smtClean="0"/>
              <a:t>fftw</a:t>
            </a:r>
            <a:r>
              <a:rPr lang="en-US" dirty="0" smtClean="0"/>
              <a:t> has a 2d FFT interface, I haven’t wrapped it yet though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can perform convolution to filter our image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those of you familiar with them (e.g. video game programmers) you can even use pixel </a:t>
            </a:r>
            <a:r>
              <a:rPr lang="en-US" dirty="0" err="1" smtClean="0"/>
              <a:t>shaders</a:t>
            </a:r>
            <a:r>
              <a:rPr lang="en-US" dirty="0"/>
              <a:t> </a:t>
            </a:r>
            <a:r>
              <a:rPr lang="en-US" dirty="0" smtClean="0"/>
              <a:t>on the video stream to harness GPU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1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this fun comes at a price, however</a:t>
            </a:r>
          </a:p>
          <a:p>
            <a:pPr lvl="1"/>
            <a:r>
              <a:rPr lang="en-US" dirty="0" smtClean="0"/>
              <a:t>As stated before, we are crunching through a LOT of memory</a:t>
            </a:r>
          </a:p>
          <a:p>
            <a:pPr lvl="2"/>
            <a:r>
              <a:rPr lang="en-US" dirty="0" smtClean="0"/>
              <a:t>Even at the “low” resolution of 800x448, this is 41MB/sec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We need to be as efficient as possible</a:t>
            </a:r>
          </a:p>
          <a:p>
            <a:pPr lvl="2"/>
            <a:r>
              <a:rPr lang="en-US" dirty="0" smtClean="0"/>
              <a:t>The difference between “Debug” and “Release” is visible here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Also yields an interesting case study for </a:t>
            </a:r>
            <a:r>
              <a:rPr lang="en-US" dirty="0" smtClean="0">
                <a:hlinkClick r:id="rId2"/>
              </a:rPr>
              <a:t>cache locality</a:t>
            </a:r>
            <a:endParaRPr lang="en-US" dirty="0" smtClean="0"/>
          </a:p>
          <a:p>
            <a:pPr lvl="2"/>
            <a:r>
              <a:rPr lang="en-US" dirty="0" smtClean="0"/>
              <a:t>If we access an array randomly instead of in order, it has an effect!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For some algorithms, there’s no way around it: it’s just too much data</a:t>
            </a:r>
          </a:p>
          <a:p>
            <a:pPr lvl="2"/>
            <a:r>
              <a:rPr lang="en-US" dirty="0" smtClean="0"/>
              <a:t>Either need to </a:t>
            </a:r>
            <a:r>
              <a:rPr lang="en-US" dirty="0" err="1" smtClean="0"/>
              <a:t>downsample</a:t>
            </a:r>
            <a:r>
              <a:rPr lang="en-US" dirty="0" smtClean="0"/>
              <a:t> your image, e.g. “shrink the problem”</a:t>
            </a:r>
          </a:p>
          <a:p>
            <a:pPr lvl="2"/>
            <a:r>
              <a:rPr lang="en-US" dirty="0" smtClean="0"/>
              <a:t>Need to increase your computation power, e.g. “run to the cloud”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CS goodies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properly setup/cleanup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pPr lvl="1"/>
            <a:r>
              <a:rPr lang="en-US" dirty="0" smtClean="0"/>
              <a:t>Case study: </a:t>
            </a:r>
            <a:r>
              <a:rPr lang="en-US" dirty="0" err="1" smtClean="0"/>
              <a:t>LineGraph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to avoid thread contention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431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ways of storing data in our apps</a:t>
            </a:r>
          </a:p>
          <a:p>
            <a:pPr lvl="1"/>
            <a:r>
              <a:rPr lang="en-US" dirty="0" smtClean="0"/>
              <a:t>Isolated Storage</a:t>
            </a:r>
          </a:p>
          <a:p>
            <a:pPr lvl="2"/>
            <a:r>
              <a:rPr lang="en-US" dirty="0" smtClean="0"/>
              <a:t>This allows us to read/write dynamic data, like a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Local Resources</a:t>
            </a:r>
          </a:p>
          <a:p>
            <a:pPr lvl="2"/>
            <a:r>
              <a:rPr lang="en-US" dirty="0" smtClean="0"/>
              <a:t>This allows us to bundle static content with our app</a:t>
            </a:r>
          </a:p>
          <a:p>
            <a:pPr lvl="2"/>
            <a:endParaRPr lang="en-US" dirty="0"/>
          </a:p>
          <a:p>
            <a:r>
              <a:rPr lang="en-US" dirty="0" smtClean="0"/>
              <a:t>We’re going to cover both of them</a:t>
            </a:r>
          </a:p>
          <a:p>
            <a:pPr lvl="1"/>
            <a:r>
              <a:rPr lang="en-US" dirty="0" smtClean="0"/>
              <a:t>We’ll use Isolated Storage to store app settings/data</a:t>
            </a:r>
          </a:p>
          <a:p>
            <a:pPr lvl="2"/>
            <a:r>
              <a:rPr lang="en-US" dirty="0" smtClean="0"/>
              <a:t>Be wary of the documentation on file I/O,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</a:t>
            </a:r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smtClean="0"/>
              <a:t> namespace doesn’t actually work on phones!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We’ll use Local Resources to package pictures, data models, etc...</a:t>
            </a:r>
          </a:p>
          <a:p>
            <a:pPr lvl="2"/>
            <a:r>
              <a:rPr lang="en-US" dirty="0" smtClean="0"/>
              <a:t>This will begin our trek into the hazy world of data buffers, which we will continue when interfacing with the third-party board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Around since long before WP7</a:t>
            </a:r>
          </a:p>
          <a:p>
            <a:pPr lvl="1"/>
            <a:r>
              <a:rPr lang="en-US" dirty="0" smtClean="0"/>
              <a:t>Simple interface for files, simpler for small settings!</a:t>
            </a:r>
          </a:p>
          <a:p>
            <a:pPr lvl="1"/>
            <a:endParaRPr lang="en-US" dirty="0"/>
          </a:p>
          <a:p>
            <a:r>
              <a:rPr lang="en-US" dirty="0" smtClean="0"/>
              <a:t>We’ll start with getting/setting application settings:</a:t>
            </a:r>
            <a:endParaRPr lang="en-US" sz="1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 =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IsolatedStorageSettings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.ApplicationSettings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We can then use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</a:t>
            </a:r>
            <a:r>
              <a:rPr lang="en-US" dirty="0" smtClean="0"/>
              <a:t> as a container for data: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settings.Contains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(settings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EE 596!"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Finally, we save: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settings.Save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094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To do true File I/O, we 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IsolatedStorageFile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fileStorage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IsolatedStorageFile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.GetUserStoreForApplication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We can create directories and files: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fileStorage.CreateDirectory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IsolatedStorageFileStream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\\file.txt"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.OpenOrCreate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fileStorage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We can write to that file: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fileWriter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fileWriter.WriteLine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there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We can even read from it: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file.Seek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SeekOrigin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fileReader.ReadLine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Finally, we should close it: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file.Close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944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from I.S. to your computer is more difficult</a:t>
            </a:r>
          </a:p>
          <a:p>
            <a:pPr lvl="1"/>
            <a:r>
              <a:rPr lang="en-US" dirty="0" smtClean="0"/>
              <a:t>Microsoft has a tool called the “Isolated Storage Explorer”</a:t>
            </a:r>
          </a:p>
          <a:p>
            <a:pPr lvl="2"/>
            <a:r>
              <a:rPr lang="en-US" dirty="0" smtClean="0"/>
              <a:t>It’s command-line, and terrible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However, there exists a project called </a:t>
            </a:r>
            <a:r>
              <a:rPr lang="en-US" dirty="0" smtClean="0">
                <a:hlinkClick r:id="rId2"/>
              </a:rPr>
              <a:t>Windows Phone Power Tools</a:t>
            </a:r>
            <a:endParaRPr lang="en-US" dirty="0" smtClean="0"/>
          </a:p>
          <a:p>
            <a:pPr lvl="2"/>
            <a:r>
              <a:rPr lang="en-US" dirty="0" smtClean="0"/>
              <a:t>Has some really neat stuff, including a better Isolated Storage Explorer</a:t>
            </a:r>
          </a:p>
          <a:p>
            <a:pPr lvl="2"/>
            <a:endParaRPr lang="en-US" dirty="0"/>
          </a:p>
          <a:p>
            <a:r>
              <a:rPr lang="en-US" dirty="0" smtClean="0"/>
              <a:t>We can save data, and transfer it to the desktop!</a:t>
            </a:r>
          </a:p>
          <a:p>
            <a:pPr lvl="1"/>
            <a:r>
              <a:rPr lang="en-US" dirty="0" smtClean="0"/>
              <a:t>Note that a more “Mobile” paradigm would be to stream it via network</a:t>
            </a:r>
          </a:p>
          <a:p>
            <a:pPr lvl="2"/>
            <a:r>
              <a:rPr lang="en-US" dirty="0" smtClean="0"/>
              <a:t>Or even Bluetooth!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We are poor in knowledge however, so we’ll roll with this for 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8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can bundle data with our .</a:t>
            </a:r>
            <a:r>
              <a:rPr lang="en-US" dirty="0" err="1" smtClean="0"/>
              <a:t>xap</a:t>
            </a:r>
            <a:endParaRPr lang="en-US" dirty="0" smtClean="0"/>
          </a:p>
          <a:p>
            <a:pPr lvl="1"/>
            <a:r>
              <a:rPr lang="en-US" dirty="0" smtClean="0"/>
              <a:t>We can then read from it as if it were a file</a:t>
            </a:r>
          </a:p>
          <a:p>
            <a:pPr lvl="1"/>
            <a:r>
              <a:rPr lang="en-US" dirty="0" smtClean="0"/>
              <a:t>Very useful for including static data, pictures, etc...</a:t>
            </a:r>
          </a:p>
          <a:p>
            <a:pPr lvl="1"/>
            <a:endParaRPr lang="en-US" sz="800" dirty="0"/>
          </a:p>
          <a:p>
            <a:r>
              <a:rPr lang="en-US" dirty="0" smtClean="0"/>
              <a:t>To do so requires very few steps:</a:t>
            </a:r>
          </a:p>
          <a:p>
            <a:pPr lvl="1"/>
            <a:r>
              <a:rPr lang="en-US" dirty="0" smtClean="0"/>
              <a:t>Add the desired files to your project, and set “Build Action” as “Content” </a:t>
            </a:r>
          </a:p>
          <a:p>
            <a:pPr lvl="2"/>
            <a:r>
              <a:rPr lang="en-US" dirty="0" smtClean="0"/>
              <a:t>For an example, examine </a:t>
            </a:r>
            <a:r>
              <a:rPr lang="en-US" b="1" dirty="0" smtClean="0"/>
              <a:t>Assets/ApplicationIcon.png</a:t>
            </a:r>
          </a:p>
          <a:p>
            <a:pPr lvl="1"/>
            <a:r>
              <a:rPr lang="en-US" dirty="0" smtClean="0"/>
              <a:t>Then simply construct a URI pointing to it, and get a </a:t>
            </a:r>
            <a:r>
              <a:rPr lang="en-US" dirty="0" err="1" smtClean="0"/>
              <a:t>StreamResourceInfo</a:t>
            </a:r>
            <a:r>
              <a:rPr lang="en-US" dirty="0" smtClean="0"/>
              <a:t>:</a:t>
            </a:r>
          </a:p>
          <a:p>
            <a:pPr lvl="2"/>
            <a:endParaRPr lang="en-US" sz="8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Uri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"Assets\\ApplicationIcon.png"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UriKind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.Relative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StreamResourceInfo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.GetResourceStream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 smtClean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You can use this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StreamResourceInfo</a:t>
            </a:r>
            <a:r>
              <a:rPr lang="en-US" dirty="0" smtClean="0"/>
              <a:t> to initialize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 err="1" smtClean="0"/>
              <a:t>s</a:t>
            </a:r>
            <a:r>
              <a:rPr lang="en-US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bi.SetSource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sri.Stream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Which you can then use with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/>
              <a:t> </a:t>
            </a:r>
            <a:r>
              <a:rPr lang="en-US" dirty="0" smtClean="0"/>
              <a:t>XAML elements: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imOut.Source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bi;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9997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Bitmaps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We’ve dealt with two different Bitmap objects: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/>
              <a:t>There are a few important differences: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dirty="0"/>
              <a:t> </a:t>
            </a:r>
            <a:r>
              <a:rPr lang="en-US" dirty="0" smtClean="0"/>
              <a:t>can be created empty, then loaded from a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r>
              <a:rPr lang="en-US" dirty="0" smtClean="0"/>
              <a:t> must be initialized with a size or source</a:t>
            </a:r>
          </a:p>
          <a:p>
            <a:pPr lvl="2"/>
            <a:r>
              <a:rPr lang="en-US" dirty="0" smtClean="0"/>
              <a:t>But we can get/set pixel data from it!</a:t>
            </a:r>
          </a:p>
          <a:p>
            <a:pPr lvl="2"/>
            <a:endParaRPr lang="en-US" dirty="0"/>
          </a:p>
          <a:p>
            <a:r>
              <a:rPr lang="en-US" dirty="0" smtClean="0"/>
              <a:t>If you’re loading images, then want the pixel data: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BitmapImage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bi.SetSource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sri.Stream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WriteableBitmap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 data available as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wb.Pixels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3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Short-range wireless protocol developed by Intel</a:t>
            </a:r>
          </a:p>
          <a:p>
            <a:pPr lvl="1"/>
            <a:r>
              <a:rPr lang="en-US" dirty="0" smtClean="0"/>
              <a:t>Originally designed for The Internet Of Things, Bluetooth’s poster child was a toaster that could burn the weather on your toast in the morning</a:t>
            </a:r>
          </a:p>
          <a:p>
            <a:pPr lvl="1"/>
            <a:r>
              <a:rPr lang="en-US" dirty="0" smtClean="0"/>
              <a:t>That it would find a market in cell phones was something of a surprise</a:t>
            </a:r>
          </a:p>
          <a:p>
            <a:r>
              <a:rPr lang="en-US" dirty="0" smtClean="0"/>
              <a:t>After many iterations, now </a:t>
            </a:r>
            <a:r>
              <a:rPr lang="en-US" dirty="0" smtClean="0">
                <a:hlinkClick r:id="rId2"/>
              </a:rPr>
              <a:t>achieves its goal</a:t>
            </a:r>
            <a:endParaRPr lang="en-US" dirty="0" smtClean="0"/>
          </a:p>
          <a:p>
            <a:pPr lvl="1"/>
            <a:r>
              <a:rPr lang="en-US" dirty="0" smtClean="0"/>
              <a:t>Low-power, variable bandwidth, short-range, ubiquitous communication</a:t>
            </a:r>
          </a:p>
          <a:p>
            <a:pPr lvl="1"/>
            <a:r>
              <a:rPr lang="en-US" dirty="0" smtClean="0"/>
              <a:t>This makes it an attractive choice for many embedded systems</a:t>
            </a:r>
          </a:p>
          <a:p>
            <a:r>
              <a:rPr lang="en-US" dirty="0" smtClean="0"/>
              <a:t>We’re going to use it to control 3</a:t>
            </a:r>
            <a:r>
              <a:rPr lang="en-US" baseline="30000" dirty="0" smtClean="0"/>
              <a:t>rd</a:t>
            </a:r>
            <a:r>
              <a:rPr lang="en-US" dirty="0" smtClean="0"/>
              <a:t> party hardware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FoneAstra</a:t>
            </a:r>
            <a:r>
              <a:rPr lang="en-US" dirty="0" smtClean="0"/>
              <a:t>, a board based on the </a:t>
            </a:r>
            <a:r>
              <a:rPr lang="en-US" dirty="0" err="1" smtClean="0"/>
              <a:t>Arduino</a:t>
            </a:r>
            <a:endParaRPr lang="en-US" dirty="0"/>
          </a:p>
          <a:p>
            <a:pPr lvl="1"/>
            <a:r>
              <a:rPr lang="en-US" dirty="0" smtClean="0"/>
              <a:t>Contains a Bluetooth Module, pins for sensors, an SD Card mount</a:t>
            </a:r>
          </a:p>
          <a:p>
            <a:r>
              <a:rPr lang="en-US" dirty="0" smtClean="0"/>
              <a:t>You are going to write the software for both sides</a:t>
            </a:r>
          </a:p>
          <a:p>
            <a:pPr lvl="1"/>
            <a:r>
              <a:rPr lang="en-US" dirty="0" smtClean="0"/>
              <a:t>The Phone to do what it does best; sensing, communication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to do anything and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23558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communicate with the </a:t>
            </a:r>
            <a:r>
              <a:rPr lang="en-US" dirty="0" err="1" smtClean="0"/>
              <a:t>Arduino</a:t>
            </a:r>
            <a:r>
              <a:rPr lang="en-US" dirty="0" smtClean="0"/>
              <a:t>, we must:</a:t>
            </a:r>
          </a:p>
          <a:p>
            <a:pPr lvl="1"/>
            <a:r>
              <a:rPr lang="en-US" dirty="0" smtClean="0"/>
              <a:t>Enable Bluetooth on the Phone, and pair it with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This is a security measure to ensure Bob doesn’t use Alice’s BT headset by accident: you need to use the proper PIN to connect to it</a:t>
            </a:r>
          </a:p>
          <a:p>
            <a:pPr lvl="2"/>
            <a:r>
              <a:rPr lang="en-US" dirty="0" smtClean="0"/>
              <a:t>In practice, almost all “dumb” BT devices use 0000 or 1234 as PIN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Open the Bluetooth interface for communication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Using C, we’ll cover this later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Search for peers, request communication with one in the Phone</a:t>
            </a:r>
          </a:p>
          <a:p>
            <a:pPr lvl="2"/>
            <a:r>
              <a:rPr lang="en-US" dirty="0" smtClean="0"/>
              <a:t>Using C#, we’ll cover this next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Write data out to the Bluetooth device, and read data in</a:t>
            </a:r>
          </a:p>
          <a:p>
            <a:pPr lvl="2"/>
            <a:r>
              <a:rPr lang="en-US" dirty="0" smtClean="0"/>
              <a:t>On both the Phone and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/>
              <a:t>o</a:t>
            </a:r>
            <a:r>
              <a:rPr lang="en-US" dirty="0" smtClean="0"/>
              <a:t>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turn the Bluetooth on, it’s just “available”</a:t>
            </a:r>
          </a:p>
          <a:p>
            <a:pPr lvl="1"/>
            <a:r>
              <a:rPr lang="en-US" dirty="0" smtClean="0"/>
              <a:t>No “initialization” step, other than ensuring that ID_CAP_NETWORKING and ID_CAP_PROXIMITY are both checked</a:t>
            </a:r>
          </a:p>
          <a:p>
            <a:pPr lvl="1"/>
            <a:endParaRPr lang="en-US" dirty="0"/>
          </a:p>
          <a:p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dirty="0" smtClean="0"/>
              <a:t> class to search nearby devices</a:t>
            </a:r>
          </a:p>
          <a:p>
            <a:pPr lvl="1"/>
            <a:r>
              <a:rPr lang="en-US" dirty="0" smtClean="0"/>
              <a:t>Used to find not only other BT devices, but also specific applications</a:t>
            </a:r>
          </a:p>
          <a:p>
            <a:pPr lvl="1"/>
            <a:r>
              <a:rPr lang="en-US" dirty="0" smtClean="0"/>
              <a:t>Operates not only on BT, but also NFC and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We’re using only BT, so we’ll make sure to specify that</a:t>
            </a:r>
          </a:p>
          <a:p>
            <a:pPr lvl="1"/>
            <a:endParaRPr lang="en-US" dirty="0"/>
          </a:p>
          <a:p>
            <a:r>
              <a:rPr lang="en-US" dirty="0" smtClean="0"/>
              <a:t>Once you’ve got a Peer, open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most basic TCP/Bluetooth communication method</a:t>
            </a:r>
          </a:p>
          <a:p>
            <a:pPr lvl="1"/>
            <a:r>
              <a:rPr lang="en-US" dirty="0" smtClean="0"/>
              <a:t>Sends a continuous stream of data</a:t>
            </a:r>
          </a:p>
          <a:p>
            <a:pPr lvl="2"/>
            <a:r>
              <a:rPr lang="en-US" dirty="0" smtClean="0"/>
              <a:t>This is as opposed to Datagram-based communication (e.g. UDP)</a:t>
            </a:r>
          </a:p>
        </p:txBody>
      </p:sp>
    </p:spTree>
    <p:extLst>
      <p:ext uri="{BB962C8B-B14F-4D97-AF65-F5344CB8AC3E}">
        <p14:creationId xmlns:p14="http://schemas.microsoft.com/office/powerpoint/2010/main" val="343855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Data Streams can be tricky</a:t>
            </a:r>
          </a:p>
          <a:p>
            <a:pPr lvl="1"/>
            <a:r>
              <a:rPr lang="en-US" dirty="0" smtClean="0"/>
              <a:t>This idealized “stream” of data is chunked up into packets</a:t>
            </a:r>
          </a:p>
          <a:p>
            <a:pPr lvl="2"/>
            <a:r>
              <a:rPr lang="en-US" dirty="0" smtClean="0"/>
              <a:t>These packets are then sent to the BT radio and transmitted</a:t>
            </a:r>
          </a:p>
          <a:p>
            <a:pPr lvl="2"/>
            <a:r>
              <a:rPr lang="en-US" dirty="0" smtClean="0"/>
              <a:t>This is done transparently by the operating system</a:t>
            </a:r>
          </a:p>
          <a:p>
            <a:pPr lvl="1"/>
            <a:r>
              <a:rPr lang="en-US" dirty="0" smtClean="0"/>
              <a:t>The receiving end is notified at the </a:t>
            </a:r>
            <a:r>
              <a:rPr lang="en-US" i="1" dirty="0" smtClean="0"/>
              <a:t>packet </a:t>
            </a: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There is no way of knowing how much data to wait for</a:t>
            </a:r>
          </a:p>
          <a:p>
            <a:pPr lvl="2"/>
            <a:r>
              <a:rPr lang="en-US" dirty="0" smtClean="0"/>
              <a:t>Unless we invent a protocol to give us this knowledge!</a:t>
            </a:r>
          </a:p>
          <a:p>
            <a:pPr lvl="2"/>
            <a:endParaRPr lang="en-US" dirty="0"/>
          </a:p>
          <a:p>
            <a:r>
              <a:rPr lang="en-US" dirty="0" smtClean="0"/>
              <a:t>Protocols are easy and neat</a:t>
            </a:r>
          </a:p>
          <a:p>
            <a:pPr lvl="1"/>
            <a:r>
              <a:rPr lang="en-US" dirty="0" smtClean="0"/>
              <a:t>Example protocol:</a:t>
            </a:r>
          </a:p>
          <a:p>
            <a:pPr lvl="2"/>
            <a:r>
              <a:rPr lang="en-US" dirty="0" smtClean="0"/>
              <a:t>First 4 bytes of every message is an integer with size of following data</a:t>
            </a:r>
          </a:p>
          <a:p>
            <a:pPr lvl="2"/>
            <a:r>
              <a:rPr lang="en-US" dirty="0" smtClean="0"/>
              <a:t>Next N bytes are the data, where N is the value of the original integer</a:t>
            </a:r>
          </a:p>
          <a:p>
            <a:pPr lvl="2"/>
            <a:r>
              <a:rPr lang="en-US" dirty="0" smtClean="0"/>
              <a:t>Interpreting this data is completely up to your application</a:t>
            </a:r>
          </a:p>
          <a:p>
            <a:pPr lvl="1"/>
            <a:r>
              <a:rPr lang="en-US" dirty="0" smtClean="0"/>
              <a:t>Another protocol:</a:t>
            </a:r>
          </a:p>
          <a:p>
            <a:pPr lvl="2"/>
            <a:r>
              <a:rPr lang="en-US" dirty="0" smtClean="0"/>
              <a:t>Print out data willy-nilly, know it’s done with a newline</a:t>
            </a:r>
          </a:p>
          <a:p>
            <a:pPr lvl="2"/>
            <a:r>
              <a:rPr lang="en-US" dirty="0" smtClean="0"/>
              <a:t>Read it in, appending to a buffer until you read in a newline</a:t>
            </a:r>
          </a:p>
        </p:txBody>
      </p:sp>
    </p:spTree>
    <p:extLst>
      <p:ext uri="{BB962C8B-B14F-4D97-AF65-F5344CB8AC3E}">
        <p14:creationId xmlns:p14="http://schemas.microsoft.com/office/powerpoint/2010/main" val="196932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off, </a:t>
            </a:r>
            <a:r>
              <a:rPr lang="en-US" dirty="0" smtClean="0">
                <a:hlinkClick r:id="rId2"/>
              </a:rPr>
              <a:t>MSDN docs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a number of methods we can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override</a:t>
            </a:r>
          </a:p>
          <a:p>
            <a:pPr lvl="1"/>
            <a:r>
              <a:rPr lang="en-US" b="1" dirty="0" err="1" smtClean="0"/>
              <a:t>OnNavigatedTo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/>
              <a:t>OnNavigatedFrom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/>
              <a:t>OnNavigatingFrom</a:t>
            </a:r>
            <a:r>
              <a:rPr lang="en-US" b="1" dirty="0" smtClean="0"/>
              <a:t>()</a:t>
            </a:r>
          </a:p>
          <a:p>
            <a:pPr lvl="1"/>
            <a:endParaRPr lang="en-US" b="1" dirty="0"/>
          </a:p>
          <a:p>
            <a:r>
              <a:rPr lang="en-US" dirty="0" smtClean="0"/>
              <a:t>The most interesting is </a:t>
            </a:r>
            <a:r>
              <a:rPr lang="en-US" dirty="0" err="1" smtClean="0"/>
              <a:t>OnNavigatedTo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This allows us to detect when our application is resuming, and do stuff!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0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on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First, we tell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dirty="0" smtClean="0"/>
              <a:t> to find all paired BT devices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.AlternateIdentities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Bluetooth:PAIRED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Next, get a list of all peers that satisfy those criteria: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.FindAllPeersAsync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Find the peer we want: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PeerInformation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peers.FirstOrDefault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.DisplayName.Contains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FoneAstra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dirty="0" smtClean="0"/>
          </a:p>
          <a:p>
            <a:r>
              <a:rPr lang="en-US" dirty="0" smtClean="0"/>
              <a:t>Connect to that peer if not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s.ConnectAsync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peerInfo.HostName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now we have a socket connected!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on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send/receive data, we use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Data{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Writer,Reader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smtClean="0"/>
              <a:t>We build these out of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=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sock.OutputStream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=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sock.InputStream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read data in, first Load it, then Read it: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await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input.LoadAsync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input.ReadBytes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byteBuffer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BitConverter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byteBuffer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write data out, Write it then Store it:</a:t>
            </a:r>
          </a:p>
          <a:p>
            <a:pPr marL="0" indent="0">
              <a:buNone/>
            </a:pPr>
            <a:r>
              <a:rPr lang="nb-NO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byte</a:t>
            </a:r>
            <a:r>
              <a:rPr lang="nb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 = { </a:t>
            </a:r>
            <a:r>
              <a:rPr lang="nb-NO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100, 253, 5, 67 </a:t>
            </a:r>
            <a:r>
              <a:rPr lang="nb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output.WriteBytes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output.StoreAsync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25872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the </a:t>
            </a:r>
            <a:r>
              <a:rPr lang="en-US" dirty="0" err="1" smtClean="0"/>
              <a:t>Arduino</a:t>
            </a:r>
            <a:r>
              <a:rPr lang="en-US" dirty="0" smtClean="0"/>
              <a:t> is an exercise in Simplicity</a:t>
            </a:r>
          </a:p>
          <a:p>
            <a:pPr lvl="1"/>
            <a:r>
              <a:rPr lang="en-US" dirty="0" smtClean="0"/>
              <a:t>It’s straight C/C++, and really easy C++ at that!</a:t>
            </a:r>
          </a:p>
          <a:p>
            <a:pPr lvl="1"/>
            <a:endParaRPr lang="en-US" dirty="0"/>
          </a:p>
          <a:p>
            <a:r>
              <a:rPr lang="en-US" dirty="0" smtClean="0"/>
              <a:t>Need two functions at minimum: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etup() and loop()</a:t>
            </a:r>
          </a:p>
          <a:p>
            <a:pPr lvl="1"/>
            <a:endParaRPr lang="en-US" dirty="0"/>
          </a:p>
          <a:p>
            <a:r>
              <a:rPr lang="en-US" dirty="0" smtClean="0"/>
              <a:t>Do </a:t>
            </a:r>
            <a:r>
              <a:rPr lang="en-US" dirty="0" err="1" smtClean="0"/>
              <a:t>Input/Output</a:t>
            </a:r>
            <a:r>
              <a:rPr lang="en-US" dirty="0" smtClean="0"/>
              <a:t> with the </a:t>
            </a:r>
            <a:r>
              <a:rPr lang="en-US" dirty="0" smtClean="0">
                <a:hlinkClick r:id="rId2"/>
              </a:rPr>
              <a:t>Serial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(“Hello!”)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.available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0 )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key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beeps asynchronously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tone()</a:t>
            </a:r>
            <a:endParaRPr lang="en-US" dirty="0" smtClean="0"/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tone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BUZZER_PIN, 1000, 100 );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( 100 );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1609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Setup is simple, and boilerplate:</a:t>
            </a:r>
          </a:p>
          <a:p>
            <a:pPr marL="0" indent="0">
              <a:buNone/>
            </a:pPr>
            <a:endParaRPr lang="en-US" sz="19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foneastrapins.h</a:t>
            </a: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setup(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//set up the HW UART to communicate with the BT module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.begin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(38400);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 Provide power to BT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(BT_PWR_PIN,OUTPUT);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(BT_PWR_PIN,HIGH);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 Turn on the red light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(RED_LED_PIN,OUTPUT);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(RED_LED_PIN, HIGH);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261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be frustrating if something isn’t working</a:t>
            </a:r>
          </a:p>
          <a:p>
            <a:pPr lvl="1"/>
            <a:r>
              <a:rPr lang="en-US" dirty="0" smtClean="0"/>
              <a:t>Note that you can’t read in from BT on the </a:t>
            </a:r>
            <a:r>
              <a:rPr lang="en-US" dirty="0" err="1" smtClean="0"/>
              <a:t>Arduino</a:t>
            </a:r>
            <a:r>
              <a:rPr lang="en-US" dirty="0" smtClean="0"/>
              <a:t> if the USB is plugged in!</a:t>
            </a:r>
          </a:p>
          <a:p>
            <a:r>
              <a:rPr lang="en-US" dirty="0" smtClean="0"/>
              <a:t>We have two debugging tools:</a:t>
            </a:r>
          </a:p>
          <a:p>
            <a:pPr lvl="1"/>
            <a:r>
              <a:rPr lang="en-US" dirty="0" smtClean="0"/>
              <a:t>USB serial output on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Open the Serial Terminal in the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pPr lvl="2"/>
            <a:r>
              <a:rPr lang="en-US" dirty="0" smtClean="0"/>
              <a:t>Allows you to print out data from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Can print out to two separate Serial interfaces:</a:t>
            </a:r>
          </a:p>
          <a:p>
            <a:pPr lvl="3"/>
            <a:r>
              <a:rPr lang="en-US" dirty="0" smtClean="0"/>
              <a:t>Main Serial: What you see on the programming serial interface</a:t>
            </a:r>
          </a:p>
          <a:p>
            <a:pPr lvl="4"/>
            <a:r>
              <a:rPr lang="en-US" dirty="0" smtClean="0"/>
              <a:t>Also gets copied out to Bluetooth</a:t>
            </a:r>
          </a:p>
          <a:p>
            <a:pPr lvl="3"/>
            <a:r>
              <a:rPr lang="en-US" dirty="0" smtClean="0"/>
              <a:t>Software Serial: What you see on the second serial interface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BluetoothTerminal</a:t>
            </a:r>
            <a:r>
              <a:rPr lang="en-US" dirty="0" smtClean="0"/>
              <a:t>, a self-constructed app</a:t>
            </a:r>
          </a:p>
          <a:p>
            <a:pPr lvl="2"/>
            <a:r>
              <a:rPr lang="en-US" dirty="0" smtClean="0"/>
              <a:t>A WP8 app that displays output from the device to a </a:t>
            </a:r>
            <a:r>
              <a:rPr lang="en-US" dirty="0" err="1" smtClean="0"/>
              <a:t>TextBlock</a:t>
            </a:r>
            <a:endParaRPr lang="en-US" dirty="0" smtClean="0"/>
          </a:p>
          <a:p>
            <a:pPr lvl="2"/>
            <a:r>
              <a:rPr lang="en-US" dirty="0" smtClean="0"/>
              <a:t>Allows typing to the device as input,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4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will, (of course) set up an application to do real time image stream capture and processing</a:t>
            </a:r>
          </a:p>
          <a:p>
            <a:pPr lvl="1"/>
            <a:r>
              <a:rPr lang="en-US" dirty="0" smtClean="0"/>
              <a:t>I will provide libraries such as </a:t>
            </a:r>
            <a:r>
              <a:rPr lang="en-US" dirty="0" err="1" smtClean="0"/>
              <a:t>libvideo</a:t>
            </a:r>
            <a:r>
              <a:rPr lang="en-US" dirty="0" smtClean="0"/>
              <a:t> and </a:t>
            </a:r>
            <a:r>
              <a:rPr lang="en-US" dirty="0" err="1" smtClean="0"/>
              <a:t>TextureGraph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As with most coding projects, hooking things up right can be half the battle</a:t>
            </a:r>
          </a:p>
          <a:p>
            <a:pPr lvl="1"/>
            <a:r>
              <a:rPr lang="en-US" dirty="0" smtClean="0"/>
              <a:t>Once we’re done with that though, we get on to the good stuff!</a:t>
            </a:r>
          </a:p>
          <a:p>
            <a:pPr lvl="1"/>
            <a:endParaRPr lang="en-US" dirty="0"/>
          </a:p>
          <a:p>
            <a:r>
              <a:rPr lang="en-US" dirty="0" smtClean="0"/>
              <a:t>This homework will be a two-</a:t>
            </a:r>
            <a:r>
              <a:rPr lang="en-US" dirty="0" err="1" smtClean="0"/>
              <a:t>parter</a:t>
            </a:r>
            <a:r>
              <a:rPr lang="en-US" dirty="0" smtClean="0"/>
              <a:t> as well</a:t>
            </a:r>
          </a:p>
          <a:p>
            <a:pPr lvl="1"/>
            <a:r>
              <a:rPr lang="en-US" dirty="0" smtClean="0"/>
              <a:t>First part; creative image processing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Second part; </a:t>
            </a:r>
            <a:r>
              <a:rPr lang="en-US" dirty="0" err="1" smtClean="0"/>
              <a:t>bluetooth</a:t>
            </a:r>
            <a:r>
              <a:rPr lang="en-US" dirty="0" smtClean="0"/>
              <a:t> communication/</a:t>
            </a:r>
            <a:r>
              <a:rPr lang="en-US" dirty="0" err="1" smtClean="0"/>
              <a:t>Arduino</a:t>
            </a:r>
            <a:r>
              <a:rPr lang="en-US" dirty="0" smtClean="0"/>
              <a:t> crash-course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Part 1: Live image manipulation</a:t>
            </a:r>
          </a:p>
          <a:p>
            <a:pPr lvl="1"/>
            <a:r>
              <a:rPr lang="en-US" dirty="0" smtClean="0"/>
              <a:t>Implement a real time image processing app to track a simple marker</a:t>
            </a:r>
          </a:p>
          <a:p>
            <a:pPr lvl="2"/>
            <a:r>
              <a:rPr lang="en-US" dirty="0" smtClean="0"/>
              <a:t>“Simple </a:t>
            </a:r>
            <a:r>
              <a:rPr lang="en-US" dirty="0"/>
              <a:t>M</a:t>
            </a:r>
            <a:r>
              <a:rPr lang="en-US" dirty="0" smtClean="0"/>
              <a:t>arker”: a red rectangle</a:t>
            </a:r>
          </a:p>
          <a:p>
            <a:pPr lvl="2"/>
            <a:r>
              <a:rPr lang="en-US" dirty="0" smtClean="0"/>
              <a:t>“Track”: find the location of the rectangle in a frame of video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This is meant to be a creative, fun exercise</a:t>
            </a:r>
          </a:p>
          <a:p>
            <a:pPr lvl="2"/>
            <a:r>
              <a:rPr lang="en-US" dirty="0" smtClean="0"/>
              <a:t>I can think of 3-4 different ways of doing this at least</a:t>
            </a:r>
          </a:p>
          <a:p>
            <a:pPr lvl="2"/>
            <a:r>
              <a:rPr lang="en-US" dirty="0" smtClean="0"/>
              <a:t>Each solution has its advantages/disadvantages</a:t>
            </a:r>
          </a:p>
          <a:p>
            <a:pPr lvl="3"/>
            <a:r>
              <a:rPr lang="en-US" dirty="0" smtClean="0"/>
              <a:t>Speed, rotational invariance, scale invariance, etc…</a:t>
            </a:r>
          </a:p>
          <a:p>
            <a:pPr lvl="2"/>
            <a:r>
              <a:rPr lang="en-US" dirty="0" smtClean="0"/>
              <a:t>Try something simple, if it doesn’t work, try something else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Once you have the position of the marker, copy over an image</a:t>
            </a:r>
          </a:p>
          <a:p>
            <a:pPr lvl="2"/>
            <a:r>
              <a:rPr lang="en-US" dirty="0" smtClean="0"/>
              <a:t>Easiest to just load in an image as discussed earlier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</a:t>
            </a:r>
            <a:r>
              <a:rPr lang="en-US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2: A remote Morse Code transmitter</a:t>
            </a:r>
          </a:p>
          <a:p>
            <a:pPr lvl="1"/>
            <a:r>
              <a:rPr lang="en-US" dirty="0" smtClean="0"/>
              <a:t>Enter in a message in </a:t>
            </a:r>
            <a:r>
              <a:rPr lang="en-US" dirty="0" err="1" smtClean="0"/>
              <a:t>morse</a:t>
            </a:r>
            <a:r>
              <a:rPr lang="en-US" dirty="0" smtClean="0"/>
              <a:t> code on the phone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Beep the message on the buzzer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Any extra fancy features are up to you</a:t>
            </a:r>
          </a:p>
          <a:p>
            <a:pPr lvl="1"/>
            <a:endParaRPr lang="en-US" dirty="0"/>
          </a:p>
          <a:p>
            <a:r>
              <a:rPr lang="en-US" dirty="0" smtClean="0"/>
              <a:t>This homework is intended to give you an idea of what the </a:t>
            </a:r>
            <a:r>
              <a:rPr lang="en-US" dirty="0" err="1" smtClean="0"/>
              <a:t>Arduino</a:t>
            </a:r>
            <a:r>
              <a:rPr lang="en-US" dirty="0" smtClean="0"/>
              <a:t> can do</a:t>
            </a:r>
          </a:p>
          <a:p>
            <a:pPr lvl="1"/>
            <a:r>
              <a:rPr lang="en-US" dirty="0" smtClean="0"/>
              <a:t>This is important when deciding what to do for your Final Projects!</a:t>
            </a:r>
          </a:p>
        </p:txBody>
      </p:sp>
    </p:spTree>
    <p:extLst>
      <p:ext uri="{BB962C8B-B14F-4D97-AF65-F5344CB8AC3E}">
        <p14:creationId xmlns:p14="http://schemas.microsoft.com/office/powerpoint/2010/main" val="18536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at the end of the planned course material</a:t>
            </a:r>
          </a:p>
          <a:p>
            <a:endParaRPr lang="en-US" dirty="0"/>
          </a:p>
          <a:p>
            <a:r>
              <a:rPr lang="en-US" dirty="0" smtClean="0"/>
              <a:t>We’ve got a few lectures left!</a:t>
            </a:r>
          </a:p>
          <a:p>
            <a:pPr lvl="1"/>
            <a:r>
              <a:rPr lang="en-US" dirty="0" smtClean="0"/>
              <a:t>Lectures will from now on be a little shorter, consider them mini-lectures</a:t>
            </a:r>
          </a:p>
          <a:p>
            <a:endParaRPr lang="en-US" dirty="0"/>
          </a:p>
          <a:p>
            <a:r>
              <a:rPr lang="en-US" dirty="0" smtClean="0"/>
              <a:t>What we cover is up to what you all want to learn</a:t>
            </a:r>
          </a:p>
          <a:p>
            <a:pPr lvl="1"/>
            <a:r>
              <a:rPr lang="en-US" dirty="0" smtClean="0"/>
              <a:t>I have a list of “bonus topics” you can vote on</a:t>
            </a:r>
          </a:p>
          <a:p>
            <a:pPr lvl="1"/>
            <a:r>
              <a:rPr lang="en-US" dirty="0" smtClean="0"/>
              <a:t>Alternatively, you can request something specific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1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Bonus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Learning of data sets and classification of data</a:t>
            </a:r>
          </a:p>
          <a:p>
            <a:r>
              <a:rPr lang="en-US" dirty="0" smtClean="0"/>
              <a:t>Network Communication</a:t>
            </a:r>
          </a:p>
          <a:p>
            <a:pPr lvl="1"/>
            <a:r>
              <a:rPr lang="en-US" dirty="0" smtClean="0"/>
              <a:t>Bare TCP/IP communication, HTTP requests to web servers and services</a:t>
            </a:r>
          </a:p>
          <a:p>
            <a:pPr lvl="1"/>
            <a:r>
              <a:rPr lang="en-US" dirty="0" smtClean="0"/>
              <a:t>Cloud-based Speech Recognition</a:t>
            </a:r>
          </a:p>
          <a:p>
            <a:pPr lvl="1"/>
            <a:r>
              <a:rPr lang="en-US" dirty="0" smtClean="0"/>
              <a:t>More advanced networking patterns for multiple devices, etc…</a:t>
            </a:r>
            <a:endParaRPr lang="en-US" dirty="0"/>
          </a:p>
          <a:p>
            <a:r>
              <a:rPr lang="en-US" dirty="0" err="1" smtClean="0"/>
              <a:t>Arduino</a:t>
            </a:r>
            <a:endParaRPr lang="en-US" dirty="0"/>
          </a:p>
          <a:p>
            <a:pPr lvl="1"/>
            <a:r>
              <a:rPr lang="en-US" dirty="0" smtClean="0"/>
              <a:t>File storage (on the SD card)</a:t>
            </a:r>
          </a:p>
          <a:p>
            <a:pPr lvl="1"/>
            <a:r>
              <a:rPr lang="en-US" dirty="0" smtClean="0"/>
              <a:t>Sensor examples</a:t>
            </a:r>
            <a:endParaRPr lang="en-US" dirty="0"/>
          </a:p>
          <a:p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Face Detection in images</a:t>
            </a:r>
          </a:p>
          <a:p>
            <a:pPr lvl="1"/>
            <a:r>
              <a:rPr lang="en-US" dirty="0" smtClean="0"/>
              <a:t>Linear Predictive Coding</a:t>
            </a:r>
          </a:p>
          <a:p>
            <a:r>
              <a:rPr lang="en-US" dirty="0" smtClean="0"/>
              <a:t>_______________</a:t>
            </a:r>
            <a:r>
              <a:rPr lang="en-US" dirty="0" smtClean="0">
                <a:latin typeface="Palatino"/>
                <a:cs typeface="Palatino"/>
              </a:rPr>
              <a:t>?</a:t>
            </a:r>
            <a:endParaRPr lang="en-US" dirty="0">
              <a:latin typeface="Palatino"/>
              <a:cs typeface="Palatino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38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received a some questions about this</a:t>
            </a:r>
          </a:p>
          <a:p>
            <a:pPr lvl="1"/>
            <a:r>
              <a:rPr lang="en-US" dirty="0" smtClean="0"/>
              <a:t>I’m very open-minded, but you should have an idea by next week</a:t>
            </a:r>
          </a:p>
          <a:p>
            <a:pPr lvl="1"/>
            <a:endParaRPr lang="en-US" dirty="0"/>
          </a:p>
          <a:p>
            <a:r>
              <a:rPr lang="en-US" dirty="0" smtClean="0"/>
              <a:t>Please send me a written proposal by next Monday</a:t>
            </a:r>
          </a:p>
          <a:p>
            <a:pPr lvl="1"/>
            <a:r>
              <a:rPr lang="en-US" dirty="0" smtClean="0"/>
              <a:t>Put you and your partner’s names on it</a:t>
            </a:r>
          </a:p>
          <a:p>
            <a:pPr lvl="1"/>
            <a:r>
              <a:rPr lang="en-US" dirty="0" smtClean="0"/>
              <a:t>No more than 1 page, please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points your project should hit</a:t>
            </a:r>
          </a:p>
          <a:p>
            <a:pPr lvl="1"/>
            <a:r>
              <a:rPr lang="en-US" dirty="0" smtClean="0"/>
              <a:t>Sensing OR control (Both would be awesome)</a:t>
            </a:r>
          </a:p>
          <a:p>
            <a:pPr lvl="1"/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Usefulness always a plus</a:t>
            </a:r>
          </a:p>
          <a:p>
            <a:pPr lvl="1"/>
            <a:r>
              <a:rPr lang="en-US" dirty="0" smtClean="0"/>
              <a:t>”Coolness” factor definitely a 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6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r>
              <a:rPr lang="en-US" dirty="0" smtClean="0"/>
              <a:t>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have noticed </a:t>
            </a:r>
            <a:r>
              <a:rPr lang="en-US" dirty="0" err="1" smtClean="0"/>
              <a:t>LineGraphs</a:t>
            </a:r>
            <a:r>
              <a:rPr lang="en-US" dirty="0" smtClean="0"/>
              <a:t> acting strange</a:t>
            </a:r>
          </a:p>
          <a:p>
            <a:pPr lvl="1"/>
            <a:r>
              <a:rPr lang="en-US" dirty="0" smtClean="0"/>
              <a:t>This happened when we have navigated away, then navigated back</a:t>
            </a:r>
          </a:p>
          <a:p>
            <a:pPr lvl="1"/>
            <a:r>
              <a:rPr lang="en-US" dirty="0" smtClean="0"/>
              <a:t>For instance, powering off the screen then powering it up again</a:t>
            </a:r>
          </a:p>
          <a:p>
            <a:pPr lvl="1"/>
            <a:endParaRPr lang="en-US" dirty="0"/>
          </a:p>
          <a:p>
            <a:r>
              <a:rPr lang="en-US" dirty="0" smtClean="0"/>
              <a:t>This happens because internal </a:t>
            </a:r>
            <a:r>
              <a:rPr lang="en-US" dirty="0" err="1" smtClean="0"/>
              <a:t>LineGraph</a:t>
            </a:r>
            <a:r>
              <a:rPr lang="en-US" dirty="0" smtClean="0"/>
              <a:t> data was not being stored properly between suspend/resume</a:t>
            </a:r>
          </a:p>
          <a:p>
            <a:endParaRPr lang="en-US" dirty="0"/>
          </a:p>
          <a:p>
            <a:r>
              <a:rPr lang="en-US" dirty="0" smtClean="0"/>
              <a:t>To solve this, there is now an “Initialized” event</a:t>
            </a:r>
          </a:p>
          <a:p>
            <a:pPr lvl="1"/>
            <a:r>
              <a:rPr lang="en-US" dirty="0" smtClean="0"/>
              <a:t>Subscribing to this allows you to re-initialize the </a:t>
            </a:r>
            <a:r>
              <a:rPr lang="en-US" dirty="0" err="1" smtClean="0"/>
              <a:t>LineGraph</a:t>
            </a:r>
            <a:r>
              <a:rPr lang="en-US" dirty="0"/>
              <a:t> </a:t>
            </a:r>
            <a:r>
              <a:rPr lang="en-US" dirty="0" smtClean="0"/>
              <a:t>in C#</a:t>
            </a:r>
          </a:p>
        </p:txBody>
      </p:sp>
    </p:spTree>
    <p:extLst>
      <p:ext uri="{BB962C8B-B14F-4D97-AF65-F5344CB8AC3E}">
        <p14:creationId xmlns:p14="http://schemas.microsoft.com/office/powerpoint/2010/main" val="42633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r>
              <a:rPr lang="en-US" dirty="0" smtClean="0"/>
              <a:t> Lifecycle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are really starting to get annoying now</a:t>
            </a:r>
          </a:p>
          <a:p>
            <a:endParaRPr lang="en-US" dirty="0"/>
          </a:p>
          <a:p>
            <a:r>
              <a:rPr lang="en-US" dirty="0" smtClean="0"/>
              <a:t>It’s getting difficult to deal with passing data around</a:t>
            </a:r>
          </a:p>
          <a:p>
            <a:pPr lvl="1"/>
            <a:r>
              <a:rPr lang="en-US" dirty="0" smtClean="0"/>
              <a:t>One thread might be replacing a buffer that another thread is using</a:t>
            </a:r>
          </a:p>
          <a:p>
            <a:pPr lvl="1"/>
            <a:endParaRPr lang="en-US" dirty="0"/>
          </a:p>
          <a:p>
            <a:r>
              <a:rPr lang="en-US" dirty="0" smtClean="0"/>
              <a:t>Enter the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lock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smtClean="0"/>
              <a:t>This allows us to “lock” a section of code, based on a key</a:t>
            </a:r>
          </a:p>
          <a:p>
            <a:pPr lvl="1"/>
            <a:r>
              <a:rPr lang="en-US" dirty="0" smtClean="0"/>
              <a:t>No other thread can enter a locked section of code with that same key</a:t>
            </a:r>
          </a:p>
          <a:p>
            <a:pPr lvl="1"/>
            <a:endParaRPr lang="en-US" dirty="0"/>
          </a:p>
          <a:p>
            <a:r>
              <a:rPr lang="en-US" dirty="0" smtClean="0"/>
              <a:t>This allows us to modify data without fear</a:t>
            </a:r>
          </a:p>
          <a:p>
            <a:pPr lvl="1"/>
            <a:r>
              <a:rPr lang="en-US" dirty="0" smtClean="0"/>
              <a:t>Other threads will just sit and wait until we’re done with our locked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1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Today is when we tackle Images in earnest</a:t>
            </a:r>
          </a:p>
          <a:p>
            <a:pPr lvl="1"/>
            <a:r>
              <a:rPr lang="en-US" dirty="0" smtClean="0"/>
              <a:t>We’re going to learn how to get image streams in native code</a:t>
            </a:r>
          </a:p>
          <a:p>
            <a:pPr lvl="2"/>
            <a:r>
              <a:rPr lang="en-US" dirty="0" smtClean="0"/>
              <a:t>That is, video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Just like with audio, APIs get more complex the more data you handle</a:t>
            </a:r>
          </a:p>
          <a:p>
            <a:pPr lvl="2"/>
            <a:r>
              <a:rPr lang="en-US" dirty="0" smtClean="0"/>
              <a:t>Video is probably the most bits/second we’ll ever deal with</a:t>
            </a:r>
          </a:p>
          <a:p>
            <a:pPr lvl="2"/>
            <a:r>
              <a:rPr lang="en-US" dirty="0" smtClean="0"/>
              <a:t>1920 pixels * 1080 pixels * 4 bytes * 30 fps = 237.3 MB/sec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Although not as complex as WASAPI, still complex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Our phone doesn’t have the guts to do too much with a 1080p stream</a:t>
            </a:r>
          </a:p>
          <a:p>
            <a:pPr lvl="2"/>
            <a:r>
              <a:rPr lang="en-US" dirty="0" smtClean="0"/>
              <a:t>We’ll be limiting ourselves to 720p, more than enough for most things</a:t>
            </a:r>
          </a:p>
          <a:p>
            <a:pPr lvl="2"/>
            <a:r>
              <a:rPr lang="en-US" dirty="0" smtClean="0"/>
              <a:t>Additionally, there seems to be </a:t>
            </a:r>
            <a:r>
              <a:rPr lang="en-US" dirty="0" smtClean="0">
                <a:hlinkClick r:id="rId2"/>
              </a:rPr>
              <a:t>a bug</a:t>
            </a:r>
            <a:r>
              <a:rPr lang="en-US" dirty="0" smtClean="0"/>
              <a:t> regarding 1080p streams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8490</TotalTime>
  <Words>3586</Words>
  <Application>Microsoft Macintosh PowerPoint</Application>
  <PresentationFormat>On-screen Show (4:3)</PresentationFormat>
  <Paragraphs>492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Executive</vt:lpstr>
      <vt:lpstr>Week 5</vt:lpstr>
      <vt:lpstr>Misc. CS goodies</vt:lpstr>
      <vt:lpstr>Application lifecycle</vt:lpstr>
      <vt:lpstr>Application Lifecycle Demo</vt:lpstr>
      <vt:lpstr>LineGraph Lifecycle</vt:lpstr>
      <vt:lpstr>LineGraph Lifecycle Demo</vt:lpstr>
      <vt:lpstr>Thread Contention</vt:lpstr>
      <vt:lpstr>Locks Demo</vt:lpstr>
      <vt:lpstr>Overview</vt:lpstr>
      <vt:lpstr>Image Streams</vt:lpstr>
      <vt:lpstr>Image Streams</vt:lpstr>
      <vt:lpstr>Image Streams</vt:lpstr>
      <vt:lpstr>libvideo Wrapper</vt:lpstr>
      <vt:lpstr>A note on events</vt:lpstr>
      <vt:lpstr>TextureGraph</vt:lpstr>
      <vt:lpstr>Connecting it together</vt:lpstr>
      <vt:lpstr>Live Demo</vt:lpstr>
      <vt:lpstr>Image Processing</vt:lpstr>
      <vt:lpstr>Image Processing</vt:lpstr>
      <vt:lpstr>Storing Data</vt:lpstr>
      <vt:lpstr>Isolated Storage</vt:lpstr>
      <vt:lpstr>Isolated Storage</vt:lpstr>
      <vt:lpstr>Isolated Storage</vt:lpstr>
      <vt:lpstr>Local Resources</vt:lpstr>
      <vt:lpstr>A note on Bitmaps</vt:lpstr>
      <vt:lpstr>Bluetooth</vt:lpstr>
      <vt:lpstr>Bluetooth Concepts</vt:lpstr>
      <vt:lpstr>Bluetooth on WP8</vt:lpstr>
      <vt:lpstr>Streams of Data</vt:lpstr>
      <vt:lpstr>Bluetooth on WP8</vt:lpstr>
      <vt:lpstr>Bluetooth on WP8</vt:lpstr>
      <vt:lpstr>Introduction to Arduino</vt:lpstr>
      <vt:lpstr>Introduction to Arduino</vt:lpstr>
      <vt:lpstr>Arduino Live Demo</vt:lpstr>
      <vt:lpstr>Debugging BT</vt:lpstr>
      <vt:lpstr>Homework 5</vt:lpstr>
      <vt:lpstr>Homework 5</vt:lpstr>
      <vt:lpstr>Homework 5</vt:lpstr>
      <vt:lpstr>Where to go from here</vt:lpstr>
      <vt:lpstr>Example Bonus Topics</vt:lpstr>
      <vt:lpstr>Final Projects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521</cp:revision>
  <dcterms:created xsi:type="dcterms:W3CDTF">2013-01-03T18:40:17Z</dcterms:created>
  <dcterms:modified xsi:type="dcterms:W3CDTF">2014-04-29T04:04:06Z</dcterms:modified>
</cp:coreProperties>
</file>