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5"/>
  </p:notesMasterIdLst>
  <p:sldIdLst>
    <p:sldId id="256" r:id="rId2"/>
    <p:sldId id="257" r:id="rId3"/>
    <p:sldId id="299" r:id="rId4"/>
    <p:sldId id="331" r:id="rId5"/>
    <p:sldId id="294" r:id="rId6"/>
    <p:sldId id="295" r:id="rId7"/>
    <p:sldId id="296" r:id="rId8"/>
    <p:sldId id="297" r:id="rId9"/>
    <p:sldId id="298" r:id="rId10"/>
    <p:sldId id="329" r:id="rId11"/>
    <p:sldId id="330" r:id="rId12"/>
    <p:sldId id="333" r:id="rId13"/>
    <p:sldId id="300" r:id="rId14"/>
    <p:sldId id="301" r:id="rId15"/>
    <p:sldId id="302" r:id="rId16"/>
    <p:sldId id="304" r:id="rId17"/>
    <p:sldId id="303" r:id="rId18"/>
    <p:sldId id="305" r:id="rId19"/>
    <p:sldId id="306" r:id="rId20"/>
    <p:sldId id="307" r:id="rId21"/>
    <p:sldId id="308" r:id="rId22"/>
    <p:sldId id="309" r:id="rId23"/>
    <p:sldId id="310" r:id="rId24"/>
    <p:sldId id="323" r:id="rId25"/>
    <p:sldId id="344" r:id="rId26"/>
    <p:sldId id="345" r:id="rId27"/>
    <p:sldId id="311" r:id="rId28"/>
    <p:sldId id="312" r:id="rId29"/>
    <p:sldId id="313" r:id="rId30"/>
    <p:sldId id="314" r:id="rId31"/>
    <p:sldId id="315" r:id="rId32"/>
    <p:sldId id="316" r:id="rId33"/>
    <p:sldId id="346" r:id="rId34"/>
    <p:sldId id="317" r:id="rId35"/>
    <p:sldId id="318" r:id="rId36"/>
    <p:sldId id="319" r:id="rId37"/>
    <p:sldId id="320" r:id="rId38"/>
    <p:sldId id="321" r:id="rId39"/>
    <p:sldId id="325" r:id="rId40"/>
    <p:sldId id="327" r:id="rId41"/>
    <p:sldId id="328" r:id="rId42"/>
    <p:sldId id="324" r:id="rId43"/>
    <p:sldId id="322" r:id="rId44"/>
    <p:sldId id="332" r:id="rId45"/>
    <p:sldId id="334" r:id="rId46"/>
    <p:sldId id="335" r:id="rId47"/>
    <p:sldId id="336" r:id="rId48"/>
    <p:sldId id="341" r:id="rId49"/>
    <p:sldId id="343" r:id="rId50"/>
    <p:sldId id="337" r:id="rId51"/>
    <p:sldId id="338" r:id="rId52"/>
    <p:sldId id="339" r:id="rId53"/>
    <p:sldId id="34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7" autoAdjust="0"/>
    <p:restoredTop sz="94106" autoAdjust="0"/>
  </p:normalViewPr>
  <p:slideViewPr>
    <p:cSldViewPr>
      <p:cViewPr>
        <p:scale>
          <a:sx n="94" d="100"/>
          <a:sy n="94" d="100"/>
        </p:scale>
        <p:origin x="-1496" y="-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Sheet1!$B$1:$B$21</c:f>
              <c:numCache>
                <c:formatCode>General</c:formatCode>
                <c:ptCount val="21"/>
                <c:pt idx="0">
                  <c:v>0.0</c:v>
                </c:pt>
                <c:pt idx="1">
                  <c:v>0.309016994374948</c:v>
                </c:pt>
                <c:pt idx="2">
                  <c:v>0.587785252292473</c:v>
                </c:pt>
                <c:pt idx="3">
                  <c:v>0.809016994374947</c:v>
                </c:pt>
                <c:pt idx="4">
                  <c:v>0.951056516295154</c:v>
                </c:pt>
                <c:pt idx="5">
                  <c:v>1.0</c:v>
                </c:pt>
                <c:pt idx="6">
                  <c:v>0.951056516295154</c:v>
                </c:pt>
                <c:pt idx="7">
                  <c:v>0.809016994374947</c:v>
                </c:pt>
                <c:pt idx="8">
                  <c:v>0.587785252292473</c:v>
                </c:pt>
                <c:pt idx="9">
                  <c:v>0.309016994374948</c:v>
                </c:pt>
                <c:pt idx="10">
                  <c:v>5.66604055340925E-16</c:v>
                </c:pt>
                <c:pt idx="11">
                  <c:v>-0.309016994374947</c:v>
                </c:pt>
                <c:pt idx="12">
                  <c:v>-0.587785252292473</c:v>
                </c:pt>
                <c:pt idx="13">
                  <c:v>-0.809016994374947</c:v>
                </c:pt>
                <c:pt idx="14">
                  <c:v>-0.951056516295154</c:v>
                </c:pt>
                <c:pt idx="15">
                  <c:v>-1.0</c:v>
                </c:pt>
                <c:pt idx="16">
                  <c:v>-0.951056516295153</c:v>
                </c:pt>
                <c:pt idx="17">
                  <c:v>-0.809016994374947</c:v>
                </c:pt>
                <c:pt idx="18">
                  <c:v>-0.587785252292472</c:v>
                </c:pt>
                <c:pt idx="19">
                  <c:v>-0.309016994374946</c:v>
                </c:pt>
                <c:pt idx="20">
                  <c:v>1.53132714841853E-15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2058504"/>
        <c:axId val="-2124251544"/>
      </c:lineChart>
      <c:catAx>
        <c:axId val="-213205850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2124251544"/>
        <c:crosses val="autoZero"/>
        <c:auto val="1"/>
        <c:lblAlgn val="ctr"/>
        <c:lblOffset val="100"/>
        <c:noMultiLvlLbl val="0"/>
      </c:catAx>
      <c:valAx>
        <c:axId val="-2124251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058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Sheet1!$B$1:$B$21</c:f>
              <c:numCache>
                <c:formatCode>General</c:formatCode>
                <c:ptCount val="21"/>
                <c:pt idx="0">
                  <c:v>0.0</c:v>
                </c:pt>
                <c:pt idx="1">
                  <c:v>0.309016994374948</c:v>
                </c:pt>
                <c:pt idx="2">
                  <c:v>0.587785252292473</c:v>
                </c:pt>
                <c:pt idx="3">
                  <c:v>0.809016994374947</c:v>
                </c:pt>
                <c:pt idx="4">
                  <c:v>0.951056516295154</c:v>
                </c:pt>
                <c:pt idx="5">
                  <c:v>1.0</c:v>
                </c:pt>
                <c:pt idx="6">
                  <c:v>0.951056516295154</c:v>
                </c:pt>
                <c:pt idx="7">
                  <c:v>0.809016994374947</c:v>
                </c:pt>
                <c:pt idx="8">
                  <c:v>0.587785252292473</c:v>
                </c:pt>
                <c:pt idx="9">
                  <c:v>0.309016994374948</c:v>
                </c:pt>
                <c:pt idx="10">
                  <c:v>5.66604055340925E-16</c:v>
                </c:pt>
                <c:pt idx="11">
                  <c:v>-0.309016994374947</c:v>
                </c:pt>
                <c:pt idx="12">
                  <c:v>-0.587785252292473</c:v>
                </c:pt>
                <c:pt idx="13">
                  <c:v>-0.809016994374947</c:v>
                </c:pt>
                <c:pt idx="14">
                  <c:v>-0.951056516295154</c:v>
                </c:pt>
                <c:pt idx="15">
                  <c:v>-1.0</c:v>
                </c:pt>
                <c:pt idx="16">
                  <c:v>-0.951056516295153</c:v>
                </c:pt>
                <c:pt idx="17">
                  <c:v>-0.809016994374947</c:v>
                </c:pt>
                <c:pt idx="18">
                  <c:v>-0.587785252292472</c:v>
                </c:pt>
                <c:pt idx="19">
                  <c:v>-0.309016994374946</c:v>
                </c:pt>
                <c:pt idx="20">
                  <c:v>1.53132714841853E-15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3911336"/>
        <c:axId val="-2123907912"/>
      </c:barChart>
      <c:catAx>
        <c:axId val="-212391133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23907912"/>
        <c:crosses val="autoZero"/>
        <c:auto val="1"/>
        <c:lblAlgn val="ctr"/>
        <c:lblOffset val="100"/>
        <c:noMultiLvlLbl val="0"/>
      </c:catAx>
      <c:valAx>
        <c:axId val="-2123907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3911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4/7/14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improve:</a:t>
            </a:r>
          </a:p>
          <a:p>
            <a:r>
              <a:rPr lang="en-US" baseline="0" dirty="0" smtClean="0"/>
              <a:t>Confusion about copying into/out of OS-provided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4/7/14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microsoft.xna.framework.audio.aspx" TargetMode="External"/><Relationship Id="rId3" Type="http://schemas.openxmlformats.org/officeDocument/2006/relationships/hyperlink" Target="http://www.jeffblankenburg.com/2011/11/27/31-days-of-mango-day-27-microphone-api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microsoft.xna.framework.audio.microphone_members.aspx" TargetMode="External"/><Relationship Id="rId3" Type="http://schemas.openxmlformats.org/officeDocument/2006/relationships/hyperlink" Target="http://msdn.microsoft.com/en-us/library/microsoft.xna.framework.audio.dynamicsoundeffectinstance_members.aspx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EE590-Spring2014/Homework1.git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desktop/dd370865(v=vs.85).aspx" TargetMode="External"/><Relationship Id="rId4" Type="http://schemas.openxmlformats.org/officeDocument/2006/relationships/hyperlink" Target="http://msdn.microsoft.com/en-us/library/windows/desktop/dd368242(v=vs.85).aspx" TargetMode="External"/><Relationship Id="rId5" Type="http://schemas.openxmlformats.org/officeDocument/2006/relationships/hyperlink" Target="http://msdn.microsoft.com/en-us/library/windows/desktop/dd370858(v=vs.85)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90970(v=vs.85).aspx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phone/develop/jj731089(v=vs.105)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70872(v=vs.85).aspx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70875(v=vs.85).aspx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70873(v=vs.85).aspx" TargetMode="External"/><Relationship Id="rId3" Type="http://schemas.openxmlformats.org/officeDocument/2006/relationships/hyperlink" Target="http://msdn.microsoft.com/en-us/library/windows/desktop/dd370878(v=vs.85).aspx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70859(v=vs.85).aspx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feature=player_embedded&amp;v=CstjUAEqKbI&amp;t=12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70868(v=vs.85).aspx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68243(v=vs.85).aspx" TargetMode="External"/><Relationship Id="rId3" Type="http://schemas.openxmlformats.org/officeDocument/2006/relationships/hyperlink" Target="http://msdn.microsoft.com/en-us/library/windows/desktop/dd368244(v=vs.85).aspx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Sampled Data</a:t>
            </a:r>
          </a:p>
          <a:p>
            <a:r>
              <a:rPr lang="en-US" dirty="0"/>
              <a:t>Audio </a:t>
            </a:r>
            <a:r>
              <a:rPr lang="en-US" dirty="0" err="1"/>
              <a:t>Input/Output</a:t>
            </a:r>
            <a:endParaRPr lang="en-US" dirty="0"/>
          </a:p>
          <a:p>
            <a:r>
              <a:rPr lang="en-US" dirty="0"/>
              <a:t>Concurrency</a:t>
            </a:r>
          </a:p>
          <a:p>
            <a:r>
              <a:rPr lang="en-US" dirty="0" smtClean="0"/>
              <a:t>Bonus topic: 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Stereo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Audio is laid out pretty much how you’d expect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When you have multiple channels, it’s interleaved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sample is a 32-bit floating-point number</a:t>
            </a:r>
          </a:p>
          <a:p>
            <a:pPr lvl="1"/>
            <a:r>
              <a:rPr lang="en-US" dirty="0" smtClean="0"/>
              <a:t>Input on our phones is mono, 1 channel</a:t>
            </a:r>
          </a:p>
          <a:p>
            <a:pPr lvl="1"/>
            <a:r>
              <a:rPr lang="en-US" dirty="0" smtClean="0"/>
              <a:t>Output is stereo, 2 channels!</a:t>
            </a:r>
          </a:p>
          <a:p>
            <a:pPr lvl="1"/>
            <a:r>
              <a:rPr lang="en-US" dirty="0" smtClean="0"/>
              <a:t>To output recorded audio, we must output each sample twice</a:t>
            </a:r>
          </a:p>
          <a:p>
            <a:pPr lvl="2"/>
            <a:r>
              <a:rPr lang="en-US" dirty="0" smtClean="0"/>
              <a:t>This creates interleaved stereo data, with mirrored channels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080419"/>
            <a:ext cx="37626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5361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7188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82855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30457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43491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0001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10985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58587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74324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30843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1818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8942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02454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58973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69948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1755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22346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78865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8984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37442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50476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06995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65572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07757" y="3657600"/>
            <a:ext cx="37770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320114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76633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87608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35210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948244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04763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15738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63340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578443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743200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54175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901777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14811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371330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82305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29907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834703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91222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02197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49799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462833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619352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77929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944741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917972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with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/>
              <a:t> (We’ll use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/>
              <a:t> instead of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data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Accessed with the square brackets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data[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sin(2*3.14159*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  <a:p>
            <a:pPr lvl="1"/>
            <a:endParaRPr lang="en-US" sz="1600" dirty="0" smtClean="0"/>
          </a:p>
          <a:p>
            <a:r>
              <a:rPr lang="en-US" sz="2400" dirty="0" smtClean="0"/>
              <a:t>Cleaned up with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400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delete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7004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600200"/>
          </a:xfrm>
        </p:spPr>
        <p:txBody>
          <a:bodyPr/>
          <a:lstStyle/>
          <a:p>
            <a:r>
              <a:rPr lang="en-US" dirty="0" smtClean="0"/>
              <a:t>Constructors,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Speaking of creating and deleting arrays…</a:t>
            </a:r>
          </a:p>
          <a:p>
            <a:pPr lvl="1"/>
            <a:r>
              <a:rPr lang="en-US" dirty="0" smtClean="0"/>
              <a:t>Classes get created and destroyed as well</a:t>
            </a:r>
          </a:p>
          <a:p>
            <a:pPr lvl="1"/>
            <a:r>
              <a:rPr lang="en-US" dirty="0" smtClean="0"/>
              <a:t>If you need to manually destroy a C++ object, here’s how</a:t>
            </a:r>
            <a:endParaRPr lang="en-US" dirty="0"/>
          </a:p>
          <a:p>
            <a:r>
              <a:rPr lang="en-US" dirty="0" smtClean="0"/>
              <a:t>In C++, we define this with a Destructor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Filter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numChannels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samplerate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virtual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~Filter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In </a:t>
            </a:r>
            <a:r>
              <a:rPr lang="en-US" dirty="0" smtClean="0"/>
              <a:t>C#, we call this via the Dispose member</a:t>
            </a:r>
            <a:endParaRPr lang="en-US" sz="12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Filter(2, 48000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filt.Dispose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interfaces to Audio Hardware in WP8</a:t>
            </a:r>
          </a:p>
          <a:p>
            <a:pPr lvl="1"/>
            <a:r>
              <a:rPr lang="en-US" dirty="0" smtClean="0"/>
              <a:t>XNA</a:t>
            </a:r>
          </a:p>
          <a:p>
            <a:pPr lvl="1"/>
            <a:r>
              <a:rPr lang="en-US" dirty="0" smtClean="0"/>
              <a:t>XAudio2</a:t>
            </a:r>
          </a:p>
          <a:p>
            <a:pPr lvl="1"/>
            <a:r>
              <a:rPr lang="en-US" dirty="0" smtClean="0"/>
              <a:t>WASAPI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has pros and cons, each has its own niche</a:t>
            </a:r>
          </a:p>
          <a:p>
            <a:endParaRPr lang="en-US" dirty="0"/>
          </a:p>
          <a:p>
            <a:r>
              <a:rPr lang="en-US" dirty="0" smtClean="0"/>
              <a:t>Only XNA is backward-compatible with WP7</a:t>
            </a:r>
          </a:p>
          <a:p>
            <a:endParaRPr lang="en-US" dirty="0"/>
          </a:p>
          <a:p>
            <a:r>
              <a:rPr lang="en-US" dirty="0" smtClean="0"/>
              <a:t>All three can be used on the Desktop/Surface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1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XNA</a:t>
            </a:r>
          </a:p>
          <a:p>
            <a:pPr marL="457200" lvl="1" indent="0">
              <a:buNone/>
            </a:pPr>
            <a:r>
              <a:rPr lang="en-US" dirty="0" smtClean="0"/>
              <a:t>+   Easy to use.  (I mean REALLY easy)</a:t>
            </a:r>
          </a:p>
          <a:p>
            <a:pPr lvl="1">
              <a:buFontTx/>
              <a:buChar char="-"/>
            </a:pPr>
            <a:r>
              <a:rPr lang="en-US" dirty="0" smtClean="0"/>
              <a:t>High Latency (100ms minimum)</a:t>
            </a:r>
          </a:p>
          <a:p>
            <a:pPr lvl="1">
              <a:buFontTx/>
              <a:buChar char="-"/>
            </a:pPr>
            <a:r>
              <a:rPr lang="en-US" dirty="0" smtClean="0"/>
              <a:t>Low sampling rate (16KHz)</a:t>
            </a:r>
          </a:p>
          <a:p>
            <a:pPr lvl="1">
              <a:buFontTx/>
              <a:buChar char="-"/>
            </a:pPr>
            <a:endParaRPr lang="en-US" dirty="0"/>
          </a:p>
          <a:p>
            <a:r>
              <a:rPr lang="en-US" dirty="0" smtClean="0"/>
              <a:t>XAudio2</a:t>
            </a:r>
          </a:p>
          <a:p>
            <a:pPr marL="457200" lvl="1" indent="0">
              <a:buNone/>
            </a:pPr>
            <a:r>
              <a:rPr lang="en-US" dirty="0" smtClean="0"/>
              <a:t>+   </a:t>
            </a:r>
            <a:r>
              <a:rPr lang="en-US" dirty="0" err="1" smtClean="0"/>
              <a:t>Flowgraph</a:t>
            </a:r>
            <a:r>
              <a:rPr lang="en-US" dirty="0" smtClean="0"/>
              <a:t> representation, great for quickly hooking up chains of effects</a:t>
            </a:r>
          </a:p>
          <a:p>
            <a:pPr lvl="1">
              <a:buFontTx/>
              <a:buChar char="-"/>
            </a:pPr>
            <a:r>
              <a:rPr lang="en-US" dirty="0" smtClean="0"/>
              <a:t>No recording interface</a:t>
            </a:r>
          </a:p>
          <a:p>
            <a:pPr lvl="1">
              <a:buFontTx/>
              <a:buChar char="-"/>
            </a:pPr>
            <a:r>
              <a:rPr lang="en-US" dirty="0" smtClean="0"/>
              <a:t>Designed more for games than general purpose use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WASAPI</a:t>
            </a:r>
          </a:p>
          <a:p>
            <a:pPr marL="457200" lvl="1" indent="0">
              <a:buNone/>
            </a:pPr>
            <a:r>
              <a:rPr lang="en-US" dirty="0" smtClean="0"/>
              <a:t>+   Lowest latency, most general</a:t>
            </a:r>
          </a:p>
          <a:p>
            <a:pPr lvl="1">
              <a:buFontTx/>
              <a:buChar char="-"/>
            </a:pPr>
            <a:r>
              <a:rPr lang="en-US" dirty="0" smtClean="0"/>
              <a:t>By far the most verbose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08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record and play back audio, we need less than 20 lines of code</a:t>
            </a:r>
          </a:p>
          <a:p>
            <a:endParaRPr lang="en-US" dirty="0" smtClean="0"/>
          </a:p>
          <a:p>
            <a:r>
              <a:rPr lang="en-US" dirty="0" smtClean="0"/>
              <a:t>We will start by looking at </a:t>
            </a:r>
            <a:r>
              <a:rPr lang="en-US" dirty="0" smtClean="0">
                <a:hlinkClick r:id="rId2"/>
              </a:rPr>
              <a:t>documentation</a:t>
            </a:r>
            <a:endParaRPr lang="en-US" dirty="0" smtClean="0"/>
          </a:p>
          <a:p>
            <a:pPr lvl="1"/>
            <a:r>
              <a:rPr lang="en-US" dirty="0" smtClean="0"/>
              <a:t>The namespace we want is: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Microsoft.Xna.Framework.Audio</a:t>
            </a:r>
            <a:endParaRPr lang="en-US" dirty="0" smtClean="0"/>
          </a:p>
          <a:p>
            <a:pPr lvl="1"/>
            <a:r>
              <a:rPr lang="en-US" dirty="0" smtClean="0"/>
              <a:t>Inside, we find conspicuous classes such as</a:t>
            </a:r>
          </a:p>
          <a:p>
            <a:pPr lvl="2"/>
            <a:r>
              <a:rPr lang="en-US" dirty="0" smtClean="0"/>
              <a:t>Microphone</a:t>
            </a:r>
          </a:p>
          <a:p>
            <a:pPr lvl="2"/>
            <a:r>
              <a:rPr lang="en-US" dirty="0" err="1" smtClean="0"/>
              <a:t>DynamicSoundEffectInstance</a:t>
            </a:r>
            <a:endParaRPr lang="en-US" dirty="0" smtClean="0"/>
          </a:p>
          <a:p>
            <a:pPr lvl="1"/>
            <a:r>
              <a:rPr lang="en-US" dirty="0" smtClean="0"/>
              <a:t>We also find </a:t>
            </a:r>
            <a:r>
              <a:rPr lang="en-US" dirty="0" smtClean="0">
                <a:hlinkClick r:id="rId3"/>
              </a:rPr>
              <a:t>tutorials</a:t>
            </a:r>
            <a:r>
              <a:rPr lang="en-US" dirty="0" smtClean="0"/>
              <a:t>, as well as code on how to do this on the desktop!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When searching documentation, because the desktop and phone APIs are so closely linked, be sure to check at the bottom to verify it’s phone compatible and not desktop-only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0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closer at those two classes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Microsoft.Xna.Framework.Audio.Microphone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members of note:</a:t>
            </a:r>
          </a:p>
          <a:p>
            <a:pPr lvl="2"/>
            <a:r>
              <a:rPr lang="en-US" b="1" dirty="0" err="1" smtClean="0"/>
              <a:t>BufferReady</a:t>
            </a:r>
            <a:r>
              <a:rPr lang="en-US" dirty="0" smtClean="0"/>
              <a:t> event called when a buffer of audio is ready</a:t>
            </a:r>
          </a:p>
          <a:p>
            <a:pPr lvl="2"/>
            <a:r>
              <a:rPr lang="en-US" b="1" dirty="0" err="1" smtClean="0"/>
              <a:t>BufferDuration</a:t>
            </a:r>
            <a:r>
              <a:rPr lang="en-US" dirty="0" smtClean="0"/>
              <a:t> property sets the duration of said buffer</a:t>
            </a:r>
          </a:p>
          <a:p>
            <a:pPr lvl="2"/>
            <a:r>
              <a:rPr lang="en-US" b="1" dirty="0" smtClean="0"/>
              <a:t>Start()</a:t>
            </a:r>
            <a:r>
              <a:rPr lang="en-US" dirty="0" smtClean="0"/>
              <a:t> function does exactly what it sounds like</a:t>
            </a:r>
          </a:p>
          <a:p>
            <a:pPr lvl="2"/>
            <a:r>
              <a:rPr lang="en-US" b="1" dirty="0" err="1" smtClean="0"/>
              <a:t>GetData</a:t>
            </a:r>
            <a:r>
              <a:rPr lang="en-US" b="1" dirty="0" smtClean="0"/>
              <a:t>( byte[] )</a:t>
            </a:r>
            <a:r>
              <a:rPr lang="en-US" dirty="0" smtClean="0"/>
              <a:t> function stores a ready buffer into the argument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3"/>
              </a:rPr>
              <a:t>Microsoft.Xna.Framework.Audio.DynamicSoundEffectInstance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b="1" dirty="0" err="1" smtClean="0"/>
              <a:t>SubmitBuffer</a:t>
            </a:r>
            <a:r>
              <a:rPr lang="en-US" b="1" dirty="0" smtClean="0"/>
              <a:t>( byte[] )</a:t>
            </a:r>
            <a:r>
              <a:rPr lang="en-US" dirty="0" smtClean="0"/>
              <a:t> function queues the given bytes for playback</a:t>
            </a:r>
          </a:p>
          <a:p>
            <a:pPr lvl="2"/>
            <a:r>
              <a:rPr lang="en-US" b="1" dirty="0" smtClean="0"/>
              <a:t>Play()</a:t>
            </a:r>
            <a:r>
              <a:rPr lang="en-US" dirty="0" smtClean="0"/>
              <a:t> function plays all queued bytes that have been queued</a:t>
            </a:r>
          </a:p>
          <a:p>
            <a:pPr lvl="2"/>
            <a:endParaRPr lang="en-US" dirty="0"/>
          </a:p>
          <a:p>
            <a:r>
              <a:rPr lang="en-US" dirty="0" smtClean="0"/>
              <a:t>If this were the whole story, everything could be done in ~13 lines</a:t>
            </a:r>
          </a:p>
          <a:p>
            <a:pPr lvl="1"/>
            <a:r>
              <a:rPr lang="en-US" dirty="0" smtClean="0"/>
              <a:t>Hint: It’s not the whole story</a:t>
            </a:r>
          </a:p>
        </p:txBody>
      </p:sp>
    </p:spTree>
    <p:extLst>
      <p:ext uri="{BB962C8B-B14F-4D97-AF65-F5344CB8AC3E}">
        <p14:creationId xmlns:p14="http://schemas.microsoft.com/office/powerpoint/2010/main" val="299273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Microsoft.Xna.Framework.Audio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We’ll instantiate some of these in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Microphone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Microphone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.Default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DynamicSoundEffectInstance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audioBuffer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 in the event handler for when a new buffer of audio is available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audioIn.BufferReady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EventHandler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Microphone_BufferReady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XNA is limited to 100ms latency. :(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audioIn.BufferDuration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.FromMilliseconds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buffer of the appropriate length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audioIn.GetSampleSizeInBytes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audioIn.BufferDuration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our audio out interface with the same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samplerate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channels of the audio input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We couldn't create this above because we needed to get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audioIn.SampleRate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DynamicSoundEffectInstance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audioIn.SampleRate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AudioChannels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.Mono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Start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recording and playing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audioIn.Start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audioOut.Play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32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event handler for when a new buffer of audio is available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audioIn.BufferReady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EventHandler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Microphone_BufferReady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line does a lot, let’s break it down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</a:t>
            </a:r>
            <a:r>
              <a:rPr lang="en-US" dirty="0" smtClean="0"/>
              <a:t> object has an “Event” inside it that is triggered regularly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“Event”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BufferReady</a:t>
            </a:r>
            <a:r>
              <a:rPr lang="en-US" dirty="0" smtClean="0"/>
              <a:t>) notifies us when a buffer is ready for reading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“Events” are really lists of functions to be called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are adding a new function to this list: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Microphone_BufferReady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We will define the function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Microphone_BufferReady</a:t>
            </a:r>
            <a:r>
              <a:rPr lang="en-US" dirty="0" smtClean="0"/>
              <a:t> on 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2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Microphone_BufferReady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audioIn.GetData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audioOut.SubmitBuffer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That’s it!</a:t>
            </a:r>
          </a:p>
          <a:p>
            <a:pPr lvl="1"/>
            <a:r>
              <a:rPr lang="en-US" dirty="0" smtClean="0"/>
              <a:t>Grab the data from the microphone 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audioIn.GetData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Push it out onto the speaker 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audioOut.SubmitBuffer</a:t>
            </a:r>
            <a:r>
              <a:rPr lang="en-US" dirty="0" smtClean="0">
                <a:highlight>
                  <a:srgbClr val="FFFFFF"/>
                </a:highlight>
              </a:rPr>
              <a:t>)</a:t>
            </a:r>
          </a:p>
          <a:p>
            <a:endParaRPr lang="en-US" dirty="0">
              <a:highlight>
                <a:srgbClr val="FFFFFF"/>
              </a:highlight>
            </a:endParaRPr>
          </a:p>
          <a:p>
            <a:r>
              <a:rPr lang="en-US" dirty="0" smtClean="0">
                <a:highlight>
                  <a:srgbClr val="FFFFFF"/>
                </a:highlight>
              </a:rPr>
              <a:t>….well, almost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We have one final nagging question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09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r>
              <a:rPr lang="en-US" dirty="0" smtClean="0"/>
              <a:t>Over this week and the next, we’ll tour 1-d Sensing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will start with 1-dimensional sensing sources as they are simpler!</a:t>
            </a:r>
            <a:endParaRPr lang="en-US" dirty="0"/>
          </a:p>
          <a:p>
            <a:pPr lvl="2"/>
            <a:r>
              <a:rPr lang="en-US" dirty="0" smtClean="0"/>
              <a:t>Audio</a:t>
            </a:r>
          </a:p>
          <a:p>
            <a:pPr lvl="2"/>
            <a:r>
              <a:rPr lang="en-US" dirty="0" smtClean="0"/>
              <a:t>Gyroscope</a:t>
            </a:r>
          </a:p>
          <a:p>
            <a:pPr lvl="2"/>
            <a:r>
              <a:rPr lang="en-US" dirty="0" smtClean="0"/>
              <a:t>Accelerometer</a:t>
            </a:r>
          </a:p>
          <a:p>
            <a:pPr lvl="2"/>
            <a:r>
              <a:rPr lang="en-US" dirty="0" smtClean="0"/>
              <a:t>GPS</a:t>
            </a:r>
          </a:p>
          <a:p>
            <a:pPr lvl="2"/>
            <a:r>
              <a:rPr lang="en-US" dirty="0" smtClean="0"/>
              <a:t>Compass</a:t>
            </a:r>
          </a:p>
          <a:p>
            <a:pPr lvl="2"/>
            <a:r>
              <a:rPr lang="en-US" dirty="0" smtClean="0"/>
              <a:t>Combined “Meta-sensor” for orientation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We’ll take a brief look at the basics of dealing with sampled 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Once we’re done with 1-d, we’ll move on to 2-d! (Images)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Initiates Events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calls </a:t>
            </a:r>
            <a:r>
              <a:rPr lang="en-US" dirty="0"/>
              <a:t>o</a:t>
            </a:r>
            <a:r>
              <a:rPr lang="en-US" dirty="0" smtClean="0"/>
              <a:t>ur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Microphone_BufferReady</a:t>
            </a:r>
            <a:r>
              <a:rPr lang="en-US" dirty="0"/>
              <a:t> </a:t>
            </a:r>
            <a:r>
              <a:rPr lang="en-US" dirty="0" smtClean="0"/>
              <a:t>object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</a:p>
          <a:p>
            <a:pPr lvl="1"/>
            <a:r>
              <a:rPr lang="en-US" dirty="0" smtClean="0"/>
              <a:t>The answer, unsurprisingly, is the other code we have to write</a:t>
            </a:r>
          </a:p>
          <a:p>
            <a:endParaRPr lang="en-US" dirty="0"/>
          </a:p>
          <a:p>
            <a:r>
              <a:rPr lang="en-US" dirty="0" smtClean="0"/>
              <a:t>XNA events are triggered by the Framework, but:</a:t>
            </a:r>
          </a:p>
          <a:p>
            <a:pPr lvl="1"/>
            <a:r>
              <a:rPr lang="en-US" dirty="0" smtClean="0"/>
              <a:t>We must routinely call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FrameworkDispatcher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.update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>
                <a:highlight>
                  <a:srgbClr val="FFFFFF"/>
                </a:highlight>
              </a:rPr>
              <a:t> to trigger events</a:t>
            </a:r>
          </a:p>
          <a:p>
            <a:pPr lvl="1"/>
            <a:endParaRPr lang="en-US" dirty="0">
              <a:highlight>
                <a:srgbClr val="FFFFFF"/>
              </a:highlight>
            </a:endParaRP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But we can’t block the UI from responding with a while loop</a:t>
            </a:r>
          </a:p>
          <a:p>
            <a:pPr lvl="1"/>
            <a:endParaRPr lang="en-US" dirty="0">
              <a:highlight>
                <a:srgbClr val="FFFFFF"/>
              </a:highlight>
            </a:endParaRPr>
          </a:p>
          <a:p>
            <a:r>
              <a:rPr lang="en-US" dirty="0" smtClean="0">
                <a:highlight>
                  <a:srgbClr val="FFFFFF"/>
                </a:highlight>
              </a:rPr>
              <a:t>We have to call this function repeatedly in parallel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Enter the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DispatcherTimer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class from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System.Windows.Threading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Calls a function every X milliseconds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7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DispatcherTimer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Very simple to use</a:t>
            </a:r>
          </a:p>
          <a:p>
            <a:pPr marL="0" indent="0">
              <a:buNone/>
            </a:pP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DispatcherTimer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DispatcherTimer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 it a little faster than our buffer updates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timer.Interval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.FromMilliseconds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timer.Tick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OnTimerTick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timer.Start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Calls the function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OnTimerTick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every 80ms</a:t>
            </a:r>
            <a:endParaRPr lang="en-US" sz="1600" dirty="0" smtClean="0"/>
          </a:p>
          <a:p>
            <a:pPr lvl="1"/>
            <a:r>
              <a:rPr lang="en-US" dirty="0" smtClean="0"/>
              <a:t>Now we’re almost set, need to put these together:</a:t>
            </a:r>
            <a:endParaRPr lang="en-US" dirty="0"/>
          </a:p>
          <a:p>
            <a:pPr marL="0" indent="0">
              <a:buNone/>
            </a:pPr>
            <a:endParaRPr lang="en-US" sz="17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void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OnTimerTick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FrameworkDispatcher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.Update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273480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Audio 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just done the following:</a:t>
            </a:r>
          </a:p>
          <a:p>
            <a:pPr lvl="1"/>
            <a:r>
              <a:rPr lang="en-US" dirty="0" smtClean="0"/>
              <a:t>Opened interfaces for Audio </a:t>
            </a:r>
            <a:r>
              <a:rPr lang="en-US" dirty="0" err="1" smtClean="0"/>
              <a:t>Input/Output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Created a Timer to routinely poke the XNA Framework</a:t>
            </a:r>
          </a:p>
          <a:p>
            <a:pPr lvl="2"/>
            <a:r>
              <a:rPr lang="en-US" dirty="0" smtClean="0"/>
              <a:t>This generates the events that call our “Microphone Ready” events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Defined a “Microphone Ready” event to grab audio data</a:t>
            </a:r>
          </a:p>
          <a:p>
            <a:pPr lvl="2"/>
            <a:r>
              <a:rPr lang="en-US" dirty="0" smtClean="0"/>
              <a:t>Which we then just push right back out to the speaker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So this was (relatively) easy, why don’t we always do it like this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</a:p>
          <a:p>
            <a:pPr lvl="1"/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Century Gothic"/>
                <a:cs typeface="Century Gothic"/>
              </a:rPr>
              <a:t>There are two big problems with this method</a:t>
            </a:r>
            <a:endParaRPr lang="en-US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4372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Audio 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capture parameters are lacking</a:t>
            </a:r>
          </a:p>
          <a:p>
            <a:pPr lvl="1"/>
            <a:r>
              <a:rPr lang="en-US" dirty="0" smtClean="0"/>
              <a:t>We’ve touched on this before, 16KHz </a:t>
            </a:r>
            <a:r>
              <a:rPr lang="en-US" dirty="0" err="1" smtClean="0"/>
              <a:t>samplerate</a:t>
            </a:r>
            <a:r>
              <a:rPr lang="en-US" dirty="0" smtClean="0"/>
              <a:t>, 100ms latency</a:t>
            </a:r>
          </a:p>
          <a:p>
            <a:pPr lvl="1"/>
            <a:endParaRPr lang="en-US" dirty="0"/>
          </a:p>
          <a:p>
            <a:r>
              <a:rPr lang="en-US" dirty="0" smtClean="0"/>
              <a:t>The audio format is not easily processed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datatype</a:t>
            </a:r>
            <a:r>
              <a:rPr lang="en-US" dirty="0" smtClean="0"/>
              <a:t> itself is not very friendly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audio is a 16-bit stream, but is stored as an 8-bit array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There are ways to combine every two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dirty="0" smtClean="0"/>
              <a:t> values together</a:t>
            </a:r>
          </a:p>
          <a:p>
            <a:pPr lvl="2"/>
            <a:r>
              <a:rPr lang="en-US" dirty="0" smtClean="0"/>
              <a:t>They are not pretty, and they are not efficient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Even something as simple as applying a 2x gain term or adding two signals together does not work out like you would want it to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is the real problem for us, as we want to do processing!</a:t>
            </a:r>
          </a:p>
        </p:txBody>
      </p:sp>
    </p:spTree>
    <p:extLst>
      <p:ext uri="{BB962C8B-B14F-4D97-AF65-F5344CB8AC3E}">
        <p14:creationId xmlns:p14="http://schemas.microsoft.com/office/powerpoint/2010/main" val="38789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Audio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4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</a:t>
            </a:r>
            <a:r>
              <a:rPr lang="en-US" dirty="0" err="1" smtClean="0"/>
              <a:t>Git</a:t>
            </a:r>
            <a:r>
              <a:rPr lang="en-US" dirty="0" smtClean="0"/>
              <a:t> Interlude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talk a little more about why </a:t>
            </a:r>
            <a:r>
              <a:rPr lang="en-US" dirty="0" err="1" smtClean="0"/>
              <a:t>Git</a:t>
            </a:r>
            <a:r>
              <a:rPr lang="en-US" dirty="0" smtClean="0"/>
              <a:t> is useful</a:t>
            </a:r>
          </a:p>
          <a:p>
            <a:pPr lvl="1"/>
            <a:r>
              <a:rPr lang="en-US" dirty="0" smtClean="0"/>
              <a:t>Branches</a:t>
            </a:r>
          </a:p>
          <a:p>
            <a:pPr lvl="1"/>
            <a:endParaRPr lang="en-US" dirty="0"/>
          </a:p>
          <a:p>
            <a:r>
              <a:rPr lang="en-US" dirty="0" smtClean="0"/>
              <a:t>More advanced ways to interact with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Inherently a command-line program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for Windows just a fancy UI that sits on top</a:t>
            </a:r>
          </a:p>
          <a:p>
            <a:pPr lvl="1"/>
            <a:endParaRPr lang="en-US" dirty="0"/>
          </a:p>
          <a:p>
            <a:r>
              <a:rPr lang="en-US" dirty="0" smtClean="0"/>
              <a:t>Advanced example: pulling from another remote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supports multiple “remotes”</a:t>
            </a:r>
          </a:p>
          <a:p>
            <a:pPr lvl="2"/>
            <a:r>
              <a:rPr lang="en-US" b="1" dirty="0"/>
              <a:t>o</a:t>
            </a:r>
            <a:r>
              <a:rPr lang="en-US" b="1" dirty="0" smtClean="0"/>
              <a:t>rigin</a:t>
            </a:r>
            <a:r>
              <a:rPr lang="en-US" dirty="0" smtClean="0"/>
              <a:t> being the default remote for all operations</a:t>
            </a:r>
          </a:p>
          <a:p>
            <a:pPr lvl="1"/>
            <a:r>
              <a:rPr lang="en-US" dirty="0" smtClean="0"/>
              <a:t>Setting your personal fork as the default remote is usually what you want</a:t>
            </a:r>
          </a:p>
          <a:p>
            <a:pPr lvl="2"/>
            <a:r>
              <a:rPr lang="en-US" dirty="0" smtClean="0"/>
              <a:t>But what if you want to pull changes I have made in the template</a:t>
            </a:r>
            <a:r>
              <a:rPr lang="en-US" dirty="0" smtClean="0">
                <a:latin typeface="Palatino"/>
                <a:cs typeface="Palatin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4206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</a:t>
            </a:r>
            <a:r>
              <a:rPr lang="en-US" dirty="0" err="1" smtClean="0"/>
              <a:t>Git</a:t>
            </a:r>
            <a:r>
              <a:rPr lang="en-US" dirty="0" smtClean="0"/>
              <a:t> Interlude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Commandline</a:t>
            </a:r>
            <a:r>
              <a:rPr lang="en-US" dirty="0" smtClean="0"/>
              <a:t> to the rescue!</a:t>
            </a:r>
          </a:p>
          <a:p>
            <a:pPr lvl="1"/>
            <a:r>
              <a:rPr lang="en-US" dirty="0" smtClean="0"/>
              <a:t>Right-click on repository, select “Open Shell Here”</a:t>
            </a:r>
          </a:p>
          <a:p>
            <a:pPr lvl="1"/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remote add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upstream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git@github.com:EE590-Spring2014/Homework1.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git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pull upstream master</a:t>
            </a:r>
            <a:endParaRPr lang="en-US" dirty="0"/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This adds a new remote called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upstream</a:t>
            </a:r>
            <a:r>
              <a:rPr lang="en-US" dirty="0" smtClean="0"/>
              <a:t>, and pulls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</a:t>
            </a:r>
            <a:r>
              <a:rPr lang="en-US" dirty="0" smtClean="0"/>
              <a:t> branch</a:t>
            </a:r>
          </a:p>
          <a:p>
            <a:pPr lvl="1"/>
            <a:r>
              <a:rPr lang="en-US" dirty="0" smtClean="0"/>
              <a:t>This incorporates commits from </a:t>
            </a:r>
            <a:r>
              <a:rPr lang="en-US" dirty="0" err="1" smtClean="0"/>
              <a:t>upstream’s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</a:t>
            </a:r>
            <a:r>
              <a:rPr lang="en-US" dirty="0"/>
              <a:t> </a:t>
            </a:r>
            <a:r>
              <a:rPr lang="en-US" dirty="0" smtClean="0"/>
              <a:t>into your local copy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useful </a:t>
            </a:r>
            <a:r>
              <a:rPr lang="en-US" dirty="0" err="1" smtClean="0"/>
              <a:t>git</a:t>
            </a:r>
            <a:r>
              <a:rPr lang="en-US" dirty="0" smtClean="0"/>
              <a:t> commands: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status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commit –a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push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07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dive right in, there’s a lot we have to do</a:t>
            </a:r>
          </a:p>
          <a:p>
            <a:pPr lvl="1"/>
            <a:r>
              <a:rPr lang="en-US" dirty="0" smtClean="0"/>
              <a:t>As said before, WASAPI is quite verbose</a:t>
            </a:r>
          </a:p>
          <a:p>
            <a:pPr lvl="2"/>
            <a:r>
              <a:rPr lang="en-US" dirty="0" smtClean="0"/>
              <a:t>Will require ~10 function calls just to open Audio </a:t>
            </a:r>
            <a:r>
              <a:rPr lang="en-US" dirty="0" err="1" smtClean="0"/>
              <a:t>Input/Output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Has both an event-based and manually polled interface</a:t>
            </a:r>
          </a:p>
          <a:p>
            <a:pPr lvl="2"/>
            <a:r>
              <a:rPr lang="en-US" dirty="0" smtClean="0"/>
              <a:t>Allows us to create a “Microphone Ready” event similar to XNA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Lots of stuff can go wrong, so error handling is a must to debug problems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Same code is used on Windows Desktop and Surface</a:t>
            </a:r>
          </a:p>
          <a:p>
            <a:pPr lvl="2"/>
            <a:r>
              <a:rPr lang="en-US" dirty="0" smtClean="0"/>
              <a:t>Some features unavailable on phone, make sure to check when looking at MSDN documentation!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Finally, remember WASAPI is C++, so you’ll be doing this in a C++ module</a:t>
            </a:r>
          </a:p>
        </p:txBody>
      </p:sp>
    </p:spTree>
    <p:extLst>
      <p:ext uri="{BB962C8B-B14F-4D97-AF65-F5344CB8AC3E}">
        <p14:creationId xmlns:p14="http://schemas.microsoft.com/office/powerpoint/2010/main" val="68595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Overview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WAVEFORMATEX</a:t>
            </a:r>
            <a:endParaRPr lang="en-US" dirty="0"/>
          </a:p>
          <a:p>
            <a:pPr lvl="2"/>
            <a:r>
              <a:rPr lang="en-US" dirty="0" smtClean="0"/>
              <a:t>This structure has been around for decades</a:t>
            </a:r>
          </a:p>
          <a:p>
            <a:pPr lvl="2"/>
            <a:r>
              <a:rPr lang="en-US" dirty="0" smtClean="0"/>
              <a:t>Describes an audio format (</a:t>
            </a:r>
            <a:r>
              <a:rPr lang="en-US" dirty="0" err="1" smtClean="0"/>
              <a:t>samplerate</a:t>
            </a:r>
            <a:r>
              <a:rPr lang="en-US" dirty="0" smtClean="0"/>
              <a:t>, channels, </a:t>
            </a:r>
            <a:r>
              <a:rPr lang="en-US" dirty="0" err="1" smtClean="0"/>
              <a:t>bitdepth</a:t>
            </a:r>
            <a:r>
              <a:rPr lang="en-US" dirty="0" smtClean="0"/>
              <a:t>, etc…)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3"/>
              </a:rPr>
              <a:t>IAudioClient2</a:t>
            </a:r>
            <a:endParaRPr lang="en-US" dirty="0">
              <a:highlight>
                <a:srgbClr val="FFFFFF"/>
              </a:highlight>
            </a:endParaRPr>
          </a:p>
          <a:p>
            <a:pPr lvl="2"/>
            <a:r>
              <a:rPr lang="en-US" dirty="0" smtClean="0"/>
              <a:t>Controls Audio specifications (Via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WAVEFORMATEX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Also controls buffer length</a:t>
            </a:r>
          </a:p>
          <a:p>
            <a:pPr lvl="2"/>
            <a:r>
              <a:rPr lang="en-US" dirty="0" smtClean="0"/>
              <a:t>We’ll call these objects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outputDevice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4"/>
              </a:rPr>
              <a:t>IAudioRenderClient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5"/>
              </a:rPr>
              <a:t>IAudioCaptureClient</a:t>
            </a:r>
            <a:endParaRPr lang="en-US" dirty="0" smtClean="0"/>
          </a:p>
          <a:p>
            <a:pPr lvl="2"/>
            <a:r>
              <a:rPr lang="en-US" dirty="0" smtClean="0"/>
              <a:t>Created from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IAudioClient2</a:t>
            </a:r>
          </a:p>
          <a:p>
            <a:pPr lvl="2"/>
            <a:r>
              <a:rPr lang="en-US" dirty="0" smtClean="0"/>
              <a:t>Provides the read/write interface for reading/writing audio</a:t>
            </a:r>
          </a:p>
          <a:p>
            <a:pPr lvl="2"/>
            <a:r>
              <a:rPr lang="en-US" dirty="0" smtClean="0"/>
              <a:t>We’ll call these objects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6332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We’ll start with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IAudioClient2</a:t>
            </a:r>
          </a:p>
          <a:p>
            <a:pPr lvl="1"/>
            <a:r>
              <a:rPr lang="en-US" dirty="0" smtClean="0"/>
              <a:t>First, we need to create the interface: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IAudioClient2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GetDefaultAudioCaptureId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AudioDeviceRole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uuidof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(IAudioClient2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ActivateAudioInterface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**)&amp;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This activates the default capture device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 smtClean="0"/>
              <a:t> </a:t>
            </a:r>
            <a:r>
              <a:rPr lang="en-US" dirty="0" smtClean="0"/>
              <a:t>is a special variable type that matches the right-hand side</a:t>
            </a:r>
          </a:p>
          <a:p>
            <a:pPr lvl="2"/>
            <a:r>
              <a:rPr lang="en-US" dirty="0" smtClean="0"/>
              <a:t>The C++ equivalent to C#’s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deviceId</a:t>
            </a:r>
            <a:r>
              <a:rPr lang="en-US" dirty="0" smtClean="0"/>
              <a:t> and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classId</a:t>
            </a:r>
            <a:r>
              <a:rPr lang="en-US" dirty="0" smtClean="0"/>
              <a:t> parameters tell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ActivateAudioInterface</a:t>
            </a:r>
            <a:r>
              <a:rPr lang="en-US" dirty="0" smtClean="0"/>
              <a:t> what exactly we are trying to activate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you don’t understand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**)&amp;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dirty="0" smtClean="0"/>
              <a:t> </a:t>
            </a:r>
            <a:r>
              <a:rPr lang="en-US" dirty="0" smtClean="0"/>
              <a:t>brush up on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8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also pick up a few more CS concepts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Concurrency (Doing multiple things at once)</a:t>
            </a:r>
          </a:p>
          <a:p>
            <a:pPr lvl="1"/>
            <a:r>
              <a:rPr lang="en-US" dirty="0" smtClean="0"/>
              <a:t>Necessary not only for speed, but for sensing at all</a:t>
            </a:r>
          </a:p>
          <a:p>
            <a:pPr lvl="1"/>
            <a:r>
              <a:rPr lang="en-US" dirty="0" smtClean="0"/>
              <a:t>Can fit in nicely with the “event-based” architecture of apps</a:t>
            </a:r>
          </a:p>
          <a:p>
            <a:pPr lvl="1"/>
            <a:r>
              <a:rPr lang="en-US" dirty="0" smtClean="0"/>
              <a:t>Both thread-based and closure (or lambda)-based</a:t>
            </a:r>
          </a:p>
          <a:p>
            <a:endParaRPr lang="en-US" dirty="0"/>
          </a:p>
          <a:p>
            <a:r>
              <a:rPr lang="en-US" dirty="0" smtClean="0"/>
              <a:t>Profiling (Performance testing)</a:t>
            </a:r>
          </a:p>
          <a:p>
            <a:pPr lvl="1"/>
            <a:r>
              <a:rPr lang="en-US" dirty="0" smtClean="0"/>
              <a:t>Figuring out where your application is spending all its compute time)</a:t>
            </a:r>
          </a:p>
          <a:p>
            <a:pPr lvl="1"/>
            <a:r>
              <a:rPr lang="en-US" dirty="0" smtClean="0"/>
              <a:t>Don’t optimize before you figure out what needs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8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Next, we get the native audio format of the input</a:t>
            </a:r>
          </a:p>
          <a:p>
            <a:pPr lvl="1"/>
            <a:r>
              <a:rPr lang="en-US" dirty="0" smtClean="0"/>
              <a:t>On Desktop/Surface, we can specify different formats and the OS will convert for us, but on </a:t>
            </a:r>
            <a:r>
              <a:rPr lang="en-US" smtClean="0"/>
              <a:t>the phone</a:t>
            </a:r>
            <a:r>
              <a:rPr lang="en-US" dirty="0" smtClean="0"/>
              <a:t>, we have to play by its rules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WAVEFORMATEX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inputFormat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GetMixFormat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inputFormat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Inspecting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inputFormat</a:t>
            </a:r>
            <a:r>
              <a:rPr lang="en-US" dirty="0" smtClean="0"/>
              <a:t> we find the data members: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nChannels</a:t>
            </a:r>
            <a:r>
              <a:rPr lang="en-US" dirty="0" smtClean="0"/>
              <a:t>,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 smtClean="0"/>
              <a:t>, containing the number of channels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nSamplesPerSec</a:t>
            </a:r>
            <a:r>
              <a:rPr lang="en-US" dirty="0" smtClean="0"/>
              <a:t>, an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/>
              <a:t>, containing the </a:t>
            </a:r>
            <a:r>
              <a:rPr lang="en-US" dirty="0" err="1" smtClean="0"/>
              <a:t>samplerate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wBitsPerSample</a:t>
            </a:r>
            <a:r>
              <a:rPr lang="en-US" dirty="0" smtClean="0"/>
              <a:t>,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 smtClean="0"/>
              <a:t>, containing the </a:t>
            </a:r>
            <a:r>
              <a:rPr lang="en-US" dirty="0" err="1" smtClean="0"/>
              <a:t>bitdepth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WP8 captures and plays back at 48KHz, 32-bits</a:t>
            </a:r>
          </a:p>
          <a:p>
            <a:pPr lvl="1"/>
            <a:r>
              <a:rPr lang="en-US" dirty="0" smtClean="0"/>
              <a:t>It captures in mono, and plays back in stereo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738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Next, we initialize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dirty="0" smtClean="0"/>
              <a:t> with that format</a:t>
            </a:r>
          </a:p>
          <a:p>
            <a:pPr lvl="1"/>
            <a:r>
              <a:rPr lang="en-US" dirty="0" smtClean="0"/>
              <a:t>This function can fail if we pass it an invalid format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unsigned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 = </a:t>
            </a:r>
            <a:r>
              <a:rPr lang="en-US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AUDCLNT_STREAMFLAGS_EVENTCALLBACK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unsigned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AUDCLNT_SHAREMODE_SHARED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Initialize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mode,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flags, 0, 0,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</a:t>
            </a:r>
            <a:r>
              <a:rPr lang="en-US" dirty="0" smtClean="0"/>
              <a:t> parameter enables Event mode</a:t>
            </a:r>
          </a:p>
          <a:p>
            <a:pPr lvl="1"/>
            <a:r>
              <a:rPr lang="en-US" dirty="0" smtClean="0"/>
              <a:t>This means it’s going to notify us somehow that a buffer is ready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dirty="0" smtClean="0"/>
              <a:t> parameter enables Shared mode</a:t>
            </a:r>
          </a:p>
          <a:p>
            <a:pPr lvl="1"/>
            <a:r>
              <a:rPr lang="en-US" dirty="0" smtClean="0"/>
              <a:t>Shared mode means we share the audio device with other apps</a:t>
            </a:r>
          </a:p>
          <a:p>
            <a:pPr lvl="1"/>
            <a:r>
              <a:rPr lang="en-US" dirty="0" smtClean="0"/>
              <a:t>Exclusive mode is not available on WP8, but is available on the desktop</a:t>
            </a:r>
          </a:p>
          <a:p>
            <a:pPr lvl="2"/>
            <a:r>
              <a:rPr lang="en-US" dirty="0" smtClean="0"/>
              <a:t>Exclusive mode allows for even lower latency (&lt;10 milliseconds)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9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Next, we use this initialized device to get the client</a:t>
            </a:r>
          </a:p>
          <a:p>
            <a:pPr lvl="1"/>
            <a:r>
              <a:rPr lang="en-US" dirty="0" smtClean="0"/>
              <a:t>The Client is the object we will use to read data from the microphone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IAudioCaptureClient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uuidof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IAudioCaptureClient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GetService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**)&amp;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Now just one more piece of setup</a:t>
            </a:r>
          </a:p>
          <a:p>
            <a:pPr lvl="1"/>
            <a:r>
              <a:rPr lang="en-US" dirty="0" smtClean="0"/>
              <a:t>We have to create the C++ “Event” that will signal a ready buffer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CreateEventEx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EVENT_ALL_ACCESS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3"/>
              </a:rPr>
              <a:t>SetEventHandle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6896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dirty="0" smtClean="0"/>
              <a:t> via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ActivateAudioInterface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Get audio format: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GetMixFormat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Initialize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dirty="0" smtClean="0"/>
              <a:t> for event-based recording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/>
              <a:t>to actually read the data in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dirty="0" smtClean="0">
                <a:highlight>
                  <a:srgbClr val="FFFFFF"/>
                </a:highlight>
              </a:rPr>
              <a:t>, a</a:t>
            </a:r>
            <a:r>
              <a:rPr lang="en-US" dirty="0" smtClean="0"/>
              <a:t> C++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30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Events: C++ vs.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Microsoft APIs, C# Events are lists of functions, whereas C++ Events are binary semaphores</a:t>
            </a:r>
          </a:p>
          <a:p>
            <a:pPr lvl="1"/>
            <a:r>
              <a:rPr lang="en-US" dirty="0" smtClean="0"/>
              <a:t>Binary semaphores can signal either “ready” or “not ready”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C# we wait to be called by some external force</a:t>
            </a:r>
          </a:p>
          <a:p>
            <a:pPr lvl="1"/>
            <a:r>
              <a:rPr lang="en-US" dirty="0" smtClean="0"/>
              <a:t>In the XNA example, this was the timer, constantly calling update()</a:t>
            </a:r>
          </a:p>
          <a:p>
            <a:endParaRPr lang="en-US" dirty="0"/>
          </a:p>
          <a:p>
            <a:r>
              <a:rPr lang="en-US" dirty="0" smtClean="0"/>
              <a:t>In C++, we (as usual) must take a lower-level view</a:t>
            </a:r>
          </a:p>
          <a:p>
            <a:pPr lvl="1"/>
            <a:r>
              <a:rPr lang="en-US" dirty="0" smtClean="0"/>
              <a:t>Internally, Timer is forking off a separate thread that has a while loop</a:t>
            </a:r>
          </a:p>
          <a:p>
            <a:pPr lvl="1"/>
            <a:r>
              <a:rPr lang="en-US" dirty="0" smtClean="0"/>
              <a:t>This thread sleeps until some condition is met (Timer expired)</a:t>
            </a:r>
          </a:p>
          <a:p>
            <a:pPr lvl="1"/>
            <a:r>
              <a:rPr lang="en-US" dirty="0" smtClean="0"/>
              <a:t>Once it wakes up, it does its business, calls its functions, then sleeps again</a:t>
            </a:r>
          </a:p>
          <a:p>
            <a:pPr lvl="1"/>
            <a:r>
              <a:rPr lang="en-US" dirty="0" smtClean="0"/>
              <a:t>C++ Events are these conditions that allow the thread to wake up</a:t>
            </a:r>
          </a:p>
        </p:txBody>
      </p:sp>
    </p:spTree>
    <p:extLst>
      <p:ext uri="{BB962C8B-B14F-4D97-AF65-F5344CB8AC3E}">
        <p14:creationId xmlns:p14="http://schemas.microsoft.com/office/powerpoint/2010/main" val="343631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990600" y="5424981"/>
            <a:ext cx="7162800" cy="1052019"/>
          </a:xfrm>
          <a:prstGeom prst="roundRect">
            <a:avLst>
              <a:gd name="adj" fmla="val 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Definition:</a:t>
            </a:r>
          </a:p>
          <a:p>
            <a:pPr lvl="1"/>
            <a:r>
              <a:rPr lang="en-US" dirty="0" smtClean="0"/>
              <a:t>“A method of </a:t>
            </a:r>
            <a:r>
              <a:rPr lang="en-US" dirty="0"/>
              <a:t>introducing timing-dependent </a:t>
            </a:r>
            <a:r>
              <a:rPr lang="en-US" dirty="0" smtClean="0"/>
              <a:t>bugs </a:t>
            </a:r>
            <a:r>
              <a:rPr lang="en-US" dirty="0"/>
              <a:t>that are hardware and platform dependent, that never happen the same way twice, and </a:t>
            </a:r>
            <a:r>
              <a:rPr lang="en-US" dirty="0" smtClean="0"/>
              <a:t>that only </a:t>
            </a:r>
            <a:r>
              <a:rPr lang="en-US" dirty="0"/>
              <a:t>appear </a:t>
            </a:r>
            <a:r>
              <a:rPr lang="en-US" dirty="0" smtClean="0"/>
              <a:t>after </a:t>
            </a:r>
            <a:r>
              <a:rPr lang="en-US" dirty="0"/>
              <a:t>deployment and never in </a:t>
            </a:r>
            <a:r>
              <a:rPr lang="en-US" dirty="0" smtClean="0"/>
              <a:t>a testing </a:t>
            </a:r>
            <a:r>
              <a:rPr lang="en-US" dirty="0"/>
              <a:t>environment</a:t>
            </a:r>
            <a:r>
              <a:rPr lang="en-US" dirty="0" smtClean="0"/>
              <a:t>.”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Graphically: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0600" y="3618470"/>
            <a:ext cx="7162800" cy="2401330"/>
          </a:xfrm>
          <a:prstGeom prst="roundRect">
            <a:avLst>
              <a:gd name="adj" fmla="val 6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19200" y="3733800"/>
            <a:ext cx="6553200" cy="2191630"/>
            <a:chOff x="1219200" y="3828170"/>
            <a:chExt cx="6553200" cy="2191630"/>
          </a:xfrm>
          <a:effectLst>
            <a:outerShdw blurRad="50800" dist="50800" dir="600000" algn="ctr" rotWithShape="0">
              <a:srgbClr val="000000">
                <a:alpha val="43137"/>
              </a:srgbClr>
            </a:outerShdw>
          </a:effectLst>
        </p:grpSpPr>
        <p:sp>
          <p:nvSpPr>
            <p:cNvPr id="5" name="Rounded Rectangle 4"/>
            <p:cNvSpPr/>
            <p:nvPr/>
          </p:nvSpPr>
          <p:spPr>
            <a:xfrm>
              <a:off x="1219200" y="3828170"/>
              <a:ext cx="6553200" cy="59143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 Thread (Thread #0)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238632" y="4648200"/>
              <a:ext cx="1495168" cy="5914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#1</a:t>
              </a:r>
              <a:endParaRPr lang="en-US" dirty="0"/>
            </a:p>
          </p:txBody>
        </p:sp>
        <p:sp>
          <p:nvSpPr>
            <p:cNvPr id="8" name="Bent Arrow 7"/>
            <p:cNvSpPr/>
            <p:nvPr/>
          </p:nvSpPr>
          <p:spPr>
            <a:xfrm rot="10800000" flipH="1">
              <a:off x="1600200" y="4495800"/>
              <a:ext cx="609600" cy="609600"/>
            </a:xfrm>
            <a:prstGeom prst="ben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Bent Arrow 8"/>
            <p:cNvSpPr/>
            <p:nvPr/>
          </p:nvSpPr>
          <p:spPr>
            <a:xfrm rot="5400000" flipH="1">
              <a:off x="3854280" y="4442919"/>
              <a:ext cx="533400" cy="609600"/>
            </a:xfrm>
            <a:prstGeom prst="bentArrow">
              <a:avLst>
                <a:gd name="adj1" fmla="val 28089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502878" y="4629300"/>
              <a:ext cx="1495168" cy="5914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#3</a:t>
              </a:r>
              <a:endParaRPr lang="en-US" dirty="0"/>
            </a:p>
          </p:txBody>
        </p:sp>
        <p:sp>
          <p:nvSpPr>
            <p:cNvPr id="11" name="Bent Arrow 10"/>
            <p:cNvSpPr/>
            <p:nvPr/>
          </p:nvSpPr>
          <p:spPr>
            <a:xfrm rot="10800000" flipH="1">
              <a:off x="4876801" y="4495800"/>
              <a:ext cx="609600" cy="609600"/>
            </a:xfrm>
            <a:prstGeom prst="ben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048001" y="5428370"/>
              <a:ext cx="3950045" cy="59143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#2</a:t>
              </a:r>
              <a:endParaRPr lang="en-US" dirty="0"/>
            </a:p>
          </p:txBody>
        </p:sp>
        <p:sp>
          <p:nvSpPr>
            <p:cNvPr id="14" name="Bent Arrow 13"/>
            <p:cNvSpPr/>
            <p:nvPr/>
          </p:nvSpPr>
          <p:spPr>
            <a:xfrm rot="10800000" flipH="1">
              <a:off x="2380735" y="5322006"/>
              <a:ext cx="609600" cy="578345"/>
            </a:xfrm>
            <a:prstGeom prst="ben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ent Arrow 14"/>
            <p:cNvSpPr/>
            <p:nvPr/>
          </p:nvSpPr>
          <p:spPr>
            <a:xfrm rot="5400000" flipH="1">
              <a:off x="6720017" y="4841789"/>
              <a:ext cx="1289222" cy="609600"/>
            </a:xfrm>
            <a:prstGeom prst="bentArrow">
              <a:avLst>
                <a:gd name="adj1" fmla="val 21332"/>
                <a:gd name="adj2" fmla="val 20947"/>
                <a:gd name="adj3" fmla="val 22297"/>
                <a:gd name="adj4" fmla="val 4375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Bent Arrow 11"/>
            <p:cNvSpPr/>
            <p:nvPr/>
          </p:nvSpPr>
          <p:spPr>
            <a:xfrm rot="5400000" flipH="1">
              <a:off x="7097928" y="4457700"/>
              <a:ext cx="533400" cy="609600"/>
            </a:xfrm>
            <a:prstGeom prst="bentArrow">
              <a:avLst>
                <a:gd name="adj1" fmla="val 28089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3048001" y="6155015"/>
            <a:ext cx="4621428" cy="19974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50800" dir="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85915" y="6066478"/>
            <a:ext cx="1851789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Time</a:t>
            </a:r>
          </a:p>
        </p:txBody>
      </p:sp>
    </p:spTree>
    <p:extLst>
      <p:ext uri="{BB962C8B-B14F-4D97-AF65-F5344CB8AC3E}">
        <p14:creationId xmlns:p14="http://schemas.microsoft.com/office/powerpoint/2010/main" val="106927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∩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create a thread that sleeps until an event</a:t>
            </a:r>
          </a:p>
          <a:p>
            <a:pPr lvl="1"/>
            <a:r>
              <a:rPr lang="en-US" dirty="0" smtClean="0"/>
              <a:t>The key function here is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WaitForSingleObjectEx</a:t>
            </a:r>
            <a:endParaRPr lang="en-US" dirty="0" smtClean="0">
              <a:highlight>
                <a:srgbClr val="FFFFFF"/>
              </a:highlight>
            </a:endParaRPr>
          </a:p>
          <a:p>
            <a:pPr lvl="1"/>
            <a:endParaRPr lang="en-US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WaitForSingleObjectEx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INFINITE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WAIT_OBJECT_0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...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WaitForSingleObjectEx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does all the hard work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It sleeps until the event stored in the object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dirty="0" smtClean="0">
                <a:highlight>
                  <a:srgbClr val="FFFFFF"/>
                </a:highlight>
              </a:rPr>
              <a:t> is triggered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We then know we have audio data waiting for us in the buffer</a:t>
            </a:r>
          </a:p>
        </p:txBody>
      </p:sp>
    </p:spTree>
    <p:extLst>
      <p:ext uri="{BB962C8B-B14F-4D97-AF65-F5344CB8AC3E}">
        <p14:creationId xmlns:p14="http://schemas.microsoft.com/office/powerpoint/2010/main" val="408405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We know when to read audio, now let’s learn how</a:t>
            </a:r>
          </a:p>
          <a:p>
            <a:pPr lvl="1"/>
            <a:r>
              <a:rPr lang="en-US" dirty="0" smtClean="0"/>
              <a:t>If you remember, this is where that variable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 smtClean="0"/>
              <a:t> comes in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notice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 smtClean="0"/>
              <a:t> has a function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GetBuffer</a:t>
            </a:r>
            <a:r>
              <a:rPr lang="en-US" dirty="0" smtClean="0"/>
              <a:t>:</a:t>
            </a:r>
            <a:endParaRPr lang="en-US" dirty="0">
              <a:highlight>
                <a:srgbClr val="FFFFFF"/>
              </a:highlight>
            </a:endParaRP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flags;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GetBuffer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&amp;flags,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>
                <a:highlight>
                  <a:srgbClr val="FFFFFF"/>
                </a:highlight>
              </a:rPr>
              <a:t>This method returns values in its parameters</a:t>
            </a:r>
          </a:p>
          <a:p>
            <a:pPr lvl="1"/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rawData</a:t>
            </a:r>
            <a:r>
              <a:rPr lang="en-US" dirty="0" smtClean="0">
                <a:highlight>
                  <a:srgbClr val="FFFFFF"/>
                </a:highlight>
              </a:rPr>
              <a:t> becomes a pointer to the audio buffer</a:t>
            </a:r>
          </a:p>
          <a:p>
            <a:pPr lvl="1"/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dirty="0" smtClean="0">
                <a:highlight>
                  <a:srgbClr val="FFFFFF"/>
                </a:highlight>
              </a:rPr>
              <a:t> is filled with the number of samples ready to be read</a:t>
            </a:r>
            <a:endParaRPr lang="en-US" dirty="0">
              <a:highlight>
                <a:srgbClr val="FFFFFF"/>
              </a:highlight>
            </a:endParaRPr>
          </a:p>
          <a:p>
            <a:pPr lvl="1"/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</a:t>
            </a:r>
            <a:r>
              <a:rPr lang="en-US" dirty="0" smtClean="0">
                <a:highlight>
                  <a:srgbClr val="FFFFFF"/>
                </a:highlight>
              </a:rPr>
              <a:t> is filled with some pieces of information </a:t>
            </a:r>
            <a:endParaRPr lang="en-US" dirty="0">
              <a:highlight>
                <a:srgbClr val="FFFFFF"/>
              </a:highlight>
            </a:endParaRPr>
          </a:p>
          <a:p>
            <a:pPr lvl="1"/>
            <a:endParaRPr lang="en-US" dirty="0" smtClean="0">
              <a:highlight>
                <a:srgbClr val="FFFFFF"/>
              </a:highlight>
            </a:endParaRPr>
          </a:p>
          <a:p>
            <a:pPr lvl="1"/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00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Notes regarding these parameters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rawData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It is an array of 8-bit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highlight>
                  <a:srgbClr val="FFFFFF"/>
                </a:highlight>
              </a:rPr>
              <a:t>s</a:t>
            </a:r>
            <a:r>
              <a:rPr lang="en-US" dirty="0" smtClean="0"/>
              <a:t>, yet it holds 32-bit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/>
              <a:t> samples</a:t>
            </a:r>
          </a:p>
          <a:p>
            <a:pPr lvl="2"/>
            <a:r>
              <a:rPr lang="en-US" dirty="0" smtClean="0"/>
              <a:t>In C++, to re-interpret the data as 32-bit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/>
              <a:t>s, we just typecast</a:t>
            </a:r>
          </a:p>
          <a:p>
            <a:pPr lvl="2"/>
            <a:r>
              <a:rPr lang="en-US" dirty="0" smtClean="0"/>
              <a:t>We must release this buffer as soon as possible: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ReleaseBuffer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On WP8, seems to always be the minimum value of 480 </a:t>
            </a:r>
            <a:r>
              <a:rPr lang="en-US" dirty="0" smtClean="0"/>
              <a:t>samples</a:t>
            </a:r>
          </a:p>
          <a:p>
            <a:pPr lvl="2"/>
            <a:r>
              <a:rPr lang="en-US" dirty="0" smtClean="0"/>
              <a:t>At 48KHz recording, this means we get 10ms chunks at once</a:t>
            </a:r>
            <a:endParaRPr lang="en-US" dirty="0" smtClean="0"/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</a:t>
            </a:r>
          </a:p>
          <a:p>
            <a:pPr lvl="2"/>
            <a:r>
              <a:rPr lang="en-US" dirty="0" smtClean="0"/>
              <a:t>On WP8, this can contain only two different flags:</a:t>
            </a:r>
          </a:p>
          <a:p>
            <a:pPr lvl="3"/>
            <a:r>
              <a:rPr lang="en-US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AUDCLNT_BUFFERFLAGS_DATA_DISCONTINUITY</a:t>
            </a:r>
          </a:p>
          <a:p>
            <a:pPr lvl="3"/>
            <a:r>
              <a:rPr lang="en-US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AUDCLNT_BUFFERFLAGS_TIMESTAMP_ERROR</a:t>
            </a:r>
          </a:p>
        </p:txBody>
      </p:sp>
    </p:spTree>
    <p:extLst>
      <p:ext uri="{BB962C8B-B14F-4D97-AF65-F5344CB8AC3E}">
        <p14:creationId xmlns:p14="http://schemas.microsoft.com/office/powerpoint/2010/main" val="42759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(Output)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same exact steps as for Input!</a:t>
            </a:r>
          </a:p>
          <a:p>
            <a:pPr lvl="1"/>
            <a:r>
              <a:rPr lang="en-US" dirty="0" smtClean="0"/>
              <a:t>Huzzah!  We can copy paste most of the code above</a:t>
            </a:r>
          </a:p>
          <a:p>
            <a:pPr lvl="1"/>
            <a:r>
              <a:rPr lang="en-US" dirty="0" smtClean="0"/>
              <a:t>Just remember to change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ActivateAudioInterface</a:t>
            </a:r>
            <a:r>
              <a:rPr lang="en-US" dirty="0" smtClean="0"/>
              <a:t> to get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outputDevice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GetMixFormat</a:t>
            </a:r>
            <a:r>
              <a:rPr lang="en-US" dirty="0" smtClean="0"/>
              <a:t> to find the output format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</a:t>
            </a:r>
            <a:r>
              <a:rPr lang="en-US" dirty="0" smtClean="0"/>
              <a:t> to open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outputDevice</a:t>
            </a:r>
            <a:r>
              <a:rPr lang="en-US" dirty="0" smtClean="0"/>
              <a:t> with that format</a:t>
            </a:r>
          </a:p>
          <a:p>
            <a:r>
              <a:rPr lang="en-US" dirty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GetService</a:t>
            </a:r>
            <a:r>
              <a:rPr lang="en-US" dirty="0" smtClean="0"/>
              <a:t> to </a:t>
            </a:r>
            <a:r>
              <a:rPr lang="en-US" dirty="0"/>
              <a:t>get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highlight>
                  <a:srgbClr val="FFFFFF"/>
                </a:highlight>
              </a:rPr>
              <a:t> If you are using event-based output, you must:</a:t>
            </a:r>
          </a:p>
          <a:p>
            <a:pPr lvl="1"/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CreateEventEx</a:t>
            </a:r>
            <a:r>
              <a:rPr lang="en-US" dirty="0" smtClean="0">
                <a:highlight>
                  <a:srgbClr val="FFFFFF"/>
                </a:highlight>
              </a:rPr>
              <a:t> to create the Event handle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SetEventHandle</a:t>
            </a:r>
            <a:r>
              <a:rPr lang="en-US" dirty="0" smtClean="0">
                <a:highlight>
                  <a:srgbClr val="FFFFFF"/>
                </a:highlight>
              </a:rPr>
              <a:t> to link that event handle to the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0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only have 20 phones, and we have ~30 students</a:t>
            </a:r>
          </a:p>
          <a:p>
            <a:pPr lvl="1"/>
            <a:endParaRPr lang="en-US" dirty="0"/>
          </a:p>
          <a:p>
            <a:r>
              <a:rPr lang="en-US" dirty="0" smtClean="0"/>
              <a:t>There are more than 20 of you all</a:t>
            </a:r>
          </a:p>
          <a:p>
            <a:pPr lvl="1"/>
            <a:r>
              <a:rPr lang="en-US" dirty="0" smtClean="0"/>
              <a:t>Rather than compete for limited resources, let’s team up!</a:t>
            </a:r>
          </a:p>
          <a:p>
            <a:pPr lvl="1"/>
            <a:endParaRPr lang="en-US" dirty="0"/>
          </a:p>
          <a:p>
            <a:r>
              <a:rPr lang="en-US" dirty="0" smtClean="0"/>
              <a:t>Group yourselves into teams of 2 to share phones</a:t>
            </a:r>
          </a:p>
          <a:p>
            <a:pPr lvl="1"/>
            <a:r>
              <a:rPr lang="en-US" dirty="0" smtClean="0"/>
              <a:t>These don’t necessarily need to be your final project groups</a:t>
            </a:r>
          </a:p>
          <a:p>
            <a:pPr lvl="1"/>
            <a:r>
              <a:rPr lang="en-US" dirty="0" smtClean="0"/>
              <a:t>If last year was anything to go by, they usually will be!</a:t>
            </a:r>
          </a:p>
          <a:p>
            <a:endParaRPr lang="en-US" dirty="0"/>
          </a:p>
          <a:p>
            <a:r>
              <a:rPr lang="en-US" dirty="0" smtClean="0"/>
              <a:t>The phones will be returned to Microsoft</a:t>
            </a:r>
          </a:p>
          <a:p>
            <a:pPr lvl="1"/>
            <a:r>
              <a:rPr lang="en-US" dirty="0" smtClean="0"/>
              <a:t>So please don’t </a:t>
            </a:r>
            <a:r>
              <a:rPr lang="en-US" dirty="0" smtClean="0">
                <a:hlinkClick r:id="rId2"/>
              </a:rPr>
              <a:t>launch it in a rocket</a:t>
            </a:r>
            <a:r>
              <a:rPr lang="en-US" dirty="0" smtClean="0"/>
              <a:t> as part of your final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82000" cy="1600200"/>
          </a:xfrm>
        </p:spPr>
        <p:txBody>
          <a:bodyPr/>
          <a:lstStyle/>
          <a:p>
            <a:r>
              <a:rPr lang="en-US" dirty="0" smtClean="0"/>
              <a:t>WASAPI (Output)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is slightly more involved than reading</a:t>
            </a:r>
          </a:p>
          <a:p>
            <a:pPr lvl="1"/>
            <a:r>
              <a:rPr lang="en-US" dirty="0" smtClean="0"/>
              <a:t>The output buffer is not the same length as the input</a:t>
            </a:r>
          </a:p>
          <a:p>
            <a:pPr lvl="1"/>
            <a:r>
              <a:rPr lang="en-US" dirty="0" smtClean="0"/>
              <a:t>The output buffer does not play until it is full</a:t>
            </a:r>
          </a:p>
          <a:p>
            <a:pPr lvl="1"/>
            <a:r>
              <a:rPr lang="en-US" dirty="0" smtClean="0"/>
              <a:t>When you write into the output buffer, you must adjust how much you write to account for the previously written audio that hasn’t played yet</a:t>
            </a:r>
          </a:p>
          <a:p>
            <a:r>
              <a:rPr lang="en-US" dirty="0" smtClean="0"/>
              <a:t>This audio you have to skip over is called “padding”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outputDevice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GetCurrentPadding</a:t>
            </a:r>
            <a:r>
              <a:rPr lang="en-US" dirty="0" smtClean="0"/>
              <a:t> to retrieve it</a:t>
            </a:r>
          </a:p>
          <a:p>
            <a:pPr lvl="1"/>
            <a:r>
              <a:rPr lang="en-US" dirty="0" smtClean="0"/>
              <a:t>Note that you can only write </a:t>
            </a:r>
            <a:r>
              <a:rPr lang="en-US" dirty="0" err="1" smtClean="0"/>
              <a:t>BufferLength</a:t>
            </a:r>
            <a:r>
              <a:rPr lang="en-US" dirty="0"/>
              <a:t> </a:t>
            </a:r>
            <a:r>
              <a:rPr lang="en-US" dirty="0" smtClean="0"/>
              <a:t>– Padding samples!</a:t>
            </a:r>
          </a:p>
          <a:p>
            <a:pPr lvl="1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4835649"/>
            <a:ext cx="4267200" cy="1946151"/>
            <a:chOff x="3505200" y="4572000"/>
            <a:chExt cx="4267200" cy="1946151"/>
          </a:xfrm>
        </p:grpSpPr>
        <p:sp>
          <p:nvSpPr>
            <p:cNvPr id="4" name="Rectangle 3"/>
            <p:cNvSpPr/>
            <p:nvPr/>
          </p:nvSpPr>
          <p:spPr>
            <a:xfrm>
              <a:off x="3505200" y="4572000"/>
              <a:ext cx="42672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                 Audio Buffer</a:t>
              </a:r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5200" y="4572000"/>
              <a:ext cx="1905000" cy="12954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15000"/>
                  </a:schemeClr>
                </a:gs>
                <a:gs pos="86000">
                  <a:schemeClr val="accent2">
                    <a:lumMod val="60000"/>
                  </a:schemeClr>
                </a:gs>
              </a:gsLst>
              <a:lin ang="15600000" scaled="0"/>
              <a:tileRect/>
            </a:gradFill>
            <a:ln>
              <a:solidFill>
                <a:srgbClr val="713A3A">
                  <a:alpha val="60000"/>
                </a:srgb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Previously</a:t>
              </a:r>
            </a:p>
            <a:p>
              <a:pPr algn="ctr"/>
              <a:r>
                <a:rPr lang="en-US" dirty="0" smtClean="0"/>
                <a:t>Written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Left-Right Arrow 9"/>
            <p:cNvSpPr/>
            <p:nvPr/>
          </p:nvSpPr>
          <p:spPr>
            <a:xfrm>
              <a:off x="3515730" y="5916828"/>
              <a:ext cx="1867464" cy="258763"/>
            </a:xfrm>
            <a:prstGeom prst="left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76676" y="6148819"/>
              <a:ext cx="1162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Padding</a:t>
              </a:r>
              <a:endParaRPr lang="en-US" dirty="0"/>
            </a:p>
          </p:txBody>
        </p:sp>
      </p:grpSp>
      <p:sp>
        <p:nvSpPr>
          <p:cNvPr id="13" name="Left-Right Arrow 12"/>
          <p:cNvSpPr/>
          <p:nvPr/>
        </p:nvSpPr>
        <p:spPr>
          <a:xfrm>
            <a:off x="6297594" y="6180476"/>
            <a:ext cx="2389206" cy="2587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90504" y="64124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Writeable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44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82000" cy="1600200"/>
          </a:xfrm>
        </p:spPr>
        <p:txBody>
          <a:bodyPr/>
          <a:lstStyle/>
          <a:p>
            <a:r>
              <a:rPr lang="en-US" dirty="0" smtClean="0"/>
              <a:t>WASAPI (Output)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we figure out the padding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unsigned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padding = 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GetCurrentPadding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(&amp;padding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After getting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numSamplesToWrite</a:t>
            </a:r>
            <a:r>
              <a:rPr lang="en-US" dirty="0" smtClean="0"/>
              <a:t>, we get a buffer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unsigned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outputBuff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GetBuffer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numSamplesToWrite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outputBuff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We copy samples into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outputBuff</a:t>
            </a:r>
            <a:r>
              <a:rPr lang="en-US" dirty="0" smtClean="0"/>
              <a:t>, then release!</a:t>
            </a: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3"/>
              </a:rPr>
              <a:t>ReleaseBuffer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numSamplesToWrite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0 );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4062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lot of API to take in at once</a:t>
            </a:r>
          </a:p>
          <a:p>
            <a:pPr lvl="1"/>
            <a:r>
              <a:rPr lang="en-US" dirty="0" smtClean="0"/>
              <a:t>If you feel like you’ve just had a massive amount of data dumped on you, that’s because you’ve just had a massive amount of data dumped on you</a:t>
            </a:r>
          </a:p>
          <a:p>
            <a:endParaRPr lang="en-US" dirty="0"/>
          </a:p>
          <a:p>
            <a:r>
              <a:rPr lang="en-US" dirty="0" smtClean="0"/>
              <a:t>Luckily, this is all just the boring stuff you write once</a:t>
            </a:r>
          </a:p>
          <a:p>
            <a:pPr lvl="1"/>
            <a:r>
              <a:rPr lang="en-US" dirty="0" smtClean="0"/>
              <a:t>After this, everything gets more interesting!</a:t>
            </a:r>
          </a:p>
          <a:p>
            <a:pPr lvl="1"/>
            <a:endParaRPr lang="en-US" dirty="0"/>
          </a:p>
          <a:p>
            <a:r>
              <a:rPr lang="en-US" dirty="0" smtClean="0"/>
              <a:t>A few more questions to be answered though:</a:t>
            </a:r>
          </a:p>
          <a:p>
            <a:pPr lvl="1"/>
            <a:r>
              <a:rPr lang="en-US" dirty="0" smtClean="0"/>
              <a:t>How do I start up a thread</a:t>
            </a:r>
            <a:r>
              <a:rPr lang="en-US" dirty="0">
                <a:latin typeface="Gadugi" panose="020B0502040204020203" pitchFamily="34" charset="0"/>
              </a:rPr>
              <a:t> ?</a:t>
            </a:r>
            <a:r>
              <a:rPr lang="en-US" dirty="0" smtClean="0"/>
              <a:t>  How do I then shut it down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  <a:endParaRPr lang="en-US" dirty="0" smtClean="0"/>
          </a:p>
          <a:p>
            <a:pPr lvl="1"/>
            <a:r>
              <a:rPr lang="en-US" dirty="0" smtClean="0"/>
              <a:t>What is something cool I can do with my audio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</a:p>
          <a:p>
            <a:pPr lvl="1"/>
            <a:r>
              <a:rPr lang="en-US" dirty="0" smtClean="0"/>
              <a:t>What on earth is this homework going to look like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6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thread, we use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endParaRPr lang="en-US" dirty="0" smtClean="0">
              <a:highlight>
                <a:srgbClr val="FFFFFF"/>
              </a:highlight>
            </a:endParaRPr>
          </a:p>
          <a:p>
            <a:pPr lvl="1"/>
            <a:r>
              <a:rPr lang="en-US" dirty="0" smtClean="0"/>
              <a:t>Takes in a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WorkItemHandler</a:t>
            </a:r>
            <a:r>
              <a:rPr lang="en-US" dirty="0" smtClean="0"/>
              <a:t>, a special function to run in another thread</a:t>
            </a:r>
          </a:p>
          <a:p>
            <a:pPr lvl="1"/>
            <a:r>
              <a:rPr lang="en-US" dirty="0" smtClean="0"/>
              <a:t>You wrap your function in the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WorkItemHandler</a:t>
            </a:r>
            <a:r>
              <a:rPr lang="en-US" dirty="0" smtClean="0"/>
              <a:t> constructor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WorkItemHandler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&amp;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This will start a thread, running the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</a:t>
            </a:r>
            <a:r>
              <a:rPr lang="en-US" dirty="0" smtClean="0"/>
              <a:t> function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IAsyncAction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...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946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Once a thread is running, it returns, or you kill it</a:t>
            </a:r>
          </a:p>
          <a:p>
            <a:pPr lvl="1"/>
            <a:r>
              <a:rPr lang="en-US" dirty="0" smtClean="0"/>
              <a:t>Since we have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  <a:r>
              <a:rPr lang="en-US" dirty="0" smtClean="0"/>
              <a:t> loop, it could be a while before it returns</a:t>
            </a:r>
          </a:p>
          <a:p>
            <a:pPr lvl="1"/>
            <a:endParaRPr lang="en-US" dirty="0"/>
          </a:p>
          <a:p>
            <a:r>
              <a:rPr lang="en-US" dirty="0" smtClean="0"/>
              <a:t>The return value of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r>
              <a:rPr lang="en-US" dirty="0" smtClean="0"/>
              <a:t> is useful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audioThreadHandle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... );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This handle can stop the thread: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audioThreadHandle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&gt;Cancel();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audioThreadHandle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&gt;Close();</a:t>
            </a: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This handle allows us to gracefully kill a thread</a:t>
            </a:r>
          </a:p>
          <a:p>
            <a:pPr lvl="1"/>
            <a:r>
              <a:rPr lang="en-US" dirty="0" smtClean="0"/>
              <a:t>See the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CppThread</a:t>
            </a:r>
            <a:r>
              <a:rPr lang="en-US" dirty="0" smtClean="0"/>
              <a:t> example for more on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7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space to explore in here</a:t>
            </a:r>
          </a:p>
          <a:p>
            <a:pPr lvl="1"/>
            <a:r>
              <a:rPr lang="en-US" dirty="0" smtClean="0"/>
              <a:t>Filtering</a:t>
            </a:r>
          </a:p>
          <a:p>
            <a:pPr lvl="2"/>
            <a:r>
              <a:rPr lang="en-US" dirty="0" smtClean="0"/>
              <a:t>If you don’t know how to do it, go take EE 341</a:t>
            </a:r>
          </a:p>
          <a:p>
            <a:pPr lvl="1"/>
            <a:r>
              <a:rPr lang="en-US" dirty="0" smtClean="0"/>
              <a:t>Analysis</a:t>
            </a:r>
          </a:p>
          <a:p>
            <a:pPr lvl="2"/>
            <a:r>
              <a:rPr lang="en-US" dirty="0" smtClean="0"/>
              <a:t>If you don’t know how to do it, go take EE 518</a:t>
            </a:r>
          </a:p>
          <a:p>
            <a:pPr lvl="1"/>
            <a:r>
              <a:rPr lang="en-US" dirty="0" smtClean="0"/>
              <a:t>Synthesis</a:t>
            </a:r>
          </a:p>
          <a:p>
            <a:pPr lvl="2"/>
            <a:r>
              <a:rPr lang="en-US" dirty="0" smtClean="0"/>
              <a:t>Play around with different ideas, and see what sounds good!</a:t>
            </a:r>
          </a:p>
          <a:p>
            <a:pPr lvl="2"/>
            <a:endParaRPr lang="en-US" dirty="0"/>
          </a:p>
          <a:p>
            <a:r>
              <a:rPr lang="en-US" dirty="0" smtClean="0"/>
              <a:t>For today, we’re going to stick with Analysis</a:t>
            </a:r>
          </a:p>
          <a:p>
            <a:pPr lvl="1"/>
            <a:r>
              <a:rPr lang="en-US" dirty="0" smtClean="0"/>
              <a:t>Specifically, the Fourier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64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Fourier Transform (FT) converts a </a:t>
            </a:r>
            <a:r>
              <a:rPr lang="en-US" dirty="0" err="1" smtClean="0"/>
              <a:t>timeseries</a:t>
            </a:r>
            <a:r>
              <a:rPr lang="en-US" dirty="0" smtClean="0"/>
              <a:t> into a frequency spectrum</a:t>
            </a:r>
          </a:p>
          <a:p>
            <a:pPr lvl="1"/>
            <a:r>
              <a:rPr lang="en-US" dirty="0" smtClean="0"/>
              <a:t>We can find the magnitude and phase of every frequency in the signal</a:t>
            </a:r>
          </a:p>
          <a:p>
            <a:pPr lvl="1"/>
            <a:endParaRPr lang="en-US" dirty="0"/>
          </a:p>
          <a:p>
            <a:r>
              <a:rPr lang="en-US" dirty="0" smtClean="0"/>
              <a:t>Extremely useful, not just for signal junkies but also physicists, mathematicians, astronomers, etc…</a:t>
            </a:r>
          </a:p>
          <a:p>
            <a:endParaRPr lang="en-US" dirty="0"/>
          </a:p>
          <a:p>
            <a:r>
              <a:rPr lang="en-US" dirty="0" smtClean="0"/>
              <a:t>We’re going to hook up FFTW (The Fastest Fourier Transform in the West), a well-known FT library, to do the heavy numerical lifting for us</a:t>
            </a:r>
          </a:p>
        </p:txBody>
      </p:sp>
    </p:spTree>
    <p:extLst>
      <p:ext uri="{BB962C8B-B14F-4D97-AF65-F5344CB8AC3E}">
        <p14:creationId xmlns:p14="http://schemas.microsoft.com/office/powerpoint/2010/main" val="50276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in FFTW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HW2 template comes with a C++ component</a:t>
            </a:r>
          </a:p>
          <a:p>
            <a:pPr lvl="1"/>
            <a:r>
              <a:rPr lang="en-US" dirty="0" smtClean="0"/>
              <a:t>Example usage is shown in the sample code, see “</a:t>
            </a:r>
            <a:r>
              <a:rPr lang="en-US" dirty="0" err="1" smtClean="0"/>
              <a:t>FFTWSample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This C++ component will allow you to perform 1-d Fourier Transforms</a:t>
            </a:r>
          </a:p>
          <a:p>
            <a:pPr lvl="1"/>
            <a:r>
              <a:rPr lang="en-US" dirty="0" smtClean="0"/>
              <a:t>This is a “pure” C++ component; you can’t use it from C#</a:t>
            </a:r>
          </a:p>
          <a:p>
            <a:pPr lvl="1"/>
            <a:r>
              <a:rPr lang="en-US" dirty="0" smtClean="0"/>
              <a:t>This because we haven’t discussed passing arrays C#</a:t>
            </a:r>
            <a:r>
              <a:rPr lang="en-US" dirty="0" smtClean="0">
                <a:sym typeface="Wingdings" panose="05000000000000000000" pitchFamily="2" charset="2"/>
              </a:rPr>
              <a:t> C++ (yet)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Some documentation is provided in the .h file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Trickiest part is probably connecting the C++ component to the rest of your project</a:t>
            </a:r>
          </a:p>
        </p:txBody>
      </p:sp>
    </p:spTree>
    <p:extLst>
      <p:ext uri="{BB962C8B-B14F-4D97-AF65-F5344CB8AC3E}">
        <p14:creationId xmlns:p14="http://schemas.microsoft.com/office/powerpoint/2010/main" val="264059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Info for HW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WASAPI code is added to your C++ component through libraries and headers, not References</a:t>
            </a:r>
          </a:p>
          <a:p>
            <a:pPr lvl="1"/>
            <a:r>
              <a:rPr lang="en-US" dirty="0" smtClean="0"/>
              <a:t>It’s C++ code, so we have to add it to the list of libraries in the Project</a:t>
            </a:r>
          </a:p>
          <a:p>
            <a:pPr lvl="1"/>
            <a:r>
              <a:rPr lang="en-US" dirty="0" smtClean="0"/>
              <a:t>We need the </a:t>
            </a:r>
            <a:r>
              <a:rPr lang="en-US" dirty="0"/>
              <a:t>library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phoneaudioses.lib</a:t>
            </a:r>
            <a:endParaRPr lang="en-US" dirty="0" smtClean="0"/>
          </a:p>
          <a:p>
            <a:pPr lvl="1"/>
            <a:r>
              <a:rPr lang="en-US" dirty="0" smtClean="0"/>
              <a:t>We also need to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audioclient.h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phoneaudioclient.h</a:t>
            </a:r>
            <a:endParaRPr lang="en-US" dirty="0" smtClean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You cannot use C++ arrays in functions C# can see</a:t>
            </a:r>
          </a:p>
          <a:p>
            <a:pPr lvl="1"/>
            <a:r>
              <a:rPr lang="en-US" dirty="0" smtClean="0"/>
              <a:t>That means things like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/>
              <a:t>, etc. can be used, but they must be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 smtClean="0"/>
              <a:t> in C++/CX class definitions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4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Info for HW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FFTW returns arrays of type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fftwf_complex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Each element is itself a 2-element array:</a:t>
            </a:r>
          </a:p>
          <a:p>
            <a:pPr lvl="1"/>
            <a:r>
              <a:rPr lang="en-US" dirty="0" smtClean="0"/>
              <a:t>The first sub-element is the real part, the next is the imaginary part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 must enable the “Microphone Capability” before you can open the Microphone for input</a:t>
            </a:r>
          </a:p>
          <a:p>
            <a:pPr lvl="1"/>
            <a:r>
              <a:rPr lang="en-US" dirty="0" smtClean="0"/>
              <a:t>To do this, double-click on </a:t>
            </a:r>
            <a:r>
              <a:rPr lang="en-US" b="1" dirty="0" smtClean="0"/>
              <a:t>WMAppManifest.xml</a:t>
            </a:r>
          </a:p>
          <a:p>
            <a:pPr lvl="1"/>
            <a:r>
              <a:rPr lang="en-US" dirty="0" smtClean="0"/>
              <a:t>Click the “Capabilities” tab</a:t>
            </a:r>
          </a:p>
          <a:p>
            <a:pPr lvl="1"/>
            <a:r>
              <a:rPr lang="en-US" dirty="0" smtClean="0"/>
              <a:t>Scroll down to ID_CAP_MICROPHONE, and ensure it </a:t>
            </a:r>
            <a:r>
              <a:rPr lang="en-US" smtClean="0"/>
              <a:t>is checked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0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understanding Sampled Data important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  <a:endParaRPr lang="en-US" dirty="0" smtClean="0"/>
          </a:p>
          <a:p>
            <a:pPr lvl="1"/>
            <a:r>
              <a:rPr lang="en-US" dirty="0" smtClean="0"/>
              <a:t>Because we’ll be dealing with it all quarter!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It’s important to understand basic mistakes that can be made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There are entire courses dedicated to sampled </a:t>
            </a:r>
            <a:r>
              <a:rPr lang="en-US" dirty="0" err="1" smtClean="0"/>
              <a:t>timeseries</a:t>
            </a:r>
            <a:r>
              <a:rPr lang="en-US" dirty="0" smtClean="0"/>
              <a:t> (EE 518)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We’ll touch on a few guidelines to help you design your projects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9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bonus topic!</a:t>
            </a:r>
          </a:p>
          <a:p>
            <a:pPr lvl="1"/>
            <a:r>
              <a:rPr lang="en-US" dirty="0" smtClean="0"/>
              <a:t>I know it feels like you’re drinking from a fire hose, but if we made it this far, you all rock!</a:t>
            </a:r>
          </a:p>
          <a:p>
            <a:endParaRPr lang="en-US" dirty="0"/>
          </a:p>
          <a:p>
            <a:r>
              <a:rPr lang="en-US" dirty="0" smtClean="0"/>
              <a:t>Profiling is the first line of defense against slow code</a:t>
            </a:r>
          </a:p>
          <a:p>
            <a:pPr lvl="1"/>
            <a:r>
              <a:rPr lang="en-US" dirty="0" smtClean="0"/>
              <a:t>It allows us to find out which functions take the most time</a:t>
            </a:r>
          </a:p>
          <a:p>
            <a:pPr lvl="1"/>
            <a:r>
              <a:rPr lang="en-US" dirty="0" smtClean="0"/>
              <a:t>It works on C# and C++ code!</a:t>
            </a:r>
          </a:p>
          <a:p>
            <a:pPr lvl="1"/>
            <a:r>
              <a:rPr lang="en-US" dirty="0" smtClean="0"/>
              <a:t>It can run on the emulator or the device, but the device is recommended</a:t>
            </a:r>
          </a:p>
          <a:p>
            <a:pPr lvl="1"/>
            <a:endParaRPr lang="en-US" dirty="0"/>
          </a:p>
          <a:p>
            <a:r>
              <a:rPr lang="en-US" dirty="0" smtClean="0"/>
              <a:t>It’s easy to run, you launch it inside of 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811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profile your project:</a:t>
            </a:r>
          </a:p>
          <a:p>
            <a:pPr lvl="1"/>
            <a:r>
              <a:rPr lang="en-US" dirty="0" smtClean="0"/>
              <a:t>DEBUG-&gt;”Start Windows Phone Application Analysis”</a:t>
            </a:r>
          </a:p>
          <a:p>
            <a:pPr lvl="1"/>
            <a:r>
              <a:rPr lang="en-US" dirty="0" smtClean="0"/>
              <a:t>Also available via ALT+F1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Launches the profiler interface</a:t>
            </a:r>
          </a:p>
          <a:p>
            <a:pPr lvl="1"/>
            <a:r>
              <a:rPr lang="en-US" dirty="0" smtClean="0"/>
              <a:t>Runs your application normally</a:t>
            </a:r>
          </a:p>
          <a:p>
            <a:pPr lvl="1"/>
            <a:r>
              <a:rPr lang="en-US" dirty="0" smtClean="0"/>
              <a:t>Collects function call statistics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2" y="2438400"/>
            <a:ext cx="2950627" cy="3294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648200"/>
            <a:ext cx="514794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4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4936"/>
            <a:ext cx="639616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1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Profiler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3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43" y="1596081"/>
            <a:ext cx="8229600" cy="4525963"/>
          </a:xfrm>
        </p:spPr>
        <p:txBody>
          <a:bodyPr/>
          <a:lstStyle/>
          <a:p>
            <a:r>
              <a:rPr lang="en-US" dirty="0" smtClean="0"/>
              <a:t>Physical processes are inherently continuous</a:t>
            </a:r>
          </a:p>
          <a:p>
            <a:pPr lvl="1"/>
            <a:r>
              <a:rPr lang="en-US" dirty="0" smtClean="0"/>
              <a:t>To process with computers, we must digitize it!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digitizing process occurs in time and amplitude:</a:t>
            </a:r>
          </a:p>
          <a:p>
            <a:pPr lvl="1"/>
            <a:r>
              <a:rPr lang="en-US" dirty="0" smtClean="0"/>
              <a:t>Time: Sampling</a:t>
            </a:r>
          </a:p>
          <a:p>
            <a:pPr lvl="1"/>
            <a:r>
              <a:rPr lang="en-US" dirty="0" smtClean="0"/>
              <a:t>Amplitude: Quantization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469189"/>
              </p:ext>
            </p:extLst>
          </p:nvPr>
        </p:nvGraphicFramePr>
        <p:xfrm>
          <a:off x="381000" y="396240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484553"/>
              </p:ext>
            </p:extLst>
          </p:nvPr>
        </p:nvGraphicFramePr>
        <p:xfrm>
          <a:off x="5029200" y="3962400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ight Arrow 3"/>
          <p:cNvSpPr/>
          <p:nvPr/>
        </p:nvSpPr>
        <p:spPr>
          <a:xfrm>
            <a:off x="4076700" y="4903572"/>
            <a:ext cx="990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4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Quantization</a:t>
            </a:r>
          </a:p>
          <a:p>
            <a:pPr lvl="1"/>
            <a:r>
              <a:rPr lang="en-US" dirty="0" smtClean="0"/>
              <a:t>Introduces error in amplitude signal</a:t>
            </a:r>
          </a:p>
          <a:p>
            <a:pPr lvl="1"/>
            <a:r>
              <a:rPr lang="en-US" dirty="0" smtClean="0"/>
              <a:t>Error reduced through more “bits per sample”</a:t>
            </a:r>
          </a:p>
          <a:p>
            <a:endParaRPr lang="en-US" dirty="0" smtClean="0"/>
          </a:p>
          <a:p>
            <a:r>
              <a:rPr lang="en-US" dirty="0" smtClean="0"/>
              <a:t>Most ADCs 16 bits, considered “good enough”</a:t>
            </a:r>
          </a:p>
          <a:p>
            <a:pPr lvl="1"/>
            <a:r>
              <a:rPr lang="en-US" dirty="0" smtClean="0"/>
              <a:t>Internally, our phone uses</a:t>
            </a:r>
          </a:p>
          <a:p>
            <a:pPr marL="457200" lvl="1" indent="0">
              <a:buNone/>
            </a:pPr>
            <a:r>
              <a:rPr lang="en-US" dirty="0" smtClean="0"/>
              <a:t>     32 bits to process, 16 bits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to capture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Sufficient for most uses</a:t>
            </a:r>
          </a:p>
          <a:p>
            <a:pPr lvl="2"/>
            <a:r>
              <a:rPr lang="en-US" dirty="0" smtClean="0"/>
              <a:t>Not for others!</a:t>
            </a:r>
          </a:p>
        </p:txBody>
      </p:sp>
      <p:pic>
        <p:nvPicPr>
          <p:cNvPr id="7" name="Picture 6" descr="File:Quantized.signa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094" y="3429000"/>
            <a:ext cx="4656084" cy="285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62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</a:p>
          <a:p>
            <a:pPr lvl="1"/>
            <a:r>
              <a:rPr lang="en-US" dirty="0" smtClean="0"/>
              <a:t>Introduces errors through ‘aliasing’</a:t>
            </a:r>
          </a:p>
          <a:p>
            <a:pPr lvl="1"/>
            <a:r>
              <a:rPr lang="en-US" dirty="0" smtClean="0"/>
              <a:t>Limits the range of frequencies able to be accurately captured</a:t>
            </a:r>
          </a:p>
          <a:p>
            <a:pPr lvl="1"/>
            <a:r>
              <a:rPr lang="en-US" dirty="0" smtClean="0"/>
              <a:t>Root of most common mistakes with sampled data</a:t>
            </a:r>
            <a:endParaRPr lang="en-US" dirty="0"/>
          </a:p>
        </p:txBody>
      </p:sp>
      <p:pic>
        <p:nvPicPr>
          <p:cNvPr id="1028" name="Picture 4" descr="File:AliasingSine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" y="3962400"/>
            <a:ext cx="73437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14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of Thumb</a:t>
            </a:r>
          </a:p>
          <a:p>
            <a:pPr lvl="1"/>
            <a:r>
              <a:rPr lang="en-US" dirty="0" smtClean="0"/>
              <a:t>If capturing an X Hz signal, need to sample at a rate of at least 2X Hz</a:t>
            </a:r>
          </a:p>
          <a:p>
            <a:pPr lvl="1"/>
            <a:r>
              <a:rPr lang="en-US" dirty="0" smtClean="0"/>
              <a:t>Changing </a:t>
            </a:r>
            <a:r>
              <a:rPr lang="en-US" dirty="0" err="1" smtClean="0"/>
              <a:t>samplerates</a:t>
            </a:r>
            <a:r>
              <a:rPr lang="en-US" dirty="0" smtClean="0"/>
              <a:t> is complicated, don’t just drop samples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Speech:</a:t>
            </a:r>
          </a:p>
          <a:p>
            <a:pPr lvl="1"/>
            <a:r>
              <a:rPr lang="en-US" dirty="0" smtClean="0"/>
              <a:t>Majority of necessary energy in speech is located &lt; 8000Hz</a:t>
            </a:r>
          </a:p>
          <a:p>
            <a:pPr lvl="1"/>
            <a:r>
              <a:rPr lang="en-US" dirty="0" smtClean="0"/>
              <a:t>Phones (for speech) typically capture at 16KHz</a:t>
            </a:r>
          </a:p>
          <a:p>
            <a:pPr lvl="1"/>
            <a:r>
              <a:rPr lang="en-US" dirty="0" smtClean="0"/>
              <a:t>Good enough for speech, not music!</a:t>
            </a:r>
          </a:p>
          <a:p>
            <a:pPr lvl="1"/>
            <a:endParaRPr lang="en-US" dirty="0"/>
          </a:p>
          <a:p>
            <a:r>
              <a:rPr lang="en-US" dirty="0" smtClean="0"/>
              <a:t>&lt;Your Signal Type Here&gt;:</a:t>
            </a:r>
          </a:p>
          <a:p>
            <a:pPr lvl="1"/>
            <a:r>
              <a:rPr lang="en-US" dirty="0" smtClean="0"/>
              <a:t>Be aware both of your resolution in Amplitude and Time!</a:t>
            </a:r>
          </a:p>
          <a:p>
            <a:pPr lvl="1"/>
            <a:r>
              <a:rPr lang="en-US" dirty="0" smtClean="0"/>
              <a:t>This holds for sensors beyond just audio</a:t>
            </a:r>
          </a:p>
          <a:p>
            <a:pPr lvl="2"/>
            <a:r>
              <a:rPr lang="en-US" dirty="0" smtClean="0"/>
              <a:t>Gyro, Accelerometer, even Camera data needs this math</a:t>
            </a:r>
          </a:p>
        </p:txBody>
      </p:sp>
    </p:spTree>
    <p:extLst>
      <p:ext uri="{BB962C8B-B14F-4D97-AF65-F5344CB8AC3E}">
        <p14:creationId xmlns:p14="http://schemas.microsoft.com/office/powerpoint/2010/main" val="329636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6428</TotalTime>
  <Words>4263</Words>
  <Application>Microsoft Macintosh PowerPoint</Application>
  <PresentationFormat>On-screen Show (4:3)</PresentationFormat>
  <Paragraphs>649</Paragraphs>
  <Slides>53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Executive</vt:lpstr>
      <vt:lpstr>Week 2</vt:lpstr>
      <vt:lpstr>Overview</vt:lpstr>
      <vt:lpstr>Overview</vt:lpstr>
      <vt:lpstr>Phone Logistics</vt:lpstr>
      <vt:lpstr>Sampled Data</vt:lpstr>
      <vt:lpstr>Sampled Data</vt:lpstr>
      <vt:lpstr>Sampled Data</vt:lpstr>
      <vt:lpstr>Sampled Data</vt:lpstr>
      <vt:lpstr>Sampled Data</vt:lpstr>
      <vt:lpstr>Example: Stereo Audio</vt:lpstr>
      <vt:lpstr>Arrays in C++</vt:lpstr>
      <vt:lpstr>Constructors, Destructors</vt:lpstr>
      <vt:lpstr>Audio Input/Output</vt:lpstr>
      <vt:lpstr>Audio Input/Output</vt:lpstr>
      <vt:lpstr>XNA Sample</vt:lpstr>
      <vt:lpstr>XNA Sample</vt:lpstr>
      <vt:lpstr>XNA Sample</vt:lpstr>
      <vt:lpstr>XNA Sample</vt:lpstr>
      <vt:lpstr>XNA Sample</vt:lpstr>
      <vt:lpstr>Who Initiates Events?</vt:lpstr>
      <vt:lpstr>DispatcherTimer</vt:lpstr>
      <vt:lpstr>XNA Audio Debrief</vt:lpstr>
      <vt:lpstr>XNA Audio Debrief</vt:lpstr>
      <vt:lpstr>XNA Audio Demo</vt:lpstr>
      <vt:lpstr>Brief Git Interlude</vt:lpstr>
      <vt:lpstr>Brief Git Interlude</vt:lpstr>
      <vt:lpstr>WASAPI</vt:lpstr>
      <vt:lpstr>WASAPI</vt:lpstr>
      <vt:lpstr>WASAPI (Input) Setup</vt:lpstr>
      <vt:lpstr>WASAPI (Input) Setup</vt:lpstr>
      <vt:lpstr>WASAPI (Input) Setup</vt:lpstr>
      <vt:lpstr>WASAPI (Input) Setup</vt:lpstr>
      <vt:lpstr>WASAPI (Input) Setup</vt:lpstr>
      <vt:lpstr>Events: C++ vs. C#</vt:lpstr>
      <vt:lpstr>Threads</vt:lpstr>
      <vt:lpstr>Threads ∩ Events</vt:lpstr>
      <vt:lpstr>WASAPI (Input) Reading</vt:lpstr>
      <vt:lpstr>WASAPI (Input) Reading</vt:lpstr>
      <vt:lpstr>WASAPI (Output) Setup</vt:lpstr>
      <vt:lpstr>WASAPI (Output) Writing</vt:lpstr>
      <vt:lpstr>WASAPI (Output) Writing</vt:lpstr>
      <vt:lpstr>WASAPI Debrief</vt:lpstr>
      <vt:lpstr>Thread Creation</vt:lpstr>
      <vt:lpstr>Thread Cleanup</vt:lpstr>
      <vt:lpstr>Audio Processing</vt:lpstr>
      <vt:lpstr>Audio Processing</vt:lpstr>
      <vt:lpstr>Linking in FFTW</vt:lpstr>
      <vt:lpstr>Misc. Info for HW 2</vt:lpstr>
      <vt:lpstr>Misc. Info for HW 2</vt:lpstr>
      <vt:lpstr>Profiling</vt:lpstr>
      <vt:lpstr>Profiling</vt:lpstr>
      <vt:lpstr>Profiling</vt:lpstr>
      <vt:lpstr>Live Profiler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218</cp:revision>
  <dcterms:created xsi:type="dcterms:W3CDTF">2013-01-03T18:40:17Z</dcterms:created>
  <dcterms:modified xsi:type="dcterms:W3CDTF">2014-04-08T00:50:36Z</dcterms:modified>
</cp:coreProperties>
</file>