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5" r:id="rId6"/>
    <p:sldId id="291" r:id="rId7"/>
    <p:sldId id="279" r:id="rId8"/>
    <p:sldId id="280" r:id="rId9"/>
    <p:sldId id="281" r:id="rId10"/>
    <p:sldId id="282" r:id="rId11"/>
    <p:sldId id="283" r:id="rId12"/>
    <p:sldId id="277" r:id="rId13"/>
    <p:sldId id="284" r:id="rId14"/>
    <p:sldId id="285" r:id="rId15"/>
    <p:sldId id="288" r:id="rId16"/>
    <p:sldId id="286" r:id="rId17"/>
    <p:sldId id="289" r:id="rId18"/>
    <p:sldId id="290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3A3A"/>
    <a:srgbClr val="9C5252"/>
    <a:srgbClr val="FA73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89876" autoAdjust="0"/>
  </p:normalViewPr>
  <p:slideViewPr>
    <p:cSldViewPr>
      <p:cViewPr varScale="1">
        <p:scale>
          <a:sx n="73" d="100"/>
          <a:sy n="73" d="100"/>
        </p:scale>
        <p:origin x="-104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F4669-11A5-AA4B-ACB6-1CD3E71EA0D2}" type="datetimeFigureOut">
              <a:rPr lang="en-US" smtClean="0"/>
              <a:t>5/12/14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43502-9718-4542-90CD-3338E08E6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9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43502-9718-4542-90CD-3338E08E6E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0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5/12/14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5/12/14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5/12/14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5/12/14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95D1B94-35C6-4950-B226-D68A01DA1DCF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ie.ntu.edu.tw/~cjlin/papers/guide/guide.pdf" TargetMode="Externa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/>
              <a:t>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Machine Learning</a:t>
            </a:r>
          </a:p>
          <a:p>
            <a:r>
              <a:rPr lang="en-US" dirty="0" err="1" smtClean="0"/>
              <a:t>libSVM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7403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Nearest Neighbors</a:t>
            </a:r>
            <a:endParaRPr lang="en-US" dirty="0"/>
          </a:p>
        </p:txBody>
      </p:sp>
      <p:pic>
        <p:nvPicPr>
          <p:cNvPr id="2052" name="Picture 4" descr="http://upload.wikimedia.org/wikipedia/commons/thumb/e/e7/KnnClassification.svg/500px-KnnClassificat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133600"/>
            <a:ext cx="476250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385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100" name="Picture 4" descr="http://fouryears.eu/wp-content/uploads/2009/03/line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123" y="2133600"/>
            <a:ext cx="3919753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203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i.stack.imgur.com/7FyL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34"/>
          <a:stretch/>
        </p:blipFill>
        <p:spPr bwMode="auto">
          <a:xfrm>
            <a:off x="2628900" y="2209800"/>
            <a:ext cx="3886200" cy="408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Non-Linearly Separable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data sets are not linearly separable</a:t>
            </a:r>
          </a:p>
          <a:p>
            <a:pPr lvl="1"/>
            <a:r>
              <a:rPr lang="en-US" dirty="0" smtClean="0"/>
              <a:t>Attempting to use linear classifiers will achieve very low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14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i.stack.imgur.com/7FyL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2667000"/>
            <a:ext cx="5940487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600200"/>
          </a:xfrm>
        </p:spPr>
        <p:txBody>
          <a:bodyPr/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Allow us to classify nonlinear regions efficiently</a:t>
            </a:r>
          </a:p>
          <a:p>
            <a:pPr lvl="1"/>
            <a:r>
              <a:rPr lang="en-US" dirty="0" smtClean="0"/>
              <a:t>Although we can use nonlinear separation functions, they are slow</a:t>
            </a:r>
          </a:p>
          <a:p>
            <a:pPr lvl="1"/>
            <a:r>
              <a:rPr lang="en-US" dirty="0" smtClean="0"/>
              <a:t>SVMs get around this by using the “kernel trick”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Projects data onto a higher dimensional surface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hyperplane</a:t>
            </a:r>
            <a:r>
              <a:rPr lang="en-US" dirty="0" smtClean="0"/>
              <a:t> in this higher dimensional space projects down to a nonlinear separating function in the lower dimensional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979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Provides a programming interface for SVM tasks</a:t>
            </a:r>
          </a:p>
          <a:p>
            <a:pPr lvl="1"/>
            <a:r>
              <a:rPr lang="en-US" dirty="0" smtClean="0"/>
              <a:t>Classes such as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svm_model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svm_parameter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svm_problem</a:t>
            </a:r>
            <a:r>
              <a:rPr lang="en-US" dirty="0" smtClean="0"/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svm_node</a:t>
            </a:r>
            <a:r>
              <a:rPr lang="en-US" dirty="0" smtClean="0"/>
              <a:t>, etc…</a:t>
            </a:r>
          </a:p>
          <a:p>
            <a:pPr lvl="1"/>
            <a:endParaRPr lang="en-US" dirty="0"/>
          </a:p>
          <a:p>
            <a:r>
              <a:rPr lang="en-US" dirty="0" smtClean="0"/>
              <a:t>Usage recipe is:</a:t>
            </a:r>
          </a:p>
          <a:p>
            <a:pPr lvl="1"/>
            <a:r>
              <a:rPr lang="en-US" dirty="0" smtClean="0"/>
              <a:t>Load training data into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svm_node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smtClean="0">
                <a:highlight>
                  <a:srgbClr val="FFFFFF"/>
                </a:highlight>
              </a:rPr>
              <a:t>structures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Load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svm_node</a:t>
            </a:r>
            <a:r>
              <a:rPr lang="en-US" dirty="0" smtClean="0">
                <a:highlight>
                  <a:srgbClr val="FFFFFF"/>
                </a:highlight>
              </a:rPr>
              <a:t> structures into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svm_problem</a:t>
            </a:r>
            <a:endParaRPr lang="en-US" dirty="0" smtClean="0">
              <a:highlight>
                <a:srgbClr val="FFFFFF"/>
              </a:highlight>
            </a:endParaRPr>
          </a:p>
          <a:p>
            <a:pPr lvl="1"/>
            <a:r>
              <a:rPr lang="en-US" dirty="0" smtClean="0"/>
              <a:t>Use cross-validation to search for good values for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svm_parameter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endParaRPr lang="en-US" dirty="0" smtClean="0"/>
          </a:p>
          <a:p>
            <a:pPr lvl="1"/>
            <a:r>
              <a:rPr lang="en-US" dirty="0" smtClean="0"/>
              <a:t>Use good found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svm_parameter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svm_problem</a:t>
            </a:r>
            <a:r>
              <a:rPr lang="en-US" dirty="0" smtClean="0"/>
              <a:t> to generate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svm_model</a:t>
            </a:r>
            <a:endParaRPr lang="en-US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svm_model</a:t>
            </a:r>
            <a:r>
              <a:rPr lang="en-US" dirty="0" smtClean="0"/>
              <a:t> to classify further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svm_node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smtClean="0">
                <a:highlight>
                  <a:srgbClr val="FFFFFF"/>
                </a:highlight>
              </a:rPr>
              <a:t>structures</a:t>
            </a:r>
          </a:p>
          <a:p>
            <a:pPr lvl="1"/>
            <a:endParaRPr lang="en-US" dirty="0" smtClean="0">
              <a:highlight>
                <a:srgbClr val="FFFFFF"/>
              </a:highlight>
            </a:endParaRPr>
          </a:p>
          <a:p>
            <a:r>
              <a:rPr lang="en-US" dirty="0" smtClean="0"/>
              <a:t>There</a:t>
            </a:r>
            <a:r>
              <a:rPr lang="en-US" dirty="0" smtClean="0">
                <a:highlight>
                  <a:srgbClr val="FFFFFF"/>
                </a:highlight>
              </a:rPr>
              <a:t> are bindings in quite a few languages</a:t>
            </a:r>
          </a:p>
          <a:p>
            <a:pPr marL="747522" lvl="1" indent="-347472">
              <a:spcBef>
                <a:spcPts val="576"/>
              </a:spcBef>
              <a:buSzPts val="2400"/>
            </a:pPr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We will be using C#</a:t>
            </a:r>
            <a:endParaRPr lang="en-US" dirty="0"/>
          </a:p>
          <a:p>
            <a:endParaRPr lang="en-US" dirty="0" smtClean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23971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libSVM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Can use different kernel types</a:t>
                </a:r>
              </a:p>
              <a:p>
                <a:pPr lvl="1"/>
                <a:r>
                  <a:rPr lang="en-US" dirty="0" smtClean="0"/>
                  <a:t>Linear, Polynomial, RBF (RBF is the most widely used)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Each kernel type takes different parameters</a:t>
                </a:r>
              </a:p>
              <a:p>
                <a:pPr lvl="1"/>
                <a:r>
                  <a:rPr lang="en-US" dirty="0" smtClean="0"/>
                  <a:t>Linear takes a C parameter</a:t>
                </a:r>
              </a:p>
              <a:p>
                <a:pPr lvl="1"/>
                <a:r>
                  <a:rPr lang="en-US" dirty="0" smtClean="0"/>
                  <a:t>RBF takes a C parameter and a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 smtClean="0"/>
                  <a:t> parameter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We must search over different parameters</a:t>
                </a:r>
              </a:p>
              <a:p>
                <a:pPr lvl="1"/>
                <a:r>
                  <a:rPr lang="en-US" dirty="0" smtClean="0"/>
                  <a:t>Different parameter values yield different classification accuracies</a:t>
                </a:r>
              </a:p>
              <a:p>
                <a:pPr lvl="1"/>
                <a:r>
                  <a:rPr lang="en-US" dirty="0" smtClean="0"/>
                  <a:t>For more about this topic, read this </a:t>
                </a:r>
                <a:r>
                  <a:rPr lang="en-US" dirty="0" smtClean="0">
                    <a:hlinkClick r:id="rId2"/>
                  </a:rPr>
                  <a:t>short guide</a:t>
                </a:r>
                <a:r>
                  <a:rPr lang="en-US" dirty="0" smtClean="0"/>
                  <a:t> by the authors of </a:t>
                </a:r>
                <a:r>
                  <a:rPr lang="en-US" dirty="0" err="1" smtClean="0"/>
                  <a:t>libSVM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679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Caveats exist, as with all solutions devised by man</a:t>
            </a:r>
          </a:p>
          <a:p>
            <a:pPr lvl="1"/>
            <a:r>
              <a:rPr lang="en-US" b="1" dirty="0" err="1" smtClean="0"/>
              <a:t>Overfitting</a:t>
            </a:r>
            <a:r>
              <a:rPr lang="en-US" b="1" dirty="0" smtClean="0"/>
              <a:t> </a:t>
            </a:r>
            <a:r>
              <a:rPr lang="en-US" dirty="0" smtClean="0"/>
              <a:t>is what happens when your model is too complex</a:t>
            </a:r>
          </a:p>
          <a:p>
            <a:pPr marL="457200" lvl="1" indent="0">
              <a:buNone/>
            </a:pPr>
            <a:endParaRPr lang="en-US" b="1" dirty="0"/>
          </a:p>
        </p:txBody>
      </p:sp>
      <p:pic>
        <p:nvPicPr>
          <p:cNvPr id="7170" name="Picture 2" descr="http://www.dtreg.com/SvmOverfitting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5"/>
          <a:stretch/>
        </p:blipFill>
        <p:spPr bwMode="auto">
          <a:xfrm>
            <a:off x="1371600" y="2667000"/>
            <a:ext cx="6411217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060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r>
              <a:rPr lang="en-US" dirty="0" smtClean="0"/>
              <a:t> typically is the fault of some parameters</a:t>
            </a:r>
          </a:p>
          <a:p>
            <a:pPr lvl="1"/>
            <a:r>
              <a:rPr lang="en-US" dirty="0" smtClean="0"/>
              <a:t>Yields very high test scores for all testing data</a:t>
            </a:r>
          </a:p>
          <a:p>
            <a:pPr lvl="1"/>
            <a:r>
              <a:rPr lang="en-US" dirty="0" smtClean="0"/>
              <a:t>Does not generalize well to data that is not exactly equal to testing data</a:t>
            </a:r>
          </a:p>
          <a:p>
            <a:pPr lvl="1"/>
            <a:endParaRPr lang="en-US" dirty="0"/>
          </a:p>
          <a:p>
            <a:r>
              <a:rPr lang="en-US" dirty="0" smtClean="0"/>
              <a:t>To combat this, we use cross-validation</a:t>
            </a:r>
          </a:p>
          <a:p>
            <a:pPr lvl="1"/>
            <a:r>
              <a:rPr lang="en-US" dirty="0" smtClean="0"/>
              <a:t>Segments training data into a </a:t>
            </a:r>
            <a:r>
              <a:rPr lang="en-US" b="1" dirty="0" smtClean="0"/>
              <a:t>Training</a:t>
            </a:r>
            <a:r>
              <a:rPr lang="en-US" dirty="0" smtClean="0"/>
              <a:t> and </a:t>
            </a:r>
            <a:r>
              <a:rPr lang="en-US" b="1" dirty="0" smtClean="0"/>
              <a:t>Testing</a:t>
            </a:r>
            <a:endParaRPr lang="en-US" dirty="0" smtClean="0"/>
          </a:p>
          <a:p>
            <a:pPr lvl="1"/>
            <a:r>
              <a:rPr lang="en-US" dirty="0" smtClean="0"/>
              <a:t>Builds a model using the given parameters and the </a:t>
            </a:r>
            <a:r>
              <a:rPr lang="en-US" b="1" dirty="0" smtClean="0"/>
              <a:t>Training</a:t>
            </a:r>
            <a:r>
              <a:rPr lang="en-US" dirty="0" smtClean="0"/>
              <a:t> section</a:t>
            </a:r>
          </a:p>
          <a:p>
            <a:pPr lvl="1"/>
            <a:r>
              <a:rPr lang="en-US" dirty="0" smtClean="0"/>
              <a:t>Tests the model on the </a:t>
            </a:r>
            <a:r>
              <a:rPr lang="en-US" b="1" dirty="0" smtClean="0"/>
              <a:t>Testing</a:t>
            </a:r>
            <a:r>
              <a:rPr lang="en-US" dirty="0" smtClean="0"/>
              <a:t> section, reports back the classifications</a:t>
            </a:r>
          </a:p>
          <a:p>
            <a:pPr lvl="1"/>
            <a:r>
              <a:rPr lang="en-US" dirty="0" smtClean="0"/>
              <a:t>Repeat for many different segmentations of </a:t>
            </a:r>
            <a:r>
              <a:rPr lang="en-US" b="1" dirty="0" smtClean="0"/>
              <a:t>Training</a:t>
            </a:r>
            <a:r>
              <a:rPr lang="en-US" dirty="0" smtClean="0"/>
              <a:t> and </a:t>
            </a:r>
            <a:r>
              <a:rPr lang="en-US" b="1" dirty="0" smtClean="0"/>
              <a:t>Testing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Cross-validation is computationally expensive</a:t>
            </a:r>
          </a:p>
          <a:p>
            <a:pPr lvl="1"/>
            <a:r>
              <a:rPr lang="en-US" dirty="0" smtClean="0"/>
              <a:t>It is also totally worth it, and should be used whenever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137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Risky Live 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98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Final projects are now your main focus</a:t>
            </a:r>
          </a:p>
          <a:p>
            <a:pPr lvl="1"/>
            <a:r>
              <a:rPr lang="en-US" dirty="0" smtClean="0"/>
              <a:t>Presentations will happen over the last two weeks of class</a:t>
            </a:r>
          </a:p>
          <a:p>
            <a:pPr lvl="1"/>
            <a:r>
              <a:rPr lang="en-US" dirty="0" smtClean="0"/>
              <a:t>Looking for volunteers to present on June 2</a:t>
            </a:r>
            <a:r>
              <a:rPr lang="en-US" baseline="30000" dirty="0" smtClean="0"/>
              <a:t>nd</a:t>
            </a:r>
            <a:r>
              <a:rPr lang="en-US" dirty="0" smtClean="0"/>
              <a:t>, instead of June 9</a:t>
            </a:r>
            <a:r>
              <a:rPr lang="en-US" baseline="30000" dirty="0" smtClean="0"/>
              <a:t>th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Remember that a final project report is due as well</a:t>
            </a:r>
          </a:p>
          <a:p>
            <a:pPr lvl="1"/>
            <a:r>
              <a:rPr lang="en-US" dirty="0" smtClean="0"/>
              <a:t>Don’t spend </a:t>
            </a:r>
            <a:r>
              <a:rPr lang="en-US" i="1" dirty="0" smtClean="0"/>
              <a:t>all</a:t>
            </a:r>
            <a:r>
              <a:rPr lang="en-US" dirty="0" smtClean="0"/>
              <a:t> your time coding….. just most of it</a:t>
            </a:r>
          </a:p>
          <a:p>
            <a:pPr lvl="1"/>
            <a:r>
              <a:rPr lang="en-US" dirty="0" smtClean="0"/>
              <a:t>Reports will be submitted electronically, I will open a </a:t>
            </a:r>
            <a:r>
              <a:rPr lang="en-US" dirty="0" err="1" smtClean="0"/>
              <a:t>dropbox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Monday, May 26</a:t>
            </a:r>
            <a:r>
              <a:rPr lang="en-US" baseline="30000" dirty="0" smtClean="0"/>
              <a:t>th</a:t>
            </a:r>
            <a:r>
              <a:rPr lang="en-US" dirty="0" smtClean="0"/>
              <a:t> is a day off for us all</a:t>
            </a:r>
          </a:p>
          <a:p>
            <a:pPr lvl="1"/>
            <a:r>
              <a:rPr lang="en-US" dirty="0" smtClean="0"/>
              <a:t>I won’t be here that day, so please don</a:t>
            </a:r>
            <a:r>
              <a:rPr lang="fr-FR" dirty="0" smtClean="0"/>
              <a:t>’</a:t>
            </a:r>
            <a:r>
              <a:rPr lang="en-US" dirty="0" smtClean="0"/>
              <a:t>t show up either!</a:t>
            </a:r>
          </a:p>
        </p:txBody>
      </p:sp>
    </p:spTree>
    <p:extLst>
      <p:ext uri="{BB962C8B-B14F-4D97-AF65-F5344CB8AC3E}">
        <p14:creationId xmlns:p14="http://schemas.microsoft.com/office/powerpoint/2010/main" val="293115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We’re going to take a dip into the ocean of ML</a:t>
            </a:r>
          </a:p>
          <a:p>
            <a:pPr lvl="1"/>
            <a:r>
              <a:rPr lang="en-US" dirty="0" smtClean="0"/>
              <a:t>This will serve only as a very brief introduction</a:t>
            </a:r>
          </a:p>
          <a:p>
            <a:pPr lvl="1"/>
            <a:r>
              <a:rPr lang="en-US" dirty="0" smtClean="0"/>
              <a:t>Basic concepts, a specific approach, and one implementation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Once you get used to ML, it stays with you</a:t>
            </a:r>
          </a:p>
          <a:p>
            <a:pPr lvl="1"/>
            <a:r>
              <a:rPr lang="en-US" dirty="0" smtClean="0"/>
              <a:t>It’s not a magic bullet, but it’s close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We’ll talk about how to set up the problem, solve it, and some common pitfalls encountered</a:t>
            </a:r>
          </a:p>
          <a:p>
            <a:pPr lvl="1"/>
            <a:r>
              <a:rPr lang="en-US" dirty="0" smtClean="0"/>
              <a:t>Finally, we’ll wrap up with why phones don’t usually do live ML</a:t>
            </a:r>
          </a:p>
        </p:txBody>
      </p:sp>
    </p:spTree>
    <p:extLst>
      <p:ext uri="{BB962C8B-B14F-4D97-AF65-F5344CB8AC3E}">
        <p14:creationId xmlns:p14="http://schemas.microsoft.com/office/powerpoint/2010/main" val="2408721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Computer Programming + Knowledge:</a:t>
            </a:r>
          </a:p>
          <a:p>
            <a:pPr lvl="1"/>
            <a:r>
              <a:rPr lang="en-US" dirty="0" smtClean="0"/>
              <a:t>“If you really want to know something, teach it to a computer”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ML is what we turn to when we have no knowledge</a:t>
            </a:r>
          </a:p>
          <a:p>
            <a:pPr lvl="1"/>
            <a:r>
              <a:rPr lang="en-US" dirty="0" smtClean="0"/>
              <a:t>In short, we teach computers things we don’t know</a:t>
            </a:r>
          </a:p>
          <a:p>
            <a:pPr lvl="1"/>
            <a:r>
              <a:rPr lang="en-US" dirty="0" smtClean="0"/>
              <a:t>Naturally, this makes for some hilariously nonfunctional situations</a:t>
            </a:r>
          </a:p>
          <a:p>
            <a:pPr lvl="1"/>
            <a:endParaRPr lang="en-US" dirty="0"/>
          </a:p>
          <a:p>
            <a:r>
              <a:rPr lang="en-US" dirty="0" smtClean="0"/>
              <a:t>Amazingly, ML works a lot of the time</a:t>
            </a:r>
          </a:p>
          <a:p>
            <a:pPr lvl="1"/>
            <a:r>
              <a:rPr lang="en-US" dirty="0" smtClean="0"/>
              <a:t>Enough that you will start throwing it at problems before really thinking</a:t>
            </a:r>
          </a:p>
          <a:p>
            <a:pPr lvl="1"/>
            <a:r>
              <a:rPr lang="en-US" dirty="0" smtClean="0"/>
              <a:t>Sometimes, that will be good enough</a:t>
            </a:r>
          </a:p>
          <a:p>
            <a:pPr lvl="1"/>
            <a:r>
              <a:rPr lang="en-US" dirty="0" smtClean="0"/>
              <a:t>Often, it isn’t!</a:t>
            </a:r>
          </a:p>
          <a:p>
            <a:pPr lvl="1"/>
            <a:endParaRPr lang="en-US" dirty="0"/>
          </a:p>
          <a:p>
            <a:r>
              <a:rPr lang="en-US" dirty="0" smtClean="0"/>
              <a:t>Unsurprisingly, ML works best alongside Knowledge</a:t>
            </a:r>
          </a:p>
          <a:p>
            <a:pPr lvl="1"/>
            <a:r>
              <a:rPr lang="en-US" dirty="0" smtClean="0"/>
              <a:t>We’ll see this in the demo at the end of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33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phrase our problems as Classification problems</a:t>
            </a:r>
          </a:p>
          <a:p>
            <a:pPr lvl="1"/>
            <a:r>
              <a:rPr lang="en-US" dirty="0" smtClean="0"/>
              <a:t>We are trying to classify pieces of data as one class, or another</a:t>
            </a:r>
          </a:p>
          <a:p>
            <a:pPr lvl="1"/>
            <a:r>
              <a:rPr lang="en-US" dirty="0" smtClean="0"/>
              <a:t>This is in contrast to clustering algorithms, state modeling, etc…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There are variations on even this subtopic</a:t>
            </a:r>
          </a:p>
          <a:p>
            <a:pPr lvl="1"/>
            <a:r>
              <a:rPr lang="en-US" dirty="0" smtClean="0"/>
              <a:t>Multiple classes</a:t>
            </a:r>
          </a:p>
          <a:p>
            <a:pPr lvl="1"/>
            <a:r>
              <a:rPr lang="en-US" dirty="0" smtClean="0"/>
              <a:t>Supervised vs. Unsupervised, etc….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will start the simplest, most direct approach</a:t>
            </a:r>
          </a:p>
          <a:p>
            <a:pPr lvl="1"/>
            <a:r>
              <a:rPr lang="en-US" dirty="0" smtClean="0"/>
              <a:t>Supervised learning, with the aim of classification into two classes</a:t>
            </a:r>
          </a:p>
          <a:p>
            <a:pPr lvl="1"/>
            <a:r>
              <a:rPr lang="en-US" dirty="0" smtClean="0"/>
              <a:t>Identical to a “detection” problem</a:t>
            </a:r>
          </a:p>
        </p:txBody>
      </p:sp>
    </p:spTree>
    <p:extLst>
      <p:ext uri="{BB962C8B-B14F-4D97-AF65-F5344CB8AC3E}">
        <p14:creationId xmlns:p14="http://schemas.microsoft.com/office/powerpoint/2010/main" val="414514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ML algorithms all use the same basic approach</a:t>
            </a:r>
          </a:p>
          <a:p>
            <a:pPr lvl="1"/>
            <a:r>
              <a:rPr lang="en-US" dirty="0" smtClean="0"/>
              <a:t>Construct </a:t>
            </a:r>
            <a:r>
              <a:rPr lang="en-US" b="1" dirty="0" smtClean="0"/>
              <a:t>feature vectors</a:t>
            </a:r>
            <a:r>
              <a:rPr lang="en-US" dirty="0" smtClean="0"/>
              <a:t> out of our data</a:t>
            </a:r>
          </a:p>
          <a:p>
            <a:pPr lvl="1"/>
            <a:r>
              <a:rPr lang="en-US" b="1" dirty="0" smtClean="0"/>
              <a:t>Label</a:t>
            </a:r>
            <a:r>
              <a:rPr lang="en-US" dirty="0" smtClean="0"/>
              <a:t> each feature vector as either class 0 or class 1</a:t>
            </a:r>
          </a:p>
          <a:p>
            <a:pPr lvl="1"/>
            <a:r>
              <a:rPr lang="en-US" dirty="0" smtClean="0"/>
              <a:t>Perform some magic to construct a </a:t>
            </a:r>
            <a:r>
              <a:rPr lang="en-US" b="1" dirty="0" smtClean="0"/>
              <a:t>model</a:t>
            </a:r>
            <a:r>
              <a:rPr lang="en-US" dirty="0" smtClean="0"/>
              <a:t> off of this training data</a:t>
            </a:r>
          </a:p>
          <a:p>
            <a:pPr lvl="1"/>
            <a:r>
              <a:rPr lang="en-US" dirty="0" smtClean="0"/>
              <a:t>Use that model to </a:t>
            </a:r>
            <a:r>
              <a:rPr lang="en-US" b="1" dirty="0" smtClean="0"/>
              <a:t>classify</a:t>
            </a:r>
            <a:r>
              <a:rPr lang="en-US" dirty="0" smtClean="0"/>
              <a:t> unlabeled feature vectors</a:t>
            </a:r>
          </a:p>
          <a:p>
            <a:pPr lvl="1"/>
            <a:endParaRPr lang="en-US" dirty="0"/>
          </a:p>
          <a:p>
            <a:r>
              <a:rPr lang="en-US" dirty="0" smtClean="0"/>
              <a:t>From our perspective, most of the work is in step #1</a:t>
            </a:r>
          </a:p>
          <a:p>
            <a:pPr lvl="1"/>
            <a:r>
              <a:rPr lang="en-US" dirty="0" smtClean="0"/>
              <a:t>Feature design can make or break your classifier</a:t>
            </a:r>
          </a:p>
          <a:p>
            <a:pPr lvl="1"/>
            <a:r>
              <a:rPr lang="en-US" dirty="0" err="1" smtClean="0"/>
              <a:t>Nonseparable</a:t>
            </a:r>
            <a:r>
              <a:rPr lang="en-US" dirty="0" smtClean="0"/>
              <a:t> features cannot be classified</a:t>
            </a:r>
          </a:p>
          <a:p>
            <a:pPr lvl="1"/>
            <a:endParaRPr lang="en-US" dirty="0"/>
          </a:p>
          <a:p>
            <a:r>
              <a:rPr lang="en-US" dirty="0" smtClean="0"/>
              <a:t>Model construction, classification, etc. are </a:t>
            </a:r>
            <a:r>
              <a:rPr lang="en-US" b="1" dirty="0" smtClean="0"/>
              <a:t>magic</a:t>
            </a:r>
          </a:p>
          <a:p>
            <a:pPr lvl="1"/>
            <a:r>
              <a:rPr lang="en-US" dirty="0" smtClean="0"/>
              <a:t>By that, I mean we won’t talk about it much, we’ll just assume it works</a:t>
            </a:r>
          </a:p>
        </p:txBody>
      </p:sp>
    </p:spTree>
    <p:extLst>
      <p:ext uri="{BB962C8B-B14F-4D97-AF65-F5344CB8AC3E}">
        <p14:creationId xmlns:p14="http://schemas.microsoft.com/office/powerpoint/2010/main" val="4007886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Vectors are representations of our data</a:t>
            </a:r>
          </a:p>
          <a:p>
            <a:endParaRPr lang="en-US" dirty="0"/>
          </a:p>
          <a:p>
            <a:r>
              <a:rPr lang="en-US" dirty="0" smtClean="0"/>
              <a:t>Assume our data is about grip strength of humans</a:t>
            </a:r>
          </a:p>
          <a:p>
            <a:pPr lvl="1"/>
            <a:r>
              <a:rPr lang="en-US" dirty="0" smtClean="0"/>
              <a:t>Data points: Age, Gender, Left and Right hand grip strength</a:t>
            </a:r>
          </a:p>
          <a:p>
            <a:pPr lvl="1"/>
            <a:endParaRPr lang="en-US" dirty="0"/>
          </a:p>
          <a:p>
            <a:r>
              <a:rPr lang="en-US" dirty="0" smtClean="0"/>
              <a:t>We can take this data, and represent it as a Vector</a:t>
            </a:r>
          </a:p>
          <a:p>
            <a:pPr lvl="1"/>
            <a:r>
              <a:rPr lang="en-US" dirty="0" smtClean="0"/>
              <a:t>Four dimensions, those data points mentioned above</a:t>
            </a:r>
          </a:p>
          <a:p>
            <a:pPr lvl="1"/>
            <a:endParaRPr lang="en-US" dirty="0"/>
          </a:p>
          <a:p>
            <a:r>
              <a:rPr lang="en-US" dirty="0" smtClean="0"/>
              <a:t>Visualizing the spread of N-dimensional data is hard</a:t>
            </a:r>
          </a:p>
          <a:p>
            <a:pPr lvl="1"/>
            <a:r>
              <a:rPr lang="en-US" dirty="0" smtClean="0"/>
              <a:t>So we tend to only look at two or three dimensions at a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279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 map data to N-dimensional vectors</a:t>
            </a:r>
          </a:p>
          <a:p>
            <a:pPr lvl="1"/>
            <a:r>
              <a:rPr lang="en-US" dirty="0" smtClean="0"/>
              <a:t>We can mash all sorts of quantifiable data together in a vector</a:t>
            </a:r>
            <a:endParaRPr lang="en-US" dirty="0"/>
          </a:p>
        </p:txBody>
      </p:sp>
      <p:pic>
        <p:nvPicPr>
          <p:cNvPr id="1026" name="Picture 2" descr="http://www.omicsgroup.org/journals/2165-7025/images/2165-7025-1-102-g00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2743200"/>
            <a:ext cx="7181850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727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Separability</a:t>
            </a:r>
            <a:r>
              <a:rPr lang="en-US" dirty="0" smtClean="0"/>
              <a:t> is key</a:t>
            </a:r>
          </a:p>
          <a:p>
            <a:pPr lvl="1"/>
            <a:r>
              <a:rPr lang="en-US" dirty="0" smtClean="0"/>
              <a:t>Essentially, “can you draw a line between the two classes”</a:t>
            </a:r>
            <a:endParaRPr lang="en-US" dirty="0"/>
          </a:p>
        </p:txBody>
      </p:sp>
      <p:pic>
        <p:nvPicPr>
          <p:cNvPr id="1026" name="Picture 2" descr="http://www.omicsgroup.org/journals/2165-7025/images/2165-7025-1-102-g00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2743200"/>
            <a:ext cx="7181850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362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Models separate our classes in the feature space</a:t>
            </a:r>
          </a:p>
          <a:p>
            <a:pPr lvl="1"/>
            <a:r>
              <a:rPr lang="en-US" dirty="0" smtClean="0"/>
              <a:t>If it’s a linear classifier, this means drawing </a:t>
            </a:r>
            <a:r>
              <a:rPr lang="en-US" dirty="0" err="1" smtClean="0"/>
              <a:t>hyperplanes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There are many, many ways of doing this</a:t>
            </a:r>
          </a:p>
          <a:p>
            <a:pPr lvl="1"/>
            <a:r>
              <a:rPr lang="en-US" dirty="0" smtClean="0"/>
              <a:t>We’re going to start with KNN, one of the simplest</a:t>
            </a:r>
          </a:p>
          <a:p>
            <a:pPr lvl="1"/>
            <a:endParaRPr lang="en-US" dirty="0"/>
          </a:p>
          <a:p>
            <a:r>
              <a:rPr lang="en-US" dirty="0" smtClean="0"/>
              <a:t>K Nearest Neighbors</a:t>
            </a:r>
          </a:p>
          <a:p>
            <a:pPr lvl="1"/>
            <a:r>
              <a:rPr lang="en-US" dirty="0" smtClean="0"/>
              <a:t>Looks at the K nearest training points</a:t>
            </a:r>
          </a:p>
          <a:p>
            <a:pPr lvl="2"/>
            <a:r>
              <a:rPr lang="en-US" dirty="0" smtClean="0"/>
              <a:t>Nearest defined with respect to some norm, usually Euclidean</a:t>
            </a:r>
          </a:p>
          <a:p>
            <a:pPr lvl="2"/>
            <a:r>
              <a:rPr lang="en-US" dirty="0" smtClean="0"/>
              <a:t>Other norms useful too, the L0 (“taxicab”) norm can be interesting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Of those K training points, choose the majority class as the answer</a:t>
            </a:r>
          </a:p>
        </p:txBody>
      </p:sp>
    </p:spTree>
    <p:extLst>
      <p:ext uri="{BB962C8B-B14F-4D97-AF65-F5344CB8AC3E}">
        <p14:creationId xmlns:p14="http://schemas.microsoft.com/office/powerpoint/2010/main" val="3768153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9764</TotalTime>
  <Words>1023</Words>
  <Application>Microsoft Macintosh PowerPoint</Application>
  <PresentationFormat>On-screen Show (4:3)</PresentationFormat>
  <Paragraphs>160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Executive</vt:lpstr>
      <vt:lpstr>Week 7</vt:lpstr>
      <vt:lpstr>Overview</vt:lpstr>
      <vt:lpstr>Machine Learning</vt:lpstr>
      <vt:lpstr>Machine Learning</vt:lpstr>
      <vt:lpstr>Machine Learning</vt:lpstr>
      <vt:lpstr>Feature Vectors</vt:lpstr>
      <vt:lpstr>Feature Vectors</vt:lpstr>
      <vt:lpstr>Feature Vectors</vt:lpstr>
      <vt:lpstr>Model Construction</vt:lpstr>
      <vt:lpstr>K Nearest Neighbors</vt:lpstr>
      <vt:lpstr>Linear Classifiers</vt:lpstr>
      <vt:lpstr>Non-Linearly Separable</vt:lpstr>
      <vt:lpstr>Support Vector Machines</vt:lpstr>
      <vt:lpstr>libSVM</vt:lpstr>
      <vt:lpstr>libSVM</vt:lpstr>
      <vt:lpstr>Overfitting</vt:lpstr>
      <vt:lpstr>Cross-validation</vt:lpstr>
      <vt:lpstr>More Risky Live Demos</vt:lpstr>
      <vt:lpstr>Looking Forward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Elliot Saba</dc:creator>
  <cp:lastModifiedBy>Elliot Saba</cp:lastModifiedBy>
  <cp:revision>575</cp:revision>
  <dcterms:created xsi:type="dcterms:W3CDTF">2013-01-03T18:40:17Z</dcterms:created>
  <dcterms:modified xsi:type="dcterms:W3CDTF">2014-05-13T01:00:38Z</dcterms:modified>
</cp:coreProperties>
</file>