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5" r:id="rId15"/>
    <p:sldId id="357" r:id="rId16"/>
    <p:sldId id="358" r:id="rId17"/>
    <p:sldId id="366" r:id="rId18"/>
    <p:sldId id="359" r:id="rId19"/>
    <p:sldId id="360" r:id="rId20"/>
    <p:sldId id="361" r:id="rId21"/>
    <p:sldId id="362" r:id="rId22"/>
    <p:sldId id="363" r:id="rId23"/>
    <p:sldId id="367" r:id="rId24"/>
    <p:sldId id="365" r:id="rId25"/>
    <p:sldId id="368" r:id="rId26"/>
    <p:sldId id="369" r:id="rId27"/>
    <p:sldId id="374" r:id="rId28"/>
    <p:sldId id="375" r:id="rId29"/>
    <p:sldId id="394" r:id="rId30"/>
    <p:sldId id="371" r:id="rId31"/>
    <p:sldId id="376" r:id="rId32"/>
    <p:sldId id="370" r:id="rId33"/>
    <p:sldId id="379" r:id="rId34"/>
    <p:sldId id="380" r:id="rId35"/>
    <p:sldId id="381" r:id="rId36"/>
    <p:sldId id="393" r:id="rId37"/>
    <p:sldId id="382" r:id="rId38"/>
    <p:sldId id="383" r:id="rId39"/>
    <p:sldId id="384" r:id="rId40"/>
    <p:sldId id="385" r:id="rId41"/>
    <p:sldId id="387" r:id="rId42"/>
    <p:sldId id="386" r:id="rId43"/>
    <p:sldId id="389" r:id="rId44"/>
    <p:sldId id="390" r:id="rId45"/>
    <p:sldId id="391" r:id="rId46"/>
    <p:sldId id="392" r:id="rId47"/>
    <p:sldId id="378" r:id="rId48"/>
    <p:sldId id="38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1582" autoAdjust="0"/>
  </p:normalViewPr>
  <p:slideViewPr>
    <p:cSldViewPr>
      <p:cViewPr varScale="1">
        <p:scale>
          <a:sx n="95" d="100"/>
          <a:sy n="95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00131.asp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55798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system.windows.threading.dispatcher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247548(v=vs.105).asp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complex C#/C++ </a:t>
            </a:r>
            <a:r>
              <a:rPr lang="en-US" dirty="0" smtClean="0"/>
              <a:t>interactions</a:t>
            </a:r>
          </a:p>
          <a:p>
            <a:r>
              <a:rPr lang="en-US" dirty="0"/>
              <a:t>Concurrency, </a:t>
            </a:r>
            <a:r>
              <a:rPr lang="en-US" dirty="0" smtClean="0"/>
              <a:t>continued</a:t>
            </a:r>
            <a:endParaRPr lang="en-US" dirty="0"/>
          </a:p>
          <a:p>
            <a:r>
              <a:rPr lang="en-US" dirty="0" smtClean="0"/>
              <a:t>Accelerometer, Gyro, Compass, GPS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First, we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gotta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 input into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its magic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fftwf_execute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-&gt;plan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resultant spectrum is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2*(N/2+1) 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454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copied when creating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,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Implicitly when </a:t>
            </a:r>
            <a:r>
              <a:rPr lang="en-US" dirty="0" smtClean="0"/>
              <a:t>transferring from C# </a:t>
            </a:r>
            <a:r>
              <a:rPr lang="en-US" dirty="0" smtClean="0">
                <a:sym typeface="Wingdings" panose="05000000000000000000" pitchFamily="2" charset="2"/>
              </a:rPr>
              <a:t> C++, explicitly from C++  C#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Processing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in-place would help in C++, but is not allowed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This is due to each array being forced to be “in” or “out”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Cannot pass an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highlight>
                  <a:srgbClr val="FFFFFF"/>
                </a:highlight>
              </a:rPr>
              <a:t> in, then modify it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is due to the </a:t>
            </a:r>
            <a:r>
              <a:rPr lang="en-US" dirty="0" smtClean="0">
                <a:highlight>
                  <a:srgbClr val="FFFFFF"/>
                </a:highlight>
                <a:hlinkClick r:id="rId2"/>
              </a:rPr>
              <a:t>“in”/”out” restriction</a:t>
            </a:r>
            <a:endParaRPr lang="en-US" dirty="0" smtClean="0">
              <a:highlight>
                <a:srgbClr val="FFFFFF"/>
              </a:highlight>
            </a:endParaRP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Note that webpage mentions the </a:t>
            </a:r>
            <a:r>
              <a:rPr lang="en-US" dirty="0" err="1" smtClean="0">
                <a:highlight>
                  <a:srgbClr val="FFFFFF"/>
                </a:highlight>
              </a:rPr>
              <a:t>ReceiveArray</a:t>
            </a:r>
            <a:r>
              <a:rPr lang="en-US" dirty="0" smtClean="0">
                <a:highlight>
                  <a:srgbClr val="FFFFFF"/>
                </a:highlight>
              </a:rPr>
              <a:t> pattern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Through experimentation, have found is unsupported on WP8</a:t>
            </a:r>
          </a:p>
          <a:p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>
                <a:highlight>
                  <a:srgbClr val="FFFFFF"/>
                </a:highlight>
              </a:rPr>
              <a:t> operator is much slower than for native arrays</a:t>
            </a:r>
            <a:endParaRPr lang="en-US" dirty="0">
              <a:highlight>
                <a:srgbClr val="FFFFFF"/>
              </a:highlight>
            </a:endParaRPr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767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allow us to call C# code from C++ code</a:t>
            </a:r>
          </a:p>
          <a:p>
            <a:pPr lvl="1"/>
            <a:r>
              <a:rPr lang="en-US" dirty="0" smtClean="0"/>
              <a:t>Also, C# from C#, C++ from C++ and C++ from C#, if you wish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us to declare a variable to hold a function</a:t>
            </a:r>
          </a:p>
          <a:p>
            <a:pPr lvl="1"/>
            <a:r>
              <a:rPr lang="en-US" dirty="0" smtClean="0"/>
              <a:t>We can then call that variable as if it were a function</a:t>
            </a:r>
          </a:p>
          <a:p>
            <a:pPr lvl="1"/>
            <a:r>
              <a:rPr lang="en-US" dirty="0" smtClean="0"/>
              <a:t>We can pass that variable to other functions which can then call it</a:t>
            </a:r>
          </a:p>
          <a:p>
            <a:pPr lvl="1"/>
            <a:endParaRPr lang="en-US" dirty="0"/>
          </a:p>
          <a:p>
            <a:r>
              <a:rPr lang="en-US" dirty="0" smtClean="0"/>
              <a:t>Known as “function pointers” in C</a:t>
            </a:r>
          </a:p>
          <a:p>
            <a:pPr lvl="1"/>
            <a:r>
              <a:rPr lang="en-US" dirty="0" smtClean="0"/>
              <a:t>Microsoft calls them “</a:t>
            </a:r>
            <a:r>
              <a:rPr lang="en-US" dirty="0" smtClean="0">
                <a:hlinkClick r:id="rId2"/>
              </a:rPr>
              <a:t>delegates</a:t>
            </a:r>
            <a:r>
              <a:rPr lang="en-US" dirty="0" smtClean="0"/>
              <a:t>”, but delegates are a wide concept</a:t>
            </a:r>
          </a:p>
          <a:p>
            <a:pPr lvl="1"/>
            <a:r>
              <a:rPr lang="en-US" dirty="0" smtClean="0"/>
              <a:t>We’ll start with delegates as callbacks, and work from there</a:t>
            </a:r>
          </a:p>
          <a:p>
            <a:pPr lvl="1"/>
            <a:endParaRPr lang="en-US" dirty="0"/>
          </a:p>
          <a:p>
            <a:r>
              <a:rPr lang="en-US" dirty="0" smtClean="0"/>
              <a:t>Strange FP syntax in C/C++ is replaced</a:t>
            </a:r>
          </a:p>
          <a:p>
            <a:pPr lvl="1"/>
            <a:r>
              <a:rPr lang="en-US" dirty="0" smtClean="0"/>
              <a:t>We’ll instead be using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8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delegates in a number of ways</a:t>
            </a:r>
          </a:p>
          <a:p>
            <a:pPr lvl="1"/>
            <a:r>
              <a:rPr lang="en-US" dirty="0" smtClean="0"/>
              <a:t>We can store lambdas for later invocation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create an “event” for our class that we can trigger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store C++ and C# methods to call later (callbacks)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go through this list in reverse order</a:t>
            </a:r>
          </a:p>
          <a:p>
            <a:pPr lvl="1"/>
            <a:r>
              <a:rPr lang="en-US" dirty="0" smtClean="0"/>
              <a:t>We don’t know how to create lambda’s yet, but we will!</a:t>
            </a:r>
          </a:p>
          <a:p>
            <a:pPr lvl="1"/>
            <a:endParaRPr lang="en-US" dirty="0"/>
          </a:p>
          <a:p>
            <a:r>
              <a:rPr lang="en-US" dirty="0" smtClean="0"/>
              <a:t>Events are going to be very useful for us</a:t>
            </a:r>
          </a:p>
          <a:p>
            <a:pPr lvl="1"/>
            <a:r>
              <a:rPr lang="en-US" dirty="0" smtClean="0"/>
              <a:t>Especially with the ease with which we can use them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first define a new “type”: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We declare a variable of that type: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assign functions to that variable:</a:t>
            </a:r>
          </a:p>
          <a:p>
            <a:pPr lvl="1"/>
            <a:r>
              <a:rPr lang="en-US" dirty="0" smtClean="0"/>
              <a:t>Just assume that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dirty="0" smtClean="0"/>
              <a:t> has been passed in as an argument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We then call those functions through that variable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buffer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42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libsound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Platform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Assign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constructor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 the callback!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180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It really is that easy!</a:t>
            </a:r>
          </a:p>
          <a:p>
            <a:pPr lvl="1"/>
            <a:r>
              <a:rPr lang="en-US" dirty="0" smtClean="0"/>
              <a:t>Passing in functions to constructors like that isn’t too flexible though…</a:t>
            </a:r>
          </a:p>
          <a:p>
            <a:pPr lvl="1"/>
            <a:r>
              <a:rPr lang="en-US" dirty="0" smtClean="0"/>
              <a:t>What if we could change the function being pointed to at any time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if we could have a chain of functions instead of just one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843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 C# -&gt; C# callback is easy too: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 =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generatedData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gen();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NOTE: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actually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a sin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 smtClean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2658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C++ Event, we use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Using a C++ Event from C# is incredibly painless</a:t>
            </a:r>
          </a:p>
          <a:p>
            <a:pPr lvl="1"/>
            <a:r>
              <a:rPr lang="en-US" dirty="0" smtClean="0"/>
              <a:t>It’s just like using a C# event</a:t>
            </a:r>
          </a:p>
          <a:p>
            <a:pPr lvl="1"/>
            <a:endParaRPr lang="en-US" dirty="0"/>
          </a:p>
          <a:p>
            <a:r>
              <a:rPr lang="en-US" dirty="0" smtClean="0"/>
              <a:t>Using </a:t>
            </a:r>
            <a:r>
              <a:rPr lang="en-US" dirty="0" smtClean="0"/>
              <a:t>a C++ Event  </a:t>
            </a:r>
            <a:r>
              <a:rPr lang="en-US" dirty="0" smtClean="0"/>
              <a:t>from C++ code </a:t>
            </a:r>
            <a:r>
              <a:rPr lang="en-US" dirty="0" smtClean="0"/>
              <a:t>is </a:t>
            </a:r>
            <a:r>
              <a:rPr lang="en-US" dirty="0" smtClean="0"/>
              <a:t>more work</a:t>
            </a:r>
          </a:p>
          <a:p>
            <a:endParaRPr lang="en-US" dirty="0"/>
          </a:p>
          <a:p>
            <a:r>
              <a:rPr lang="en-US" dirty="0" smtClean="0"/>
              <a:t>Luckily, the compiler takes care of a lot for us</a:t>
            </a:r>
          </a:p>
          <a:p>
            <a:pPr lvl="1"/>
            <a:r>
              <a:rPr lang="en-US" dirty="0" smtClean="0"/>
              <a:t>Don’t need to explicitly add += operator overloading</a:t>
            </a:r>
          </a:p>
          <a:p>
            <a:pPr lvl="1"/>
            <a:r>
              <a:rPr lang="en-US" dirty="0" smtClean="0"/>
              <a:t>Don’t need to keep track of callbacks added to our event</a:t>
            </a:r>
          </a:p>
        </p:txBody>
      </p:sp>
    </p:spTree>
    <p:extLst>
      <p:ext uri="{BB962C8B-B14F-4D97-AF65-F5344CB8AC3E}">
        <p14:creationId xmlns:p14="http://schemas.microsoft.com/office/powerpoint/2010/main" val="343874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305"/>
            <a:ext cx="8229600" cy="510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libsound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Platform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call the callback!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operation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477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survived the WASAPI crash-course!</a:t>
            </a:r>
          </a:p>
          <a:p>
            <a:pPr lvl="1"/>
            <a:r>
              <a:rPr lang="en-US" dirty="0" smtClean="0"/>
              <a:t>We’ll be using this code in more projects later on, don’t throw it away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good introduction to Win32</a:t>
            </a:r>
          </a:p>
          <a:p>
            <a:pPr lvl="2"/>
            <a:r>
              <a:rPr lang="en-US" dirty="0" smtClean="0"/>
              <a:t>The concepts and “feel” are universal to all such APIs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Most of the new APIs this week will be used in C#</a:t>
            </a:r>
          </a:p>
          <a:p>
            <a:pPr lvl="2"/>
            <a:r>
              <a:rPr lang="en-US" dirty="0" smtClean="0"/>
              <a:t>Although C++ interfaces exist, they offer (almost) no benefit</a:t>
            </a:r>
          </a:p>
          <a:p>
            <a:pPr lvl="2"/>
            <a:r>
              <a:rPr lang="en-US" dirty="0" smtClean="0"/>
              <a:t>We’ll cover both, as they are very, very similar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C# is still bad for data processing</a:t>
            </a:r>
          </a:p>
          <a:p>
            <a:pPr lvl="2"/>
            <a:r>
              <a:rPr lang="en-US" dirty="0" smtClean="0"/>
              <a:t>Nice segue to our next topic….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sio.audioInEvent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Once again, extremely simple on the C# side</a:t>
            </a:r>
          </a:p>
          <a:p>
            <a:endParaRPr lang="en-US" dirty="0"/>
          </a:p>
          <a:p>
            <a:r>
              <a:rPr lang="en-US" dirty="0" smtClean="0"/>
              <a:t>Let’s go ahead and hook up a C++ function now</a:t>
            </a:r>
          </a:p>
        </p:txBody>
      </p:sp>
    </p:spTree>
    <p:extLst>
      <p:ext uri="{BB962C8B-B14F-4D97-AF65-F5344CB8AC3E}">
        <p14:creationId xmlns:p14="http://schemas.microsoft.com/office/powerpoint/2010/main" val="23274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it the same way, but the hookup differs</a:t>
            </a:r>
          </a:p>
          <a:p>
            <a:endParaRPr lang="en-US" dirty="0"/>
          </a:p>
          <a:p>
            <a:r>
              <a:rPr lang="en-US" dirty="0" smtClean="0"/>
              <a:t>+= needs more information than just function name</a:t>
            </a:r>
          </a:p>
          <a:p>
            <a:pPr lvl="1"/>
            <a:r>
              <a:rPr lang="en-US" dirty="0" smtClean="0"/>
              <a:t>Because our function lives inside a class, it needs access to class data</a:t>
            </a:r>
          </a:p>
          <a:p>
            <a:pPr lvl="1"/>
            <a:r>
              <a:rPr lang="en-US" dirty="0" smtClean="0"/>
              <a:t>Same motivation behind the extra work when creating a new thread, e.g.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WorkItemHandler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audioInThread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must wrap this information in a delegate object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now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dirty="0" smtClean="0"/>
              <a:t> like a normal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readAudio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6912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concept will spoil you for life</a:t>
            </a:r>
          </a:p>
          <a:p>
            <a:pPr lvl="1"/>
            <a:r>
              <a:rPr lang="en-US" dirty="0" smtClean="0"/>
              <a:t>Once you get used to Lambdas, you won’t be able to live without them</a:t>
            </a:r>
          </a:p>
          <a:p>
            <a:pPr lvl="1"/>
            <a:endParaRPr lang="en-US" dirty="0"/>
          </a:p>
          <a:p>
            <a:r>
              <a:rPr lang="en-US" dirty="0" smtClean="0"/>
              <a:t>Lambdas go by many names</a:t>
            </a:r>
          </a:p>
          <a:p>
            <a:pPr lvl="1"/>
            <a:r>
              <a:rPr lang="en-US" dirty="0" smtClean="0"/>
              <a:t>Closures (Technically a subset of lambdas, we won’t care about that)</a:t>
            </a:r>
          </a:p>
          <a:p>
            <a:pPr lvl="1"/>
            <a:r>
              <a:rPr lang="en-US" dirty="0" smtClean="0"/>
              <a:t>Anonymous Functions (MATLAB)</a:t>
            </a:r>
          </a:p>
          <a:p>
            <a:pPr lvl="1"/>
            <a:r>
              <a:rPr lang="en-US" dirty="0" smtClean="0"/>
              <a:t>Blocks (Apple’s extension to the C language)</a:t>
            </a:r>
          </a:p>
          <a:p>
            <a:pPr lvl="1"/>
            <a:endParaRPr lang="en-US" dirty="0"/>
          </a:p>
          <a:p>
            <a:r>
              <a:rPr lang="en-US" dirty="0" smtClean="0"/>
              <a:t>Lambdas, with delegates, allow us to dynamically create a function, then use it like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3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get rid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FrameworkDispatcher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6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Callback </a:t>
            </a:r>
            <a:r>
              <a:rPr lang="en-US" dirty="0" smtClean="0"/>
              <a:t>arguments </a:t>
            </a:r>
            <a:r>
              <a:rPr lang="en-US" dirty="0" smtClean="0"/>
              <a:t>to functions </a:t>
            </a:r>
            <a:r>
              <a:rPr lang="en-US" dirty="0" smtClean="0"/>
              <a:t>turned </a:t>
            </a:r>
            <a:r>
              <a:rPr lang="en-US" dirty="0" smtClean="0"/>
              <a:t>into lambdas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Yes, this is ugly, so we will try to architect our code in other ways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reason C# Lambdas are closures as well is because they do magical things with scope: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Notice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dirty="0" smtClean="0"/>
              <a:t> is not global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we can use it inside this function that is getting called asynchronously</a:t>
            </a:r>
          </a:p>
          <a:p>
            <a:pPr lvl="1"/>
            <a:r>
              <a:rPr lang="en-US" dirty="0" smtClean="0"/>
              <a:t>The lambda is “closed” over this variable, keeping it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2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We can define lambdas in C++ as well</a:t>
            </a:r>
          </a:p>
          <a:p>
            <a:pPr lvl="1"/>
            <a:r>
              <a:rPr lang="en-US" dirty="0" smtClean="0"/>
              <a:t>Almost identical, but we need to explicitly ask for variables to close over</a:t>
            </a:r>
          </a:p>
          <a:p>
            <a:pPr lvl="1"/>
            <a:endParaRPr lang="en-US" dirty="0"/>
          </a:p>
          <a:p>
            <a:r>
              <a:rPr lang="en-US" dirty="0" smtClean="0"/>
              <a:t>The syntax: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[var1, var2](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The 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Meaning: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Capture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var2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from the current scope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Take in two arguments, and return something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In practice, we will wrap it in a delegate almost always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69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Lambdas can be wrapped in delegate objects: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SoundIO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audioReady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Turns into: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AudioInCallback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Try not to drown in the syntax here</a:t>
            </a:r>
          </a:p>
          <a:p>
            <a:pPr lvl="1"/>
            <a:r>
              <a:rPr lang="en-US" dirty="0" smtClean="0"/>
              <a:t>We aren’t capturing any local variables in this lambda</a:t>
            </a:r>
          </a:p>
          <a:p>
            <a:pPr lvl="1"/>
            <a:r>
              <a:rPr lang="en-US" dirty="0" smtClean="0"/>
              <a:t>We’re taking in one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We’re wrapping it in the delegate we declared in our .h file</a:t>
            </a:r>
          </a:p>
          <a:p>
            <a:pPr lvl="1"/>
            <a:r>
              <a:rPr lang="en-US" dirty="0" smtClean="0"/>
              <a:t>We’re adding this delegate to the event we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0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C#/C++: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HW2 dodged an important question:</a:t>
            </a:r>
          </a:p>
          <a:p>
            <a:pPr lvl="1"/>
            <a:r>
              <a:rPr lang="en-US" dirty="0" smtClean="0"/>
              <a:t>“How do I communicate more complex objects from C++ to C#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We’re going to explore this topic in detail:</a:t>
            </a:r>
          </a:p>
          <a:p>
            <a:pPr lvl="1"/>
            <a:r>
              <a:rPr lang="en-US" dirty="0"/>
              <a:t>Interop data </a:t>
            </a:r>
            <a:r>
              <a:rPr lang="en-US" dirty="0" smtClean="0"/>
              <a:t>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Callbacks (C++ calling C# functions)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Concurrency caveats to be aware of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Performance implications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28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Concurrency: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</a:t>
            </a:r>
            <a:r>
              <a:rPr lang="en-US" dirty="0"/>
              <a:t>t</a:t>
            </a:r>
            <a:r>
              <a:rPr lang="en-US" dirty="0" smtClean="0"/>
              <a:t>hreads again</a:t>
            </a:r>
          </a:p>
          <a:p>
            <a:pPr lvl="1"/>
            <a:r>
              <a:rPr lang="en-US" dirty="0" smtClean="0"/>
              <a:t>You haven’t started dealing with UI elements from threads yet</a:t>
            </a:r>
          </a:p>
          <a:p>
            <a:pPr lvl="1"/>
            <a:r>
              <a:rPr lang="en-US" dirty="0" smtClean="0"/>
              <a:t>When you do, you’ll find that your program likes to crash</a:t>
            </a:r>
          </a:p>
          <a:p>
            <a:pPr lvl="2"/>
            <a:r>
              <a:rPr lang="en-US" dirty="0" smtClean="0"/>
              <a:t>A lot</a:t>
            </a:r>
          </a:p>
          <a:p>
            <a:pPr lvl="1"/>
            <a:r>
              <a:rPr lang="en-US" dirty="0" smtClean="0"/>
              <a:t>But you did that just fine in HW2 with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Dispatcher</a:t>
            </a:r>
            <a:endParaRPr lang="en-US" dirty="0" smtClean="0"/>
          </a:p>
          <a:p>
            <a:pPr lvl="1"/>
            <a:r>
              <a:rPr lang="en-US" dirty="0"/>
              <a:t>“Maintains a prioritized queue of work items for a specific </a:t>
            </a:r>
            <a:r>
              <a:rPr lang="en-US" dirty="0" smtClean="0"/>
              <a:t>thread”</a:t>
            </a:r>
          </a:p>
          <a:p>
            <a:pPr lvl="1"/>
            <a:r>
              <a:rPr lang="en-US" dirty="0" smtClean="0"/>
              <a:t>Events like button presses, etc. are just those types of work items</a:t>
            </a:r>
          </a:p>
          <a:p>
            <a:pPr lvl="1"/>
            <a:r>
              <a:rPr lang="en-US" dirty="0" smtClean="0"/>
              <a:t>We can use the Dispatcher to run things (functions, lambdas, etc…) on our main UI thread, so we can update UI elements from other threads</a:t>
            </a:r>
          </a:p>
          <a:p>
            <a:pPr lvl="1"/>
            <a:r>
              <a:rPr lang="en-US" dirty="0" smtClean="0"/>
              <a:t>Internally, this is what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dirty="0" smtClean="0"/>
              <a:t> does</a:t>
            </a:r>
          </a:p>
          <a:p>
            <a:pPr lvl="1"/>
            <a:r>
              <a:rPr lang="en-US" dirty="0" smtClean="0"/>
              <a:t>We can do it </a:t>
            </a:r>
            <a:r>
              <a:rPr lang="en-US" dirty="0" smtClean="0"/>
              <a:t>manually</a:t>
            </a:r>
            <a:r>
              <a:rPr lang="en-US" dirty="0" smtClean="0"/>
              <a:t> now, because we love doing things manually!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89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running UI-centric code in another thread, use the Dispatcher to avoid crashing horribly: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Dispatcher.BeginInvoke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“Hello!"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This should look familiar to us by now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We’re calling a function and passing in a Lambda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That lambda will be executed on the UI thread!</a:t>
            </a:r>
          </a:p>
        </p:txBody>
      </p:sp>
    </p:spTree>
    <p:extLst>
      <p:ext uri="{BB962C8B-B14F-4D97-AF65-F5344CB8AC3E}">
        <p14:creationId xmlns:p14="http://schemas.microsoft.com/office/powerpoint/2010/main" val="313668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very easy to go crazy and start using Lambdas, Threads, Events, etc. all over the place</a:t>
            </a:r>
          </a:p>
          <a:p>
            <a:pPr lvl="1"/>
            <a:r>
              <a:rPr lang="en-US" dirty="0" smtClean="0"/>
              <a:t>In many cases, this is a good thing, they make our lives easier</a:t>
            </a:r>
          </a:p>
          <a:p>
            <a:pPr lvl="1"/>
            <a:r>
              <a:rPr lang="en-US" dirty="0" smtClean="0"/>
              <a:t>In some cases, this is a Very </a:t>
            </a:r>
            <a:r>
              <a:rPr lang="en-US" dirty="0"/>
              <a:t>B</a:t>
            </a:r>
            <a:r>
              <a:rPr lang="en-US" dirty="0" smtClean="0"/>
              <a:t>ad Thing™</a:t>
            </a:r>
          </a:p>
          <a:p>
            <a:endParaRPr lang="en-US" dirty="0" smtClean="0"/>
          </a:p>
          <a:p>
            <a:r>
              <a:rPr lang="en-US" dirty="0" smtClean="0"/>
              <a:t>Common problems:</a:t>
            </a:r>
          </a:p>
          <a:p>
            <a:pPr lvl="1"/>
            <a:r>
              <a:rPr lang="en-US" dirty="0" smtClean="0"/>
              <a:t>UI objects cannot be touched outside of the UI thread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Dispatcher.BeginInvoke</a:t>
            </a:r>
            <a:r>
              <a:rPr lang="en-US" dirty="0" smtClean="0"/>
              <a:t>!</a:t>
            </a:r>
            <a:endParaRPr lang="en-US" dirty="0" smtClean="0"/>
          </a:p>
          <a:p>
            <a:pPr lvl="2"/>
            <a:r>
              <a:rPr lang="en-US" dirty="0" smtClean="0"/>
              <a:t>This doesn’t go for only UI threads, other resources are often marked “thread unsafe”, and cannot be even read on two threads</a:t>
            </a:r>
          </a:p>
          <a:p>
            <a:pPr lvl="1"/>
            <a:r>
              <a:rPr lang="en-US" dirty="0" smtClean="0"/>
              <a:t>Reading/writing plain old data on different threads simultaneously</a:t>
            </a:r>
          </a:p>
          <a:p>
            <a:pPr lvl="2"/>
            <a:r>
              <a:rPr lang="en-US" dirty="0" smtClean="0"/>
              <a:t>Lots of stuff can go wrong here</a:t>
            </a:r>
          </a:p>
          <a:p>
            <a:pPr lvl="1"/>
            <a:r>
              <a:rPr lang="en-US" dirty="0" smtClean="0"/>
              <a:t>In short, try to compartmentalize your </a:t>
            </a:r>
            <a:r>
              <a:rPr lang="en-US" dirty="0" smtClean="0"/>
              <a:t>threads as much as possible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finally get to expanding our sensing capabilities</a:t>
            </a:r>
          </a:p>
          <a:p>
            <a:pPr lvl="1"/>
            <a:r>
              <a:rPr lang="en-US" dirty="0" smtClean="0"/>
              <a:t>Luckily for us, we are now experts on Events, Lambdas, Callbacks, etc…</a:t>
            </a:r>
          </a:p>
          <a:p>
            <a:pPr lvl="1"/>
            <a:r>
              <a:rPr lang="en-US" dirty="0" smtClean="0"/>
              <a:t>This is good, because </a:t>
            </a:r>
            <a:r>
              <a:rPr lang="en-US" dirty="0" smtClean="0"/>
              <a:t>now that we </a:t>
            </a:r>
            <a:r>
              <a:rPr lang="en-US" dirty="0" smtClean="0"/>
              <a:t>are, the following topics will be easy</a:t>
            </a:r>
          </a:p>
          <a:p>
            <a:pPr lvl="1"/>
            <a:endParaRPr lang="en-US" dirty="0"/>
          </a:p>
          <a:p>
            <a:r>
              <a:rPr lang="en-US" dirty="0" smtClean="0"/>
              <a:t>Accelerometer, Gyro and Compass</a:t>
            </a:r>
          </a:p>
          <a:p>
            <a:pPr lvl="1"/>
            <a:r>
              <a:rPr lang="en-US" dirty="0" smtClean="0"/>
              <a:t>Identical APIs</a:t>
            </a:r>
          </a:p>
          <a:p>
            <a:pPr lvl="1"/>
            <a:r>
              <a:rPr lang="en-US" dirty="0" smtClean="0"/>
              <a:t>Identical in both C# and C++</a:t>
            </a:r>
          </a:p>
          <a:p>
            <a:pPr lvl="2"/>
            <a:r>
              <a:rPr lang="en-US" dirty="0" smtClean="0"/>
              <a:t>Create the sensor object</a:t>
            </a:r>
          </a:p>
          <a:p>
            <a:pPr lvl="2"/>
            <a:r>
              <a:rPr lang="en-US" dirty="0" smtClean="0"/>
              <a:t>Set the sampling interval you want</a:t>
            </a:r>
          </a:p>
          <a:p>
            <a:pPr lvl="2"/>
            <a:r>
              <a:rPr lang="en-US" dirty="0" smtClean="0"/>
              <a:t>Subscribe to the event triggered by input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GPS is slightly different</a:t>
            </a:r>
          </a:p>
          <a:p>
            <a:pPr lvl="1"/>
            <a:r>
              <a:rPr lang="en-US" dirty="0" smtClean="0"/>
              <a:t>Follows same basic ideas</a:t>
            </a:r>
          </a:p>
        </p:txBody>
      </p:sp>
    </p:spTree>
    <p:extLst>
      <p:ext uri="{BB962C8B-B14F-4D97-AF65-F5344CB8AC3E}">
        <p14:creationId xmlns:p14="http://schemas.microsoft.com/office/powerpoint/2010/main" val="185569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create the Accelerometer 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Next, we ask for the fastest sampling rate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acc.MinimumReportInterval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Add ourselves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&lt;…&gt;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Our callback must take in two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access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args.Reading.Acceleration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{X,Y,Z}</a:t>
            </a:r>
          </a:p>
          <a:p>
            <a:pPr lvl="1"/>
            <a:r>
              <a:rPr lang="en-US" dirty="0" smtClean="0"/>
              <a:t>This gives us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/>
              <a:t>‘s that we can do whatever we want with!</a:t>
            </a:r>
          </a:p>
        </p:txBody>
      </p:sp>
    </p:spTree>
    <p:extLst>
      <p:ext uri="{BB962C8B-B14F-4D97-AF65-F5344CB8AC3E}">
        <p14:creationId xmlns:p14="http://schemas.microsoft.com/office/powerpoint/2010/main" val="117451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that’s really it for C#</a:t>
            </a:r>
          </a:p>
          <a:p>
            <a:pPr lvl="1"/>
            <a:r>
              <a:rPr lang="en-US" dirty="0" smtClean="0"/>
              <a:t>C++ is just as easy!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^&gt;(...);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Verbose, but we all understand what’s happening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can use Lambdas, Callbacks, plain old C++ functions here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 smtClean="0">
              <a:solidFill>
                <a:srgbClr val="7F7F7F"/>
              </a:solidFill>
              <a:latin typeface="Century Gothic" panose="020B0502020202020204" pitchFamily="34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Note: The </a:t>
            </a: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e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vent is not on the UI thread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True for C# and C++, so use Dispatcher in your C# code!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Acc.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Gyro,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Look over the last two slides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Paste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smtClean="0"/>
              <a:t> or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Gyrometer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</a:p>
          <a:p>
            <a:pPr lvl="1"/>
            <a:r>
              <a:rPr lang="en-US" dirty="0" smtClean="0"/>
              <a:t>Works in C++ as well!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Rejoice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a little trickier</a:t>
            </a:r>
          </a:p>
          <a:p>
            <a:pPr lvl="1"/>
            <a:r>
              <a:rPr lang="en-US" dirty="0" smtClean="0"/>
              <a:t>May not always have data that “makes sense”</a:t>
            </a:r>
          </a:p>
          <a:p>
            <a:pPr lvl="1"/>
            <a:r>
              <a:rPr lang="en-US" dirty="0" smtClean="0"/>
              <a:t>Multiple sources for this data</a:t>
            </a:r>
          </a:p>
          <a:p>
            <a:pPr lvl="2"/>
            <a:r>
              <a:rPr lang="en-US" dirty="0" err="1" smtClean="0"/>
              <a:t>Wifi</a:t>
            </a:r>
            <a:r>
              <a:rPr lang="en-US" dirty="0" smtClean="0"/>
              <a:t> Networks</a:t>
            </a:r>
          </a:p>
          <a:p>
            <a:pPr lvl="2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Cell Towers</a:t>
            </a:r>
          </a:p>
          <a:p>
            <a:pPr lvl="2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Quite noisy</a:t>
            </a:r>
          </a:p>
          <a:p>
            <a:endParaRPr lang="en-US" dirty="0"/>
          </a:p>
          <a:p>
            <a:r>
              <a:rPr lang="en-US" dirty="0" smtClean="0"/>
              <a:t>Still extremely easy to setup</a:t>
            </a:r>
          </a:p>
          <a:p>
            <a:pPr lvl="1"/>
            <a:r>
              <a:rPr lang="en-US" dirty="0" smtClean="0"/>
              <a:t>Note that Microsoft wants you to ask the user for their permission</a:t>
            </a:r>
          </a:p>
          <a:p>
            <a:pPr lvl="1"/>
            <a:r>
              <a:rPr lang="en-US" dirty="0" smtClean="0"/>
              <a:t>Info on how to do that and more </a:t>
            </a:r>
            <a:r>
              <a:rPr lang="en-US" dirty="0" smtClean="0">
                <a:hlinkClick r:id="rId2"/>
              </a:rPr>
              <a:t>available on MSDN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set its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geo.DesiredAccuracy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PositionAccuracy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geo.MovementThreshold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subscribe to its events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geo.PositionChanged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geo.StatusChanged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take a closer look at these events…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65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and C++’s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are not the same</a:t>
            </a:r>
          </a:p>
          <a:p>
            <a:pPr lvl="1"/>
            <a:r>
              <a:rPr lang="en-US" dirty="0" smtClean="0"/>
              <a:t>C#’s has extra information that C++’s doesn’t</a:t>
            </a:r>
          </a:p>
          <a:p>
            <a:pPr lvl="2"/>
            <a:r>
              <a:rPr lang="en-US" dirty="0" smtClean="0"/>
              <a:t>Chief among them: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cannot simply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r>
              <a:rPr lang="en-US" dirty="0" smtClean="0"/>
              <a:t> in C# code</a:t>
            </a:r>
          </a:p>
          <a:p>
            <a:pPr lvl="2"/>
            <a:r>
              <a:rPr lang="en-US" dirty="0" smtClean="0"/>
              <a:t>At least, not if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</a:t>
            </a:r>
            <a:r>
              <a:rPr lang="en-US" dirty="0"/>
              <a:t> </a:t>
            </a:r>
            <a:r>
              <a:rPr lang="en-US" dirty="0" smtClean="0"/>
              <a:t>is expecting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With C#/C++ Interop </a:t>
            </a:r>
            <a:r>
              <a:rPr lang="en-US" dirty="0" err="1" smtClean="0"/>
              <a:t>datatypes</a:t>
            </a:r>
            <a:r>
              <a:rPr lang="en-US" dirty="0" smtClean="0"/>
              <a:t>, this can work!</a:t>
            </a:r>
          </a:p>
          <a:p>
            <a:pPr lvl="1"/>
            <a:r>
              <a:rPr lang="en-US" dirty="0" smtClean="0"/>
              <a:t>Instead of expecting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, we will instead expect a C++ object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C++ object will match up with the corresponding C# object</a:t>
            </a:r>
          </a:p>
          <a:p>
            <a:pPr lvl="2"/>
            <a:r>
              <a:rPr lang="en-US" dirty="0" smtClean="0"/>
              <a:t>The compiler does the conversion from C# object to C++ object for 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 the C# side, we will be able to write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cppComponent.process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1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that takes in two arguments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args.Position.Coordinate</a:t>
            </a:r>
            <a:r>
              <a:rPr lang="en-US" dirty="0" smtClean="0"/>
              <a:t> contains all sorts of treasure for us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Latitude</a:t>
            </a:r>
          </a:p>
          <a:p>
            <a:pPr lvl="2"/>
            <a:r>
              <a:rPr lang="en-US" dirty="0" smtClean="0"/>
              <a:t>Longitude</a:t>
            </a:r>
          </a:p>
          <a:p>
            <a:pPr lvl="2"/>
            <a:r>
              <a:rPr lang="en-US" dirty="0" smtClean="0"/>
              <a:t>Altitude and </a:t>
            </a:r>
            <a:r>
              <a:rPr lang="en-US" dirty="0" err="1" smtClean="0"/>
              <a:t>AltutideAccuracy</a:t>
            </a:r>
            <a:endParaRPr lang="en-US" dirty="0"/>
          </a:p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with two arguments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args.Status</a:t>
            </a:r>
            <a:r>
              <a:rPr lang="en-US" dirty="0" smtClean="0"/>
              <a:t> contains an identifier such as the following: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.Initializing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.Disabled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6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do have a little bit of sensor cleanup to do</a:t>
            </a:r>
          </a:p>
          <a:p>
            <a:pPr lvl="1"/>
            <a:r>
              <a:rPr lang="en-US" dirty="0" smtClean="0"/>
              <a:t>Because we subscribed to the event, we’ll want to unsubscribe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both C++ and C#, use the -= operator:</a:t>
            </a:r>
          </a:p>
          <a:p>
            <a:pPr lvl="2"/>
            <a:r>
              <a:rPr lang="en-US" dirty="0" smtClean="0"/>
              <a:t>In C#, we can just use the callback itself: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&lt;…&gt;;</a:t>
            </a: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200150" lvl="4" indent="-285750">
              <a:spcBef>
                <a:spcPts val="384"/>
              </a:spcBef>
            </a:pPr>
            <a:r>
              <a:rPr lang="en-US" dirty="0" smtClean="0"/>
              <a:t>In C++, </a:t>
            </a:r>
            <a:r>
              <a:rPr lang="en-US" dirty="0"/>
              <a:t>we </a:t>
            </a:r>
            <a:r>
              <a:rPr lang="en-US" dirty="0" smtClean="0"/>
              <a:t>have to store a “token” and use that:</a:t>
            </a:r>
            <a:endParaRPr lang="en-US" dirty="0"/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 “token” is of type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EventRegistrationToken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Galore</a:t>
            </a:r>
            <a:endParaRPr lang="en-US" dirty="0" smtClean="0"/>
          </a:p>
          <a:p>
            <a:pPr lvl="1"/>
            <a:r>
              <a:rPr lang="en-US" dirty="0" smtClean="0"/>
              <a:t>We’re going to read in all of our sensors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We’re going to use WASAPI again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We’re even going to have a neat GUI component</a:t>
            </a:r>
          </a:p>
          <a:p>
            <a:endParaRPr lang="en-US" dirty="0" smtClean="0"/>
          </a:p>
          <a:p>
            <a:r>
              <a:rPr lang="en-US" dirty="0" smtClean="0"/>
              <a:t>In stark contrast to HW2, this should be easier</a:t>
            </a:r>
          </a:p>
          <a:p>
            <a:pPr lvl="1"/>
            <a:r>
              <a:rPr lang="en-US" dirty="0" smtClean="0"/>
              <a:t>You now have a large array of functional programming tools to use!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homework has more incremental steps, get one working before moving on to the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Read in from all the sensors we talked about today</a:t>
            </a:r>
          </a:p>
          <a:p>
            <a:pPr lvl="1"/>
            <a:endParaRPr lang="en-US" dirty="0"/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WASAPI back in, but this time, use a sensor to drive the output</a:t>
            </a:r>
          </a:p>
          <a:p>
            <a:pPr lvl="1"/>
            <a:r>
              <a:rPr lang="en-US" dirty="0" smtClean="0"/>
              <a:t>Example output: Sinusoid whose frequency is driven by </a:t>
            </a:r>
            <a:r>
              <a:rPr lang="en-US" dirty="0" err="1" smtClean="0"/>
              <a:t>Accelerometer.X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Add in the new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</a:t>
            </a:r>
            <a:r>
              <a:rPr lang="en-US" dirty="0" smtClean="0"/>
              <a:t> object to your project, to graph sensor data!</a:t>
            </a:r>
          </a:p>
          <a:p>
            <a:pPr lvl="2"/>
            <a:r>
              <a:rPr lang="en-US" dirty="0" smtClean="0"/>
              <a:t>At the least, graph audio coming in, and the FFT of audio coming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Uses a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r>
              <a:rPr lang="en-US" dirty="0" smtClean="0"/>
              <a:t> to output graphics</a:t>
            </a:r>
          </a:p>
          <a:p>
            <a:pPr lvl="1"/>
            <a:r>
              <a:rPr lang="en-US" dirty="0" smtClean="0"/>
              <a:t>I’ve made up a C++ component for your use</a:t>
            </a:r>
          </a:p>
          <a:p>
            <a:pPr lvl="1"/>
            <a:r>
              <a:rPr lang="en-US" dirty="0" smtClean="0"/>
              <a:t>It uses DirectX to plot a graph of a line</a:t>
            </a:r>
          </a:p>
          <a:p>
            <a:pPr lvl="1"/>
            <a:endParaRPr lang="en-US" dirty="0"/>
          </a:p>
          <a:p>
            <a:r>
              <a:rPr lang="en-US" dirty="0" smtClean="0"/>
              <a:t>It’s C++/CX, so you include it via “References”</a:t>
            </a:r>
          </a:p>
          <a:p>
            <a:endParaRPr lang="en-US" dirty="0"/>
          </a:p>
          <a:p>
            <a:r>
              <a:rPr lang="en-US" dirty="0" smtClean="0"/>
              <a:t>It has a fair amount of boilerplate code</a:t>
            </a:r>
          </a:p>
          <a:p>
            <a:pPr lvl="1"/>
            <a:r>
              <a:rPr lang="en-US" dirty="0" smtClean="0"/>
              <a:t>Basic procedure:</a:t>
            </a:r>
          </a:p>
          <a:p>
            <a:pPr lvl="2"/>
            <a:r>
              <a:rPr lang="en-US" dirty="0" smtClean="0"/>
              <a:t>Include the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r>
              <a:rPr lang="en-US" dirty="0"/>
              <a:t> </a:t>
            </a:r>
            <a:r>
              <a:rPr lang="en-US" dirty="0" smtClean="0"/>
              <a:t>XAML element in your XAML</a:t>
            </a:r>
          </a:p>
          <a:p>
            <a:pPr lvl="2"/>
            <a:r>
              <a:rPr lang="en-US" dirty="0" smtClean="0"/>
              <a:t>Include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LineGraphInterop</a:t>
            </a:r>
            <a:r>
              <a:rPr lang="en-US" dirty="0" smtClean="0"/>
              <a:t> in your C# class</a:t>
            </a:r>
          </a:p>
          <a:p>
            <a:pPr lvl="2"/>
            <a:r>
              <a:rPr lang="en-US" dirty="0" smtClean="0"/>
              <a:t>Define an “</a:t>
            </a:r>
            <a:r>
              <a:rPr lang="en-US" dirty="0" err="1" smtClean="0"/>
              <a:t>onLoaded</a:t>
            </a:r>
            <a:r>
              <a:rPr lang="en-US" dirty="0" smtClean="0"/>
              <a:t>” event for that </a:t>
            </a:r>
            <a:r>
              <a:rPr lang="en-US" dirty="0" err="1" smtClean="0"/>
              <a:t>DrawingSurface</a:t>
            </a:r>
            <a:endParaRPr lang="en-US" dirty="0" smtClean="0"/>
          </a:p>
          <a:p>
            <a:pPr lvl="2"/>
            <a:r>
              <a:rPr lang="en-US" dirty="0" smtClean="0"/>
              <a:t>Copy-Paste the boilerplate code into that </a:t>
            </a:r>
            <a:r>
              <a:rPr lang="en-US" dirty="0" err="1" smtClean="0"/>
              <a:t>onLoaded</a:t>
            </a:r>
            <a:r>
              <a:rPr lang="en-US" dirty="0" smtClean="0"/>
              <a:t> event</a:t>
            </a:r>
          </a:p>
          <a:p>
            <a:pPr lvl="2"/>
            <a:r>
              <a:rPr lang="en-US" dirty="0" smtClean="0"/>
              <a:t>Use the </a:t>
            </a:r>
            <a:r>
              <a:rPr lang="en-US" dirty="0"/>
              <a:t>functions </a:t>
            </a:r>
            <a:r>
              <a:rPr lang="en-US" dirty="0" smtClean="0"/>
              <a:t>documented </a:t>
            </a:r>
            <a:r>
              <a:rPr lang="en-US" dirty="0"/>
              <a:t>in the </a:t>
            </a:r>
            <a:r>
              <a:rPr lang="en-US" b="1" dirty="0" err="1" smtClean="0"/>
              <a:t>LineGraphInterop.h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Given that your </a:t>
            </a:r>
            <a:r>
              <a:rPr lang="en-US" sz="45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r>
              <a:rPr lang="en-US" sz="4500" dirty="0" smtClean="0"/>
              <a:t> is named </a:t>
            </a:r>
            <a:r>
              <a:rPr lang="en-US" sz="4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</a:t>
            </a:r>
            <a:r>
              <a:rPr lang="en-US" sz="4500" dirty="0" smtClean="0"/>
              <a:t>, and your </a:t>
            </a:r>
            <a:r>
              <a:rPr lang="en-US" sz="4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LineGraphInterop</a:t>
            </a:r>
            <a:r>
              <a:rPr lang="en-US" sz="4500" dirty="0" smtClean="0"/>
              <a:t> object is called </a:t>
            </a:r>
            <a:r>
              <a:rPr lang="en-US" sz="4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</a:t>
            </a:r>
            <a:r>
              <a:rPr lang="en-US" sz="4500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TimeCanvas_Loaded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LineGraphInterop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window bounds in dips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timeGraph.WindowBounds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Windows.Foundation.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timeCanvas.ActualHeight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native resolution in pixels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timeGraph.NativeResolution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Windows.Foundation.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.Floor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.Current.Host.Content.ScaleFactor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100.0f + 0.5f),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.Floor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timeCanvas.ActualHeight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.Current.Host.Content.ScaleFactor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100.0f + 0.5f)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render resolution to the full native resolution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timeGraph.RenderResolution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timeGraph.NativeResolution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Hook-up native component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DrawingSurface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timeCanvas.SetContentProvider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timeGraph.CreateContentProvider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timeCanvas.SetManipulationHandler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timeGraph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the right capabilities checked</a:t>
            </a:r>
          </a:p>
          <a:p>
            <a:pPr lvl="1"/>
            <a:r>
              <a:rPr lang="en-US" dirty="0" smtClean="0"/>
              <a:t>ID_CAP_SENSORS</a:t>
            </a:r>
          </a:p>
          <a:p>
            <a:pPr lvl="1"/>
            <a:r>
              <a:rPr lang="en-US" dirty="0" smtClean="0"/>
              <a:t>ID_CAP_LOCATION</a:t>
            </a:r>
          </a:p>
          <a:p>
            <a:pPr lvl="1"/>
            <a:r>
              <a:rPr lang="en-US" dirty="0" smtClean="0"/>
              <a:t>ID_CAP_MICROPHONE</a:t>
            </a:r>
          </a:p>
          <a:p>
            <a:pPr lvl="1"/>
            <a:endParaRPr lang="en-US" dirty="0"/>
          </a:p>
          <a:p>
            <a:r>
              <a:rPr lang="en-US" dirty="0" smtClean="0"/>
              <a:t>Useful Namespaces: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Windows.Devices.Sensors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Windows.Devices.Geolocation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emulator may not contain all sensors</a:t>
            </a:r>
          </a:p>
          <a:p>
            <a:pPr lvl="1"/>
            <a:r>
              <a:rPr lang="en-US" dirty="0" smtClean="0"/>
              <a:t>For instance,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Avoid crashing by handling this intelligently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frequency of a sinusoid</a:t>
            </a:r>
          </a:p>
          <a:p>
            <a:pPr lvl="1"/>
            <a:r>
              <a:rPr lang="en-US" dirty="0" smtClean="0"/>
              <a:t>Avoid clicks by knowing your ending phase from last buffer, and starting with that phase in the next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Otherwise, you will have discontinuities in your data, which makes </a:t>
            </a:r>
            <a:r>
              <a:rPr lang="en-US" smtClean="0"/>
              <a:t>clicks!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26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Defines an array of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elements, different element types can be used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treat it like a normal array,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works!</a:t>
            </a:r>
          </a:p>
          <a:p>
            <a:pPr lvl="2"/>
            <a:r>
              <a:rPr lang="en-US" dirty="0" smtClean="0"/>
              <a:t>Not recommended, this is much slower than native arrays!</a:t>
            </a:r>
          </a:p>
          <a:p>
            <a:pPr lvl="2"/>
            <a:r>
              <a:rPr lang="en-US" dirty="0" smtClean="0"/>
              <a:t>Better to copy from this into a temporary array first!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Carries around information like C#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/>
              <a:t> object has a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member!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Translates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 dirty="0" smtClean="0"/>
              <a:t>on the C# side</a:t>
            </a:r>
          </a:p>
          <a:p>
            <a:pPr lvl="1"/>
            <a:endParaRPr lang="en-US" dirty="0"/>
          </a:p>
          <a:p>
            <a:r>
              <a:rPr lang="en-US" dirty="0" smtClean="0"/>
              <a:t>This solves quite a few problems for us</a:t>
            </a:r>
          </a:p>
          <a:p>
            <a:pPr lvl="1"/>
            <a:r>
              <a:rPr lang="en-US" dirty="0" smtClean="0"/>
              <a:t>All of a sudden we can pass sampled data around through C# code!</a:t>
            </a:r>
          </a:p>
        </p:txBody>
      </p:sp>
    </p:spTree>
    <p:extLst>
      <p:ext uri="{BB962C8B-B14F-4D97-AF65-F5344CB8AC3E}">
        <p14:creationId xmlns:p14="http://schemas.microsoft.com/office/powerpoint/2010/main" val="417350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attributes of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 smtClean="0"/>
              <a:t> property gets exactly what it sounds like it gets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 smtClean="0"/>
              <a:t> property is the address of the first element of the array</a:t>
            </a:r>
          </a:p>
          <a:p>
            <a:pPr lvl="2"/>
            <a:r>
              <a:rPr lang="en-US" dirty="0" smtClean="0"/>
              <a:t>Use this to convert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</a:p>
          <a:p>
            <a:pPr lvl="2"/>
            <a:r>
              <a:rPr lang="en-US" dirty="0" smtClean="0"/>
              <a:t>Identical to the return value of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begin()</a:t>
            </a:r>
            <a:r>
              <a:rPr lang="en-US" dirty="0"/>
              <a:t> </a:t>
            </a:r>
            <a:r>
              <a:rPr lang="en-US" dirty="0" smtClean="0"/>
              <a:t>member function</a:t>
            </a:r>
          </a:p>
          <a:p>
            <a:pPr lvl="2"/>
            <a:r>
              <a:rPr lang="en-US" dirty="0" smtClean="0"/>
              <a:t>Use this when copying to a native array via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!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Can convert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/>
              <a:t> to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via the constructor: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As we will discuss later, because you are using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, cleans itself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8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295"/>
            <a:ext cx="82296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fftwf_plan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FFTW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input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4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/>
              <a:t> is shorthand for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&gt;^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CSharpFFTW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fftwf_plan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~FFTW();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799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.</a:t>
            </a:r>
            <a:r>
              <a:rPr lang="en-US" dirty="0" err="1" smtClean="0"/>
              <a:t>cpp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fftwf_complex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First, we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gotta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 input into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its magic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fftwf_execute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-&gt;plan 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resultant spectrum is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91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6082</TotalTime>
  <Words>4029</Words>
  <Application>Microsoft Macintosh PowerPoint</Application>
  <PresentationFormat>On-screen Show (4:3)</PresentationFormat>
  <Paragraphs>653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Executive</vt:lpstr>
      <vt:lpstr>Week 3</vt:lpstr>
      <vt:lpstr>Overview</vt:lpstr>
      <vt:lpstr>C#/C++: Part II</vt:lpstr>
      <vt:lpstr>Interop Datatypes</vt:lpstr>
      <vt:lpstr>Interop Datatypes</vt:lpstr>
      <vt:lpstr>Interop Datatypes</vt:lpstr>
      <vt:lpstr>Interop .h Example</vt:lpstr>
      <vt:lpstr>Interop .h Example</vt:lpstr>
      <vt:lpstr>Interop .cpp Example</vt:lpstr>
      <vt:lpstr>Interop .cpp Example</vt:lpstr>
      <vt:lpstr>Interop Caveats</vt:lpstr>
      <vt:lpstr>Delegates</vt:lpstr>
      <vt:lpstr>Delegates</vt:lpstr>
      <vt:lpstr>Callbacks</vt:lpstr>
      <vt:lpstr>Callbacks (C++)</vt:lpstr>
      <vt:lpstr>Callbacks (C#)</vt:lpstr>
      <vt:lpstr>Callbacks (C#)</vt:lpstr>
      <vt:lpstr>Events (C++ -&gt; C#)</vt:lpstr>
      <vt:lpstr>Events (C++ -&gt; C#)</vt:lpstr>
      <vt:lpstr>Events (C++ -&gt; C#)</vt:lpstr>
      <vt:lpstr>Events (C++ -&gt; C++)</vt:lpstr>
      <vt:lpstr>Lambda Expressions</vt:lpstr>
      <vt:lpstr>Lambdas (C#)</vt:lpstr>
      <vt:lpstr>Lambdas (C#)</vt:lpstr>
      <vt:lpstr>Lambdas (C#)</vt:lpstr>
      <vt:lpstr>Lambdas (C#)</vt:lpstr>
      <vt:lpstr>Lambdas (C++)</vt:lpstr>
      <vt:lpstr>Lambdas (C++)</vt:lpstr>
      <vt:lpstr>Lambdas Live Demo</vt:lpstr>
      <vt:lpstr>Concurrency: Part II</vt:lpstr>
      <vt:lpstr>The Dispatcher (C#)</vt:lpstr>
      <vt:lpstr>Concurrency Caveats</vt:lpstr>
      <vt:lpstr>Other Sensors</vt:lpstr>
      <vt:lpstr>Accelerometer (C#)</vt:lpstr>
      <vt:lpstr>Accelerometer (C++)</vt:lpstr>
      <vt:lpstr>Acc. Live Demo</vt:lpstr>
      <vt:lpstr>Gyro, Compass</vt:lpstr>
      <vt:lpstr>GPS (Location)</vt:lpstr>
      <vt:lpstr>GPS (Location)</vt:lpstr>
      <vt:lpstr>GPS (Location)</vt:lpstr>
      <vt:lpstr>Sensor Cleanup</vt:lpstr>
      <vt:lpstr>Homework 3</vt:lpstr>
      <vt:lpstr>Homework 3</vt:lpstr>
      <vt:lpstr>LineGraph</vt:lpstr>
      <vt:lpstr>LineGraph</vt:lpstr>
      <vt:lpstr>LineGraph Live Demo</vt:lpstr>
      <vt:lpstr>Misc. notes for HW3</vt:lpstr>
      <vt:lpstr>Misc. notes for HW3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377</cp:revision>
  <dcterms:created xsi:type="dcterms:W3CDTF">2013-01-03T18:40:17Z</dcterms:created>
  <dcterms:modified xsi:type="dcterms:W3CDTF">2014-04-14T06:46:42Z</dcterms:modified>
</cp:coreProperties>
</file>