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9876" autoAdjust="0"/>
  </p:normalViewPr>
  <p:slideViewPr>
    <p:cSldViewPr>
      <p:cViewPr varScale="1">
        <p:scale>
          <a:sx n="73" d="100"/>
          <a:sy n="73" d="100"/>
        </p:scale>
        <p:origin x="-10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5/5/14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5/5/14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SON" TargetMode="External"/><Relationship Id="rId4" Type="http://schemas.openxmlformats.org/officeDocument/2006/relationships/hyperlink" Target="https://code.google.com/p/protobuf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X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speech-api/v1/recognize?lang=en-U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apps/windows.networking.proximity.peerfinder" TargetMode="External"/><Relationship Id="rId3" Type="http://schemas.openxmlformats.org/officeDocument/2006/relationships/hyperlink" Target="http://msdn.microsoft.com/en-us/library/windows/apps/xaml/hh46522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Tim_Berners-Lee" TargetMode="External"/><Relationship Id="rId3" Type="http://schemas.openxmlformats.org/officeDocument/2006/relationships/hyperlink" Target="http://www.w3.org/Protocols/rfc2616/rfc2616-sec10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Network Communication</a:t>
            </a:r>
          </a:p>
          <a:p>
            <a:r>
              <a:rPr lang="en-US" dirty="0" smtClean="0"/>
              <a:t>HTTP</a:t>
            </a:r>
            <a:r>
              <a:rPr lang="en-US" dirty="0"/>
              <a:t> </a:t>
            </a:r>
            <a:r>
              <a:rPr lang="en-US" dirty="0" smtClean="0"/>
              <a:t>and Web Services</a:t>
            </a:r>
          </a:p>
          <a:p>
            <a:r>
              <a:rPr lang="en-US" dirty="0" smtClean="0"/>
              <a:t>“Cloud” computation</a:t>
            </a:r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Headers are metadata that precedes all messages</a:t>
            </a:r>
          </a:p>
          <a:p>
            <a:pPr lvl="1"/>
            <a:r>
              <a:rPr lang="en-US" dirty="0" smtClean="0"/>
              <a:t>Both requests and responses provide headers</a:t>
            </a:r>
          </a:p>
          <a:p>
            <a:pPr lvl="1"/>
            <a:r>
              <a:rPr lang="en-US" dirty="0" smtClean="0"/>
              <a:t>Even request type is part of the header</a:t>
            </a:r>
          </a:p>
          <a:p>
            <a:pPr lvl="1"/>
            <a:endParaRPr lang="en-US" dirty="0"/>
          </a:p>
          <a:p>
            <a:r>
              <a:rPr lang="en-US" dirty="0" smtClean="0"/>
              <a:t>Controls/describes the communication channel as well as the content being transferred</a:t>
            </a:r>
          </a:p>
          <a:p>
            <a:pPr lvl="1"/>
            <a:r>
              <a:rPr lang="en-US" b="1" dirty="0" smtClean="0"/>
              <a:t>Content-Length</a:t>
            </a:r>
            <a:r>
              <a:rPr lang="en-US" dirty="0" smtClean="0"/>
              <a:t> describes the length of a </a:t>
            </a:r>
            <a:r>
              <a:rPr lang="en-US" b="1" dirty="0" smtClean="0"/>
              <a:t>GET</a:t>
            </a:r>
            <a:r>
              <a:rPr lang="en-US" dirty="0" smtClean="0"/>
              <a:t> response or a </a:t>
            </a:r>
            <a:r>
              <a:rPr lang="en-US" b="1" dirty="0" smtClean="0"/>
              <a:t>POST</a:t>
            </a:r>
            <a:r>
              <a:rPr lang="en-US" dirty="0" smtClean="0"/>
              <a:t> upload</a:t>
            </a:r>
          </a:p>
          <a:p>
            <a:pPr lvl="1"/>
            <a:r>
              <a:rPr lang="en-US" b="1" dirty="0" smtClean="0"/>
              <a:t>Connection-type</a:t>
            </a:r>
            <a:r>
              <a:rPr lang="en-US" dirty="0" smtClean="0"/>
              <a:t>: </a:t>
            </a:r>
            <a:r>
              <a:rPr lang="en-US" b="1" dirty="0" smtClean="0"/>
              <a:t>[Close/Keep-alive] </a:t>
            </a:r>
            <a:r>
              <a:rPr lang="en-US" dirty="0" smtClean="0"/>
              <a:t>determines whether the socket is closed after the first request, or is kept open for further communication</a:t>
            </a:r>
          </a:p>
          <a:p>
            <a:pPr lvl="1"/>
            <a:r>
              <a:rPr lang="en-US" dirty="0" smtClean="0"/>
              <a:t>Many, many others exist</a:t>
            </a:r>
          </a:p>
          <a:p>
            <a:pPr lvl="1"/>
            <a:endParaRPr lang="en-US" dirty="0"/>
          </a:p>
          <a:p>
            <a:r>
              <a:rPr lang="en-US" b="1" dirty="0" smtClean="0"/>
              <a:t>HEAD</a:t>
            </a:r>
            <a:r>
              <a:rPr lang="en-US" dirty="0" smtClean="0"/>
              <a:t>, unsurprisingly, gets only the headers for a file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4863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HTTP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can type out a simple HTTP request:</a:t>
            </a:r>
            <a:endParaRPr lang="en-US" sz="1600" dirty="0" smtClean="0">
              <a:latin typeface="Century Gothic" panose="020B0502020202020204" pitchFamily="34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GET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HTTP/1.1</a:t>
            </a:r>
            <a:endParaRPr lang="en-US" sz="1600" dirty="0" smtClean="0">
              <a:latin typeface="Century Gothic" panose="020B0502020202020204" pitchFamily="34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US" sz="1600" dirty="0">
              <a:latin typeface="Century Gothic" panose="020B0502020202020204" pitchFamily="34" charset="0"/>
              <a:cs typeface="Cordia New" panose="020B0304020202020204" pitchFamily="34" charset="-34"/>
            </a:endParaRPr>
          </a:p>
          <a:p>
            <a:r>
              <a:rPr lang="en-US" dirty="0" smtClean="0"/>
              <a:t>It’s impossible to see here, but all HTTP messages end </a:t>
            </a:r>
            <a:r>
              <a:rPr lang="en-US" dirty="0" smtClean="0"/>
              <a:t>with two </a:t>
            </a:r>
            <a:r>
              <a:rPr lang="en-US" dirty="0" smtClean="0"/>
              <a:t>sequential newlines: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\r\n\r\n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The response looks like so: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HTTP/1.1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200 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Server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nginx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/1.2.6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Date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 Fri, 22 Feb 2013 00:43:24 GMT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Content-Type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 text/html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Content-Length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 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Last-Modified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 Wed, 03 Oct 2012 21:52:51 GMT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Connection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 keep-alive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Accept-Ranges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&lt;data&gt;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49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HTTP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7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HTTP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Luckily, we don’t have to do all this by hand</a:t>
            </a:r>
          </a:p>
          <a:p>
            <a:pPr lvl="1"/>
            <a:r>
              <a:rPr lang="en-US" dirty="0" smtClean="0"/>
              <a:t>There are a LOT of HTTP-centric tools for use, in every language</a:t>
            </a:r>
          </a:p>
          <a:p>
            <a:pPr lvl="1"/>
            <a:endParaRPr lang="en-US" dirty="0"/>
          </a:p>
          <a:p>
            <a:r>
              <a:rPr lang="en-US" dirty="0" smtClean="0"/>
              <a:t>In C#, we use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HttpWebRequest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HttpWebRequest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WebRequest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.CreateHttp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  <a:endParaRPr lang="en-US" sz="1600" dirty="0"/>
          </a:p>
          <a:p>
            <a:pPr lvl="1"/>
            <a:endParaRPr lang="en-US" dirty="0" smtClean="0"/>
          </a:p>
          <a:p>
            <a:r>
              <a:rPr lang="en-US" dirty="0" smtClean="0"/>
              <a:t>We then use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.{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Begin,End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GetResponse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.Factory.FromAsync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WebResponse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request.BeginGetResponse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request.EndGetResponse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Finally, we can construct a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DataReader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DataReader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response.GetResponseStream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AsInputStream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08681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HTTPWebRequest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Okay, we have the communication set up</a:t>
            </a:r>
          </a:p>
          <a:p>
            <a:pPr lvl="1"/>
            <a:r>
              <a:rPr lang="en-US" dirty="0" smtClean="0"/>
              <a:t>We still aren’t saying anything interesting, just “give me file X”</a:t>
            </a:r>
          </a:p>
          <a:p>
            <a:pPr lvl="1"/>
            <a:endParaRPr lang="en-US" dirty="0"/>
          </a:p>
          <a:p>
            <a:r>
              <a:rPr lang="en-US" dirty="0" smtClean="0"/>
              <a:t>To communicate more complex ideas, we use:</a:t>
            </a:r>
          </a:p>
          <a:p>
            <a:pPr lvl="1"/>
            <a:r>
              <a:rPr lang="en-US" dirty="0" smtClean="0"/>
              <a:t>Our own, non standards-conformant language that we will reinvent for every new project, and which decides not to work on Tuesdays</a:t>
            </a:r>
          </a:p>
          <a:p>
            <a:pPr lvl="1"/>
            <a:r>
              <a:rPr lang="en-US" b="1" dirty="0" smtClean="0"/>
              <a:t>XML</a:t>
            </a:r>
            <a:r>
              <a:rPr lang="en-US" dirty="0" smtClean="0"/>
              <a:t>: A generalized </a:t>
            </a:r>
            <a:r>
              <a:rPr lang="en-US" dirty="0" smtClean="0">
                <a:hlinkClick r:id="rId2"/>
              </a:rPr>
              <a:t>markup language</a:t>
            </a:r>
            <a:r>
              <a:rPr lang="en-US" dirty="0" smtClean="0"/>
              <a:t>.  We use this every day with XAML</a:t>
            </a:r>
          </a:p>
          <a:p>
            <a:pPr lvl="1"/>
            <a:r>
              <a:rPr lang="en-US" b="1" dirty="0" smtClean="0"/>
              <a:t>JSON</a:t>
            </a:r>
            <a:r>
              <a:rPr lang="en-US" dirty="0" smtClean="0"/>
              <a:t>: “</a:t>
            </a:r>
            <a:r>
              <a:rPr lang="en-US" dirty="0" err="1" smtClean="0"/>
              <a:t>Javascript</a:t>
            </a:r>
            <a:r>
              <a:rPr lang="en-US" dirty="0" smtClean="0"/>
              <a:t> Object Notation”, a serialization format </a:t>
            </a:r>
            <a:r>
              <a:rPr lang="en-US" dirty="0" smtClean="0">
                <a:hlinkClick r:id="rId3"/>
              </a:rPr>
              <a:t>born in the web</a:t>
            </a:r>
            <a:endParaRPr lang="en-US" dirty="0" smtClean="0"/>
          </a:p>
          <a:p>
            <a:pPr lvl="1"/>
            <a:r>
              <a:rPr lang="en-US" b="1" dirty="0" smtClean="0"/>
              <a:t>Protocol Buffers</a:t>
            </a:r>
            <a:r>
              <a:rPr lang="en-US" dirty="0" smtClean="0"/>
              <a:t>: Completely overkill, but a </a:t>
            </a:r>
            <a:r>
              <a:rPr lang="en-US" dirty="0" smtClean="0">
                <a:hlinkClick r:id="rId4"/>
              </a:rPr>
              <a:t>neat idea</a:t>
            </a:r>
            <a:endParaRPr lang="en-US" dirty="0" smtClean="0"/>
          </a:p>
          <a:p>
            <a:pPr lvl="1"/>
            <a:endParaRPr lang="en-US" b="1" dirty="0"/>
          </a:p>
          <a:p>
            <a:r>
              <a:rPr lang="en-US" dirty="0" smtClean="0"/>
              <a:t>We’re going to use </a:t>
            </a:r>
            <a:r>
              <a:rPr lang="en-US" b="1" dirty="0" smtClean="0"/>
              <a:t>JSON</a:t>
            </a:r>
            <a:r>
              <a:rPr lang="en-US" dirty="0" smtClean="0"/>
              <a:t>, because it’s easy</a:t>
            </a:r>
          </a:p>
          <a:p>
            <a:pPr lvl="1"/>
            <a:r>
              <a:rPr lang="en-US" dirty="0" smtClean="0"/>
              <a:t>Very straightforward</a:t>
            </a:r>
          </a:p>
          <a:p>
            <a:pPr lvl="1"/>
            <a:r>
              <a:rPr lang="en-US" dirty="0" smtClean="0"/>
              <a:t>Extremely common, especially among web services</a:t>
            </a:r>
          </a:p>
          <a:p>
            <a:pPr lvl="1"/>
            <a:r>
              <a:rPr lang="en-US" dirty="0" smtClean="0"/>
              <a:t>Because the next demo relies on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5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Speech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</a:t>
            </a:r>
            <a:r>
              <a:rPr lang="en-US" dirty="0" err="1" smtClean="0"/>
              <a:t>webservice</a:t>
            </a:r>
            <a:r>
              <a:rPr lang="en-US" dirty="0" smtClean="0"/>
              <a:t> endpoint for Speech -&gt; Text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https://www.google.com/speech-api/v1/recognize?lang=en-US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Note the URL-encoded parameter setting language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Takes in FLAC-encoded audio files via </a:t>
            </a:r>
            <a:r>
              <a:rPr lang="en-US" b="1" dirty="0" smtClean="0"/>
              <a:t>POST</a:t>
            </a:r>
            <a:endParaRPr lang="en-US" dirty="0" smtClean="0"/>
          </a:p>
          <a:p>
            <a:pPr lvl="1"/>
            <a:r>
              <a:rPr lang="en-US" dirty="0" smtClean="0"/>
              <a:t>FLAC: Free Lossless Audio Codec</a:t>
            </a:r>
          </a:p>
          <a:p>
            <a:pPr lvl="1"/>
            <a:r>
              <a:rPr lang="en-US" dirty="0" smtClean="0"/>
              <a:t>Almost certainly has a duration limit, feel free to experiment!</a:t>
            </a:r>
          </a:p>
          <a:p>
            <a:pPr lvl="1"/>
            <a:endParaRPr lang="en-US" dirty="0"/>
          </a:p>
          <a:p>
            <a:r>
              <a:rPr lang="en-US" dirty="0" smtClean="0"/>
              <a:t>Gives back a JSON response of text hypotheses</a:t>
            </a:r>
          </a:p>
          <a:p>
            <a:pPr lvl="1"/>
            <a:r>
              <a:rPr lang="en-US" dirty="0" smtClean="0"/>
              <a:t>Guaranteed to be the simplest free speech recognition API in the world</a:t>
            </a:r>
          </a:p>
          <a:p>
            <a:pPr lvl="1"/>
            <a:endParaRPr lang="en-US" dirty="0"/>
          </a:p>
          <a:p>
            <a:r>
              <a:rPr lang="en-US" dirty="0" smtClean="0"/>
              <a:t>Let’s take a look at the demo!</a:t>
            </a:r>
          </a:p>
        </p:txBody>
      </p:sp>
    </p:spTree>
    <p:extLst>
      <p:ext uri="{BB962C8B-B14F-4D97-AF65-F5344CB8AC3E}">
        <p14:creationId xmlns:p14="http://schemas.microsoft.com/office/powerpoint/2010/main" val="43846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Speech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7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We’ve already got a little experience with this</a:t>
            </a:r>
          </a:p>
          <a:p>
            <a:pPr lvl="1"/>
            <a:r>
              <a:rPr lang="en-US" dirty="0" smtClean="0"/>
              <a:t>Started out with Bluetooth, using RFCOMM to use BT as a serial device</a:t>
            </a:r>
            <a:endParaRPr lang="en-US" dirty="0"/>
          </a:p>
          <a:p>
            <a:pPr lvl="1"/>
            <a:r>
              <a:rPr lang="en-US" dirty="0" smtClean="0"/>
              <a:t>Basics stay the same for TCP/IP, because RFCOMM is similar to TCP</a:t>
            </a:r>
          </a:p>
          <a:p>
            <a:endParaRPr lang="en-US" dirty="0" smtClean="0"/>
          </a:p>
          <a:p>
            <a:r>
              <a:rPr lang="en-US" dirty="0" smtClean="0"/>
              <a:t>We’ll connect to ports, deal with streams, etc…</a:t>
            </a:r>
          </a:p>
          <a:p>
            <a:pPr lvl="1"/>
            <a:r>
              <a:rPr lang="en-US" dirty="0" smtClean="0"/>
              <a:t>Once again the likes of </a:t>
            </a:r>
            <a:r>
              <a:rPr lang="en-US" b="1" dirty="0" err="1" smtClean="0"/>
              <a:t>DataReader</a:t>
            </a:r>
            <a:r>
              <a:rPr lang="en-US" dirty="0" smtClean="0"/>
              <a:t>, and friends will help us out</a:t>
            </a:r>
          </a:p>
          <a:p>
            <a:pPr lvl="1"/>
            <a:endParaRPr lang="en-US" dirty="0"/>
          </a:p>
          <a:p>
            <a:r>
              <a:rPr lang="en-US" dirty="0" smtClean="0"/>
              <a:t>We’ll then take a higher-level approach</a:t>
            </a:r>
          </a:p>
          <a:p>
            <a:pPr lvl="1"/>
            <a:r>
              <a:rPr lang="en-US" dirty="0" smtClean="0"/>
              <a:t>HTTP is a protocol built on top of what we’re talking about</a:t>
            </a:r>
          </a:p>
          <a:p>
            <a:pPr lvl="1"/>
            <a:r>
              <a:rPr lang="en-US" dirty="0" smtClean="0"/>
              <a:t>On top of HTTP, we’ll talk about a data serialization format; JSON</a:t>
            </a:r>
          </a:p>
          <a:p>
            <a:endParaRPr lang="en-US" dirty="0" smtClean="0"/>
          </a:p>
          <a:p>
            <a:r>
              <a:rPr lang="en-US" dirty="0" smtClean="0"/>
              <a:t>By the end, we’ll be doing live speech recognition!</a:t>
            </a:r>
          </a:p>
        </p:txBody>
      </p:sp>
    </p:spTree>
    <p:extLst>
      <p:ext uri="{BB962C8B-B14F-4D97-AF65-F5344CB8AC3E}">
        <p14:creationId xmlns:p14="http://schemas.microsoft.com/office/powerpoint/2010/main" val="24087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Provides </a:t>
            </a:r>
            <a:r>
              <a:rPr lang="en-US" b="1" dirty="0" smtClean="0"/>
              <a:t>reliable</a:t>
            </a:r>
            <a:r>
              <a:rPr lang="en-US" dirty="0" smtClean="0"/>
              <a:t> end-to-end data transmission</a:t>
            </a:r>
          </a:p>
          <a:p>
            <a:pPr lvl="1"/>
            <a:r>
              <a:rPr lang="en-US" b="1" dirty="0" smtClean="0"/>
              <a:t>Reliable</a:t>
            </a:r>
            <a:r>
              <a:rPr lang="en-US" dirty="0" smtClean="0"/>
              <a:t>: If something bad happens, it’ll retransmit</a:t>
            </a:r>
          </a:p>
          <a:p>
            <a:pPr lvl="1"/>
            <a:r>
              <a:rPr lang="en-US" b="1" dirty="0" smtClean="0"/>
              <a:t>End-to-end</a:t>
            </a:r>
            <a:r>
              <a:rPr lang="en-US" dirty="0" smtClean="0"/>
              <a:t>: You don’t need to explicitly worry about middlemen</a:t>
            </a:r>
          </a:p>
          <a:p>
            <a:pPr lvl="2"/>
            <a:r>
              <a:rPr lang="en-US" dirty="0" smtClean="0"/>
              <a:t>You connect to the destination, and the middle takes care of itself</a:t>
            </a:r>
          </a:p>
          <a:p>
            <a:pPr lvl="1"/>
            <a:r>
              <a:rPr lang="en-US" dirty="0" smtClean="0"/>
              <a:t>Has the concept of a </a:t>
            </a:r>
            <a:r>
              <a:rPr lang="en-US" b="1" dirty="0" smtClean="0"/>
              <a:t>session</a:t>
            </a:r>
            <a:r>
              <a:rPr lang="en-US" dirty="0" smtClean="0"/>
              <a:t>, which must be established beforehand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UDP, on the other hand, is unreliable</a:t>
            </a:r>
          </a:p>
          <a:p>
            <a:pPr lvl="1"/>
            <a:r>
              <a:rPr lang="en-US" dirty="0" smtClean="0"/>
              <a:t>Doesn’t retransmit if something goes wrong</a:t>
            </a:r>
          </a:p>
          <a:p>
            <a:pPr lvl="1"/>
            <a:r>
              <a:rPr lang="en-US" dirty="0" smtClean="0"/>
              <a:t>Has no concept of a </a:t>
            </a:r>
            <a:r>
              <a:rPr lang="en-US" b="1" dirty="0" smtClean="0"/>
              <a:t>session</a:t>
            </a:r>
            <a:r>
              <a:rPr lang="en-US" dirty="0" smtClean="0"/>
              <a:t>; every packet is independent of every other</a:t>
            </a:r>
          </a:p>
          <a:p>
            <a:endParaRPr lang="en-US" dirty="0"/>
          </a:p>
          <a:p>
            <a:r>
              <a:rPr lang="en-US" dirty="0" smtClean="0"/>
              <a:t>Both have the concept of </a:t>
            </a:r>
            <a:r>
              <a:rPr lang="en-US" b="1" dirty="0" smtClean="0"/>
              <a:t>Sockets</a:t>
            </a:r>
            <a:endParaRPr lang="en-US" dirty="0" smtClean="0"/>
          </a:p>
          <a:p>
            <a:pPr lvl="1"/>
            <a:r>
              <a:rPr lang="en-US" dirty="0" smtClean="0"/>
              <a:t>Bound to a </a:t>
            </a:r>
            <a:r>
              <a:rPr lang="en-US" b="1" dirty="0" smtClean="0"/>
              <a:t>port number</a:t>
            </a:r>
            <a:r>
              <a:rPr lang="en-US" dirty="0" smtClean="0"/>
              <a:t>, differentiates different services from </a:t>
            </a:r>
            <a:r>
              <a:rPr lang="en-US" dirty="0" err="1" smtClean="0"/>
              <a:t>eachother</a:t>
            </a:r>
            <a:endParaRPr lang="en-US" dirty="0" smtClean="0"/>
          </a:p>
          <a:p>
            <a:pPr lvl="2"/>
            <a:r>
              <a:rPr lang="en-US" dirty="0" smtClean="0"/>
              <a:t>E.g. HTTP servers listen for new connections on port 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31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 Sockets can either listen, or connect</a:t>
            </a:r>
          </a:p>
          <a:p>
            <a:pPr lvl="1"/>
            <a:r>
              <a:rPr lang="en-US" dirty="0" smtClean="0"/>
              <a:t>Once they are connected, provide </a:t>
            </a:r>
            <a:r>
              <a:rPr lang="en-US" b="1" dirty="0" smtClean="0"/>
              <a:t>2-way</a:t>
            </a:r>
            <a:r>
              <a:rPr lang="en-US" dirty="0" smtClean="0"/>
              <a:t>, </a:t>
            </a:r>
            <a:r>
              <a:rPr lang="en-US" b="1" dirty="0" smtClean="0"/>
              <a:t>stream-based</a:t>
            </a:r>
            <a:r>
              <a:rPr lang="en-US" dirty="0" smtClean="0"/>
              <a:t> communication</a:t>
            </a:r>
          </a:p>
          <a:p>
            <a:endParaRPr lang="en-US" dirty="0"/>
          </a:p>
          <a:p>
            <a:r>
              <a:rPr lang="en-US" dirty="0" smtClean="0"/>
              <a:t>Listening sockets are used by servers</a:t>
            </a:r>
          </a:p>
          <a:p>
            <a:pPr lvl="1"/>
            <a:r>
              <a:rPr lang="en-US" b="1" dirty="0" smtClean="0"/>
              <a:t>Bind</a:t>
            </a:r>
            <a:r>
              <a:rPr lang="en-US" dirty="0" smtClean="0"/>
              <a:t> to a port</a:t>
            </a:r>
          </a:p>
          <a:p>
            <a:pPr lvl="1"/>
            <a:r>
              <a:rPr lang="en-US" dirty="0" smtClean="0"/>
              <a:t>Creates a new socket when a client connects to it</a:t>
            </a:r>
          </a:p>
          <a:p>
            <a:pPr lvl="1"/>
            <a:endParaRPr lang="en-US" dirty="0"/>
          </a:p>
          <a:p>
            <a:r>
              <a:rPr lang="en-US" dirty="0" smtClean="0"/>
              <a:t>Connecting sockets initiate the connection</a:t>
            </a:r>
          </a:p>
          <a:p>
            <a:pPr lvl="1"/>
            <a:r>
              <a:rPr lang="en-US" b="1" dirty="0" smtClean="0"/>
              <a:t>Connect</a:t>
            </a:r>
            <a:r>
              <a:rPr lang="en-US" dirty="0" smtClean="0"/>
              <a:t> to a server address at a certain port</a:t>
            </a:r>
          </a:p>
          <a:p>
            <a:pPr lvl="1"/>
            <a:endParaRPr lang="en-US" dirty="0"/>
          </a:p>
          <a:p>
            <a:r>
              <a:rPr lang="en-US" dirty="0" smtClean="0"/>
              <a:t>Due to the nature of phones, we tend to connect</a:t>
            </a:r>
          </a:p>
          <a:p>
            <a:pPr lvl="1"/>
            <a:r>
              <a:rPr lang="en-US" dirty="0" smtClean="0"/>
              <a:t>Running background listening services on a phone is rare, but possible</a:t>
            </a:r>
          </a:p>
        </p:txBody>
      </p:sp>
    </p:spTree>
    <p:extLst>
      <p:ext uri="{BB962C8B-B14F-4D97-AF65-F5344CB8AC3E}">
        <p14:creationId xmlns:p14="http://schemas.microsoft.com/office/powerpoint/2010/main" val="414514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 this with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StreamSocketListener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Exposes a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ConnectionReceived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We call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BindServiceNameAsync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/>
              <a:t> to start listening</a:t>
            </a:r>
          </a:p>
          <a:p>
            <a:pPr lvl="1"/>
            <a:endParaRPr lang="en-US" dirty="0"/>
          </a:p>
          <a:p>
            <a:r>
              <a:rPr lang="en-US" dirty="0" smtClean="0"/>
              <a:t>Everything afterwards happens in the event handler</a:t>
            </a:r>
          </a:p>
          <a:p>
            <a:pPr lvl="1"/>
            <a:r>
              <a:rPr lang="en-US" dirty="0" smtClean="0"/>
              <a:t>We are passed in a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StreamSocketListenerConnectionReceivedEventArgs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Feel free to laugh at that name, it deserves it</a:t>
            </a:r>
          </a:p>
          <a:p>
            <a:pPr lvl="1"/>
            <a:r>
              <a:rPr lang="en-US" dirty="0" smtClean="0"/>
              <a:t>Inside that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 smtClean="0"/>
              <a:t> class, we can get at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Socket</a:t>
            </a:r>
            <a:r>
              <a:rPr lang="en-US" dirty="0" smtClean="0"/>
              <a:t> member</a:t>
            </a:r>
          </a:p>
          <a:p>
            <a:pPr lvl="1"/>
            <a:endParaRPr lang="en-US" dirty="0"/>
          </a:p>
          <a:p>
            <a:r>
              <a:rPr lang="en-US" dirty="0" smtClean="0"/>
              <a:t>Once we have that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StreamSocket</a:t>
            </a:r>
            <a:r>
              <a:rPr lang="en-US" dirty="0" smtClean="0"/>
              <a:t>, we’re done</a:t>
            </a:r>
          </a:p>
          <a:p>
            <a:pPr lvl="1"/>
            <a:r>
              <a:rPr lang="en-US" dirty="0" smtClean="0"/>
              <a:t>We can construct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DataReader</a:t>
            </a:r>
            <a:r>
              <a:rPr lang="en-US" dirty="0" err="1" smtClean="0"/>
              <a:t>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DataWriter</a:t>
            </a:r>
            <a:r>
              <a:rPr lang="en-US" dirty="0" err="1" smtClean="0"/>
              <a:t>s</a:t>
            </a:r>
            <a:r>
              <a:rPr lang="en-US" dirty="0" smtClean="0"/>
              <a:t>, etc… 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631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Extremely similar to connecting over Bluetooth</a:t>
            </a:r>
          </a:p>
          <a:p>
            <a:pPr lvl="1"/>
            <a:r>
              <a:rPr lang="en-US" dirty="0" smtClean="0"/>
              <a:t>We’re not going to use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PeerFinder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If you want to, go ahead and search for </a:t>
            </a:r>
            <a:r>
              <a:rPr lang="en-US" dirty="0" smtClean="0">
                <a:hlinkClick r:id="rId2"/>
              </a:rPr>
              <a:t>docs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examples</a:t>
            </a:r>
            <a:r>
              <a:rPr lang="en-US" dirty="0" smtClean="0"/>
              <a:t>, etc…</a:t>
            </a:r>
          </a:p>
          <a:p>
            <a:pPr lvl="1"/>
            <a:r>
              <a:rPr lang="en-US" dirty="0" smtClean="0"/>
              <a:t>We’ll just assume we know the address of the listening socket</a:t>
            </a:r>
          </a:p>
          <a:p>
            <a:pPr lvl="1"/>
            <a:endParaRPr lang="en-US" dirty="0"/>
          </a:p>
          <a:p>
            <a:r>
              <a:rPr lang="en-US" dirty="0" smtClean="0"/>
              <a:t>First, we create a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HostName</a:t>
            </a:r>
            <a:r>
              <a:rPr lang="en-US" dirty="0"/>
              <a:t> </a:t>
            </a:r>
            <a:r>
              <a:rPr lang="en-US" dirty="0" smtClean="0"/>
              <a:t>object from a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</a:p>
          <a:p>
            <a:pPr lvl="1"/>
            <a:r>
              <a:rPr lang="en-US" dirty="0" smtClean="0"/>
              <a:t>We feed that into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ConnectAsync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StreamSocket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StreamSocket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hostname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hostnameString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await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s.ConnectAsync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(hostname,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After that, we are ready to do work with the socket</a:t>
            </a:r>
          </a:p>
          <a:p>
            <a:pPr lvl="1"/>
            <a:r>
              <a:rPr lang="en-US" dirty="0" smtClean="0"/>
              <a:t>Again,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DataReader</a:t>
            </a:r>
            <a:r>
              <a:rPr lang="en-US" dirty="0" err="1"/>
              <a:t>s</a:t>
            </a:r>
            <a:r>
              <a:rPr lang="en-US" dirty="0"/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DataWriter</a:t>
            </a:r>
            <a:r>
              <a:rPr lang="en-US" dirty="0" err="1"/>
              <a:t>s</a:t>
            </a:r>
            <a:r>
              <a:rPr lang="en-US" dirty="0"/>
              <a:t>, </a:t>
            </a:r>
            <a:r>
              <a:rPr lang="en-US" dirty="0" smtClean="0"/>
              <a:t>etc… are your friends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40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TCP/IP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1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 err="1" smtClean="0"/>
              <a:t>Transer</a:t>
            </a:r>
            <a:r>
              <a:rPr lang="en-US" dirty="0" smtClean="0"/>
              <a:t> Protocol</a:t>
            </a:r>
          </a:p>
          <a:p>
            <a:pPr lvl="1"/>
            <a:r>
              <a:rPr lang="en-US" dirty="0" smtClean="0"/>
              <a:t>Proposed by </a:t>
            </a:r>
            <a:r>
              <a:rPr lang="en-US" dirty="0" smtClean="0">
                <a:hlinkClick r:id="rId2"/>
              </a:rPr>
              <a:t>Sir Tim Berners-Lee</a:t>
            </a:r>
            <a:r>
              <a:rPr lang="en-US" dirty="0" smtClean="0"/>
              <a:t> in 1991</a:t>
            </a:r>
          </a:p>
          <a:p>
            <a:endParaRPr lang="en-US" dirty="0"/>
          </a:p>
          <a:p>
            <a:r>
              <a:rPr lang="en-US" dirty="0" smtClean="0"/>
              <a:t>A stateless, request-response text-based protocol</a:t>
            </a:r>
          </a:p>
          <a:p>
            <a:pPr lvl="1"/>
            <a:r>
              <a:rPr lang="en-US" dirty="0" smtClean="0"/>
              <a:t>Clients initiate requests, servers respond</a:t>
            </a:r>
          </a:p>
          <a:p>
            <a:pPr lvl="2"/>
            <a:r>
              <a:rPr lang="en-US" dirty="0" smtClean="0"/>
              <a:t>Many technologies exist to address the lack of server initiation</a:t>
            </a:r>
          </a:p>
          <a:p>
            <a:pPr lvl="2"/>
            <a:r>
              <a:rPr lang="en-US" b="1" dirty="0" err="1" smtClean="0"/>
              <a:t>WebSockets</a:t>
            </a:r>
            <a:r>
              <a:rPr lang="en-US" b="1" dirty="0" smtClean="0"/>
              <a:t>, AJAX</a:t>
            </a:r>
            <a:r>
              <a:rPr lang="en-US" dirty="0" smtClean="0"/>
              <a:t>, </a:t>
            </a:r>
            <a:r>
              <a:rPr lang="en-US" b="1" dirty="0" err="1" smtClean="0"/>
              <a:t>XMLHTTPRequest</a:t>
            </a:r>
            <a:r>
              <a:rPr lang="en-US" dirty="0" smtClean="0"/>
              <a:t> to name a few</a:t>
            </a:r>
            <a:endParaRPr lang="en-US" b="1" dirty="0" smtClean="0"/>
          </a:p>
          <a:p>
            <a:pPr lvl="1"/>
            <a:r>
              <a:rPr lang="en-US" dirty="0" smtClean="0"/>
              <a:t>Each request is independent of all others, no information is stored</a:t>
            </a:r>
          </a:p>
          <a:p>
            <a:pPr lvl="2"/>
            <a:r>
              <a:rPr lang="en-US" dirty="0" smtClean="0"/>
              <a:t>Hence, </a:t>
            </a:r>
            <a:r>
              <a:rPr lang="en-US" b="1" dirty="0" smtClean="0"/>
              <a:t>cookies</a:t>
            </a:r>
          </a:p>
          <a:p>
            <a:pPr lvl="1"/>
            <a:r>
              <a:rPr lang="en-US" dirty="0" smtClean="0"/>
              <a:t>Each response starts with an </a:t>
            </a:r>
            <a:r>
              <a:rPr lang="en-US" dirty="0" smtClean="0">
                <a:hlinkClick r:id="rId3"/>
              </a:rPr>
              <a:t>HTTP status code</a:t>
            </a:r>
            <a:endParaRPr lang="en-US" dirty="0" smtClean="0"/>
          </a:p>
          <a:p>
            <a:pPr lvl="2"/>
            <a:r>
              <a:rPr lang="en-US" b="1" dirty="0" smtClean="0"/>
              <a:t>404</a:t>
            </a:r>
            <a:r>
              <a:rPr lang="en-US" dirty="0" smtClean="0"/>
              <a:t> – File Not Found, </a:t>
            </a:r>
            <a:r>
              <a:rPr lang="en-US" b="1" dirty="0" smtClean="0"/>
              <a:t>200 </a:t>
            </a:r>
            <a:r>
              <a:rPr lang="en-US" dirty="0" smtClean="0"/>
              <a:t>– OK, </a:t>
            </a:r>
            <a:r>
              <a:rPr lang="en-US" b="1" dirty="0" smtClean="0"/>
              <a:t>500</a:t>
            </a:r>
            <a:r>
              <a:rPr lang="en-US" dirty="0" smtClean="0"/>
              <a:t> – Internal Server Error etc….</a:t>
            </a:r>
            <a:endParaRPr lang="en-US" b="1" dirty="0" smtClean="0"/>
          </a:p>
          <a:p>
            <a:pPr lvl="2"/>
            <a:endParaRPr lang="en-US" b="1" dirty="0"/>
          </a:p>
          <a:p>
            <a:r>
              <a:rPr lang="en-US" dirty="0" smtClean="0"/>
              <a:t>A limited number of request types can be made</a:t>
            </a:r>
          </a:p>
          <a:p>
            <a:pPr lvl="1"/>
            <a:r>
              <a:rPr lang="en-US" dirty="0" smtClean="0"/>
              <a:t>Most common: </a:t>
            </a:r>
            <a:r>
              <a:rPr lang="en-US" b="1" dirty="0" smtClean="0"/>
              <a:t>HEAD</a:t>
            </a:r>
            <a:r>
              <a:rPr lang="en-US" dirty="0" smtClean="0"/>
              <a:t>, </a:t>
            </a:r>
            <a:r>
              <a:rPr lang="en-US" b="1" dirty="0" smtClean="0"/>
              <a:t>GET</a:t>
            </a:r>
            <a:r>
              <a:rPr lang="en-US" dirty="0" smtClean="0"/>
              <a:t>, </a:t>
            </a:r>
            <a:r>
              <a:rPr lang="en-US" b="1" dirty="0" smtClean="0"/>
              <a:t>POST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5093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HEAD</a:t>
            </a:r>
            <a:endParaRPr lang="en-US" dirty="0" smtClean="0"/>
          </a:p>
          <a:p>
            <a:pPr lvl="1"/>
            <a:r>
              <a:rPr lang="en-US" dirty="0" smtClean="0"/>
              <a:t>Retrieves metadata about a file on a server</a:t>
            </a:r>
          </a:p>
          <a:p>
            <a:pPr lvl="1"/>
            <a:r>
              <a:rPr lang="en-US" dirty="0" smtClean="0"/>
              <a:t>Time last modified, file contents type, etc…</a:t>
            </a:r>
          </a:p>
          <a:p>
            <a:pPr lvl="1"/>
            <a:endParaRPr lang="en-US" dirty="0"/>
          </a:p>
          <a:p>
            <a:r>
              <a:rPr lang="en-US" b="1" dirty="0" smtClean="0"/>
              <a:t>GET</a:t>
            </a:r>
            <a:endParaRPr lang="en-US" dirty="0" smtClean="0"/>
          </a:p>
          <a:p>
            <a:pPr lvl="1"/>
            <a:r>
              <a:rPr lang="en-US" dirty="0" smtClean="0"/>
              <a:t>Most common by far, “gets” the data stored on the server</a:t>
            </a:r>
          </a:p>
          <a:p>
            <a:pPr lvl="1"/>
            <a:endParaRPr lang="en-US" dirty="0"/>
          </a:p>
          <a:p>
            <a:r>
              <a:rPr lang="en-US" b="1" dirty="0" smtClean="0"/>
              <a:t>POST</a:t>
            </a:r>
            <a:endParaRPr lang="en-US" dirty="0" smtClean="0"/>
          </a:p>
          <a:p>
            <a:pPr lvl="1"/>
            <a:r>
              <a:rPr lang="en-US" dirty="0" smtClean="0"/>
              <a:t>Performs the same function as </a:t>
            </a:r>
            <a:r>
              <a:rPr lang="en-US" b="1" dirty="0" smtClean="0"/>
              <a:t>GET</a:t>
            </a:r>
            <a:r>
              <a:rPr lang="en-US" dirty="0" smtClean="0"/>
              <a:t>, but allows client to upload data</a:t>
            </a:r>
          </a:p>
          <a:p>
            <a:pPr lvl="2"/>
            <a:r>
              <a:rPr lang="en-US" dirty="0" smtClean="0"/>
              <a:t>While </a:t>
            </a:r>
            <a:r>
              <a:rPr lang="en-US" b="1" dirty="0" smtClean="0"/>
              <a:t>GET</a:t>
            </a:r>
            <a:r>
              <a:rPr lang="en-US" dirty="0" smtClean="0"/>
              <a:t> does allow for small amounts of data to be URL-embedded, </a:t>
            </a:r>
            <a:r>
              <a:rPr lang="en-US" b="1" dirty="0" smtClean="0"/>
              <a:t>POST</a:t>
            </a:r>
            <a:r>
              <a:rPr lang="en-US" dirty="0" smtClean="0"/>
              <a:t> allows for much larger chunks to be sent like a </a:t>
            </a:r>
            <a:r>
              <a:rPr lang="en-US" b="1" dirty="0" smtClean="0"/>
              <a:t>GET</a:t>
            </a:r>
            <a:r>
              <a:rPr lang="en-US" dirty="0" smtClean="0"/>
              <a:t> response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 that all of these can fail, with 404’s, 500’s, etc.</a:t>
            </a:r>
          </a:p>
        </p:txBody>
      </p:sp>
    </p:spTree>
    <p:extLst>
      <p:ext uri="{BB962C8B-B14F-4D97-AF65-F5344CB8AC3E}">
        <p14:creationId xmlns:p14="http://schemas.microsoft.com/office/powerpoint/2010/main" val="3150497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9856</TotalTime>
  <Words>1244</Words>
  <Application>Microsoft Macintosh PowerPoint</Application>
  <PresentationFormat>On-screen Show (4:3)</PresentationFormat>
  <Paragraphs>172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Executive</vt:lpstr>
      <vt:lpstr>Week 6</vt:lpstr>
      <vt:lpstr>Overview</vt:lpstr>
      <vt:lpstr>TCP/IP</vt:lpstr>
      <vt:lpstr>TCP Sockets</vt:lpstr>
      <vt:lpstr>Listening</vt:lpstr>
      <vt:lpstr>Connecting</vt:lpstr>
      <vt:lpstr>Raw TCP/IP Demo</vt:lpstr>
      <vt:lpstr>HTTP</vt:lpstr>
      <vt:lpstr>HTTP Requests</vt:lpstr>
      <vt:lpstr>HTTP Headers</vt:lpstr>
      <vt:lpstr>Example HTTP request</vt:lpstr>
      <vt:lpstr>Raw HTTP Demo</vt:lpstr>
      <vt:lpstr>Using HTTP in C#</vt:lpstr>
      <vt:lpstr>HTTPWebRequest Demo</vt:lpstr>
      <vt:lpstr>Beyond HTTP</vt:lpstr>
      <vt:lpstr>Google Speech API</vt:lpstr>
      <vt:lpstr>Google Speech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554</cp:revision>
  <dcterms:created xsi:type="dcterms:W3CDTF">2013-01-03T18:40:17Z</dcterms:created>
  <dcterms:modified xsi:type="dcterms:W3CDTF">2014-05-06T02:41:03Z</dcterms:modified>
</cp:coreProperties>
</file>