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57" r:id="rId3"/>
    <p:sldId id="395" r:id="rId4"/>
    <p:sldId id="396" r:id="rId5"/>
    <p:sldId id="397" r:id="rId6"/>
    <p:sldId id="398" r:id="rId7"/>
    <p:sldId id="417" r:id="rId8"/>
    <p:sldId id="418" r:id="rId9"/>
    <p:sldId id="401" r:id="rId10"/>
    <p:sldId id="402" r:id="rId11"/>
    <p:sldId id="403" r:id="rId12"/>
    <p:sldId id="404" r:id="rId13"/>
    <p:sldId id="406" r:id="rId14"/>
    <p:sldId id="412" r:id="rId15"/>
    <p:sldId id="413" r:id="rId16"/>
    <p:sldId id="414" r:id="rId17"/>
    <p:sldId id="416" r:id="rId18"/>
    <p:sldId id="415" r:id="rId19"/>
    <p:sldId id="405" r:id="rId20"/>
    <p:sldId id="407" r:id="rId21"/>
    <p:sldId id="408" r:id="rId22"/>
    <p:sldId id="409" r:id="rId23"/>
    <p:sldId id="411" r:id="rId24"/>
    <p:sldId id="41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1582" autoAdjust="0"/>
  </p:normalViewPr>
  <p:slideViewPr>
    <p:cSldViewPr>
      <p:cViewPr varScale="1">
        <p:scale>
          <a:sx n="83" d="100"/>
          <a:sy n="83" d="100"/>
        </p:scale>
        <p:origin x="-7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4/20/14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improve:</a:t>
            </a:r>
          </a:p>
          <a:p>
            <a:r>
              <a:rPr lang="en-US" baseline="0" dirty="0" smtClean="0"/>
              <a:t>Confusion about copying into/out of OS-provided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4/20/14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Filters (an introduction)</a:t>
            </a:r>
          </a:p>
          <a:p>
            <a:r>
              <a:rPr lang="en-US" dirty="0" smtClean="0"/>
              <a:t>Asynchronous Tasks</a:t>
            </a:r>
          </a:p>
          <a:p>
            <a:r>
              <a:rPr lang="en-US" dirty="0" smtClean="0"/>
              <a:t>Image capture</a:t>
            </a:r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those of you familiar with algorithmic complexity</a:t>
            </a:r>
          </a:p>
          <a:p>
            <a:pPr lvl="1"/>
            <a:r>
              <a:rPr lang="en-US" dirty="0" smtClean="0"/>
              <a:t>Convolution is not particularly efficient</a:t>
            </a:r>
          </a:p>
          <a:p>
            <a:pPr lvl="1"/>
            <a:r>
              <a:rPr lang="en-US" dirty="0" smtClean="0"/>
              <a:t>To convolve faster and better, we can use that Fourier property:</a:t>
            </a:r>
          </a:p>
          <a:p>
            <a:pPr lvl="2"/>
            <a:r>
              <a:rPr lang="en-US" dirty="0" smtClean="0"/>
              <a:t>“Convolution in time is multiplication in frequency”</a:t>
            </a:r>
          </a:p>
          <a:p>
            <a:pPr lvl="1"/>
            <a:r>
              <a:rPr lang="en-US" dirty="0" smtClean="0"/>
              <a:t>Why not just multiply to begin with!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3505200"/>
            <a:ext cx="121920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  <a:r>
              <a:rPr lang="en-US" sz="3600" dirty="0" smtClean="0"/>
              <a:t>FT</a:t>
            </a:r>
            <a:endParaRPr lang="en-US" sz="3600" dirty="0"/>
          </a:p>
        </p:txBody>
      </p:sp>
      <p:sp>
        <p:nvSpPr>
          <p:cNvPr id="6" name="Right Arrow 5"/>
          <p:cNvSpPr/>
          <p:nvPr/>
        </p:nvSpPr>
        <p:spPr>
          <a:xfrm>
            <a:off x="609600" y="3810000"/>
            <a:ext cx="13716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900000">
            <a:off x="3352800" y="4041522"/>
            <a:ext cx="1295400" cy="381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48826" y="3537120"/>
                <a:ext cx="493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26" y="3537120"/>
                <a:ext cx="49314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938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7205" y="3745468"/>
                <a:ext cx="513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205" y="3745468"/>
                <a:ext cx="51379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235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2057400" y="4728519"/>
            <a:ext cx="121920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  <a:r>
              <a:rPr lang="en-US" sz="3600" dirty="0" smtClean="0"/>
              <a:t>FT</a:t>
            </a:r>
            <a:endParaRPr lang="en-US" sz="3600" dirty="0"/>
          </a:p>
        </p:txBody>
      </p:sp>
      <p:sp>
        <p:nvSpPr>
          <p:cNvPr id="13" name="Right Arrow 12"/>
          <p:cNvSpPr/>
          <p:nvPr/>
        </p:nvSpPr>
        <p:spPr>
          <a:xfrm>
            <a:off x="609600" y="5033319"/>
            <a:ext cx="13716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20700000">
            <a:off x="3352800" y="4779659"/>
            <a:ext cx="1295400" cy="381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48826" y="4760439"/>
                <a:ext cx="494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26" y="4760439"/>
                <a:ext cx="49494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8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95339" y="5124621"/>
                <a:ext cx="534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339" y="5124621"/>
                <a:ext cx="53412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95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4724400" y="427886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×</a:t>
            </a:r>
            <a:endParaRPr lang="en-US" sz="4400" dirty="0"/>
          </a:p>
        </p:txBody>
      </p:sp>
      <p:sp>
        <p:nvSpPr>
          <p:cNvPr id="18" name="Right Arrow 17"/>
          <p:cNvSpPr/>
          <p:nvPr/>
        </p:nvSpPr>
        <p:spPr>
          <a:xfrm>
            <a:off x="5399440" y="4384930"/>
            <a:ext cx="92516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20570" y="4088368"/>
            <a:ext cx="1219200" cy="990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IFT</a:t>
            </a:r>
            <a:endParaRPr lang="en-US" sz="3600" dirty="0"/>
          </a:p>
        </p:txBody>
      </p:sp>
      <p:sp>
        <p:nvSpPr>
          <p:cNvPr id="20" name="Right Arrow 19"/>
          <p:cNvSpPr/>
          <p:nvPr/>
        </p:nvSpPr>
        <p:spPr>
          <a:xfrm>
            <a:off x="7754426" y="4384930"/>
            <a:ext cx="1028344" cy="381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971560" y="4107931"/>
                <a:ext cx="496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560" y="4107931"/>
                <a:ext cx="49654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877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80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smtClean="0"/>
              <a:t>This performs “Circular Convolution”</a:t>
            </a:r>
          </a:p>
          <a:p>
            <a:pPr lvl="1"/>
            <a:r>
              <a:rPr lang="en-US" dirty="0" smtClean="0"/>
              <a:t>Slightly different from Linear convolution</a:t>
            </a:r>
          </a:p>
          <a:p>
            <a:pPr lvl="1"/>
            <a:endParaRPr lang="en-US" dirty="0"/>
          </a:p>
          <a:p>
            <a:r>
              <a:rPr lang="en-US" dirty="0" smtClean="0"/>
              <a:t>Typically performed in windowed chunks of input</a:t>
            </a:r>
          </a:p>
          <a:p>
            <a:pPr lvl="1"/>
            <a:r>
              <a:rPr lang="en-US" dirty="0" smtClean="0"/>
              <a:t>Causes the tail end of the convolution to “wrap around” to the beginning</a:t>
            </a:r>
          </a:p>
          <a:p>
            <a:pPr lvl="1"/>
            <a:r>
              <a:rPr lang="en-US" dirty="0" smtClean="0"/>
              <a:t>Due to DFT’s periodic assumption</a:t>
            </a:r>
          </a:p>
          <a:p>
            <a:pPr lvl="1"/>
            <a:endParaRPr lang="en-US" dirty="0"/>
          </a:p>
          <a:p>
            <a:r>
              <a:rPr lang="en-US" dirty="0" smtClean="0"/>
              <a:t>Be aware of this when convolving with your signal</a:t>
            </a:r>
          </a:p>
          <a:p>
            <a:pPr lvl="1"/>
            <a:r>
              <a:rPr lang="en-US" dirty="0" smtClean="0"/>
              <a:t>Windowing will take care of some of this, not all of it</a:t>
            </a:r>
          </a:p>
          <a:p>
            <a:pPr lvl="1"/>
            <a:r>
              <a:rPr lang="en-US" dirty="0" smtClean="0"/>
              <a:t>By windowing, I mean multiplication with a window function:</a:t>
            </a:r>
          </a:p>
          <a:p>
            <a:pPr lvl="2"/>
            <a:r>
              <a:rPr lang="en-US" dirty="0" err="1" smtClean="0"/>
              <a:t>Hann</a:t>
            </a:r>
            <a:r>
              <a:rPr lang="en-US" dirty="0" smtClean="0"/>
              <a:t>, Hamming, Blackman, Kaiser, etc…</a:t>
            </a:r>
          </a:p>
          <a:p>
            <a:pPr lvl="1"/>
            <a:endParaRPr lang="en-US" dirty="0"/>
          </a:p>
          <a:p>
            <a:r>
              <a:rPr lang="en-US" dirty="0" smtClean="0"/>
              <a:t>Zero-padding can solve this for you!</a:t>
            </a:r>
          </a:p>
          <a:p>
            <a:pPr lvl="1"/>
            <a:r>
              <a:rPr lang="en-US" dirty="0" smtClean="0"/>
              <a:t>Zero-pad both signals to a length that will contain the entire convolution</a:t>
            </a:r>
          </a:p>
          <a:p>
            <a:pPr lvl="1"/>
            <a:r>
              <a:rPr lang="en-US" dirty="0" smtClean="0"/>
              <a:t>If you want to do this, don’t forget Overlap-and-Add!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54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2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Let’s wash the EE stuff down with some CS concepts</a:t>
            </a:r>
          </a:p>
          <a:p>
            <a:endParaRPr lang="en-US" dirty="0" smtClean="0"/>
          </a:p>
          <a:p>
            <a:r>
              <a:rPr lang="en-US" dirty="0" smtClean="0"/>
              <a:t>C# has some more goodies for us</a:t>
            </a:r>
          </a:p>
          <a:p>
            <a:pPr lvl="1"/>
            <a:r>
              <a:rPr lang="en-US" dirty="0" smtClean="0"/>
              <a:t>Sometimes, we want to execute things asynchronously</a:t>
            </a:r>
          </a:p>
          <a:p>
            <a:pPr lvl="2"/>
            <a:r>
              <a:rPr lang="en-US" dirty="0" smtClean="0"/>
              <a:t>But we don’t want/need to do them </a:t>
            </a:r>
            <a:r>
              <a:rPr lang="en-US" i="1" dirty="0" smtClean="0"/>
              <a:t>simultaneously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Enter the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/>
              <a:t> keywords</a:t>
            </a:r>
          </a:p>
          <a:p>
            <a:pPr lvl="1"/>
            <a:r>
              <a:rPr lang="en-US" dirty="0" smtClean="0"/>
              <a:t>The former modifies function declarations</a:t>
            </a:r>
          </a:p>
          <a:p>
            <a:pPr lvl="1"/>
            <a:r>
              <a:rPr lang="en-US" dirty="0" smtClean="0"/>
              <a:t>The latter modifies function calls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myGreatFunction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result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myOtherGreatFunction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04928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must use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 smtClean="0"/>
              <a:t> on any function with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/>
              <a:t> in it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/>
              <a:t> </a:t>
            </a:r>
            <a:r>
              <a:rPr lang="en-US" dirty="0" smtClean="0"/>
              <a:t>keyword tells the compiler “wait for this”</a:t>
            </a:r>
          </a:p>
          <a:p>
            <a:pPr lvl="1"/>
            <a:r>
              <a:rPr lang="en-US" dirty="0" smtClean="0"/>
              <a:t>Execution of the current function stops until done waiting</a:t>
            </a:r>
          </a:p>
          <a:p>
            <a:pPr lvl="1"/>
            <a:r>
              <a:rPr lang="en-US" dirty="0" smtClean="0"/>
              <a:t>Execution then resumes</a:t>
            </a:r>
          </a:p>
          <a:p>
            <a:pPr lvl="1"/>
            <a:endParaRPr lang="en-US" dirty="0"/>
          </a:p>
          <a:p>
            <a:r>
              <a:rPr lang="en-US" dirty="0" smtClean="0"/>
              <a:t>Internally, this is making extensive use of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</a:t>
            </a:r>
          </a:p>
          <a:p>
            <a:pPr lvl="1"/>
            <a:r>
              <a:rPr lang="en-US" dirty="0" smtClean="0"/>
              <a:t>The compiler reaches a condition inside of an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endParaRPr lang="en-US" dirty="0">
              <a:highlight>
                <a:srgbClr val="FFFFFF"/>
              </a:highlight>
            </a:endParaRPr>
          </a:p>
          <a:p>
            <a:pPr lvl="1"/>
            <a:r>
              <a:rPr lang="en-US" dirty="0" smtClean="0"/>
              <a:t>Execution stops, all code after the condition is given to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</a:t>
            </a:r>
          </a:p>
          <a:p>
            <a:pPr lvl="1"/>
            <a:r>
              <a:rPr lang="en-US" dirty="0" smtClean="0"/>
              <a:t>Eventually, the condition is cleared, and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</a:t>
            </a:r>
            <a:r>
              <a:rPr lang="en-US" dirty="0" smtClean="0"/>
              <a:t> continues</a:t>
            </a:r>
          </a:p>
          <a:p>
            <a:pPr lvl="1"/>
            <a:endParaRPr lang="en-US" dirty="0"/>
          </a:p>
          <a:p>
            <a:r>
              <a:rPr lang="en-US" dirty="0" smtClean="0"/>
              <a:t>This is really useful for waiting for external events</a:t>
            </a:r>
          </a:p>
          <a:p>
            <a:pPr lvl="1"/>
            <a:r>
              <a:rPr lang="en-US" dirty="0" smtClean="0"/>
              <a:t>Files loading, </a:t>
            </a:r>
            <a:r>
              <a:rPr lang="en-US" dirty="0" err="1" smtClean="0"/>
              <a:t>shaders</a:t>
            </a:r>
            <a:r>
              <a:rPr lang="en-US" dirty="0" smtClean="0"/>
              <a:t> compiling, network resources arriving,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4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AccessTheWebAsync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Task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data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client.GetStringAsync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"http://msdn.microsoft.com"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You can do work here that doesn't rely on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[data]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DoIndependentWork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urlContents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return statement specifies an integer result.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Any methods that are awaiting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AccessTheWebAsync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retrieve the length value.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urlContents.Length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249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 smtClean="0"/>
              <a:t> methods return a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endParaRPr lang="en-US" dirty="0" smtClean="0">
              <a:highlight>
                <a:srgbClr val="FFFFFF"/>
              </a:highlight>
            </a:endParaRP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This wraps around the desired return type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Asynchronous methods return before their work is “complete”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This allows synchronous methods to explicitly wait for the condition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Only happens once you access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 smtClean="0">
                <a:highlight>
                  <a:srgbClr val="FFFFFF"/>
                </a:highlight>
              </a:rPr>
              <a:t> property</a:t>
            </a:r>
          </a:p>
          <a:p>
            <a:pPr lvl="1"/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myGreatFunction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AccessTheWebAsync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taskData.Result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 smtClean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80644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905000"/>
            <a:ext cx="58102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47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won’t be using them this week</a:t>
            </a:r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i="1" dirty="0" smtClean="0"/>
              <a:t>will</a:t>
            </a:r>
            <a:r>
              <a:rPr lang="en-US" dirty="0" smtClean="0"/>
              <a:t> be using them next week</a:t>
            </a:r>
          </a:p>
          <a:p>
            <a:pPr lvl="1"/>
            <a:r>
              <a:rPr lang="en-US" dirty="0" smtClean="0"/>
              <a:t>And the week after</a:t>
            </a:r>
          </a:p>
          <a:p>
            <a:pPr lvl="1"/>
            <a:r>
              <a:rPr lang="en-US" dirty="0" smtClean="0"/>
              <a:t>And the week after…</a:t>
            </a:r>
          </a:p>
          <a:p>
            <a:pPr lvl="1"/>
            <a:endParaRPr lang="en-US" dirty="0"/>
          </a:p>
          <a:p>
            <a:r>
              <a:rPr lang="en-US" dirty="0" smtClean="0"/>
              <a:t>Useful when dealing with time-intensive operations</a:t>
            </a:r>
          </a:p>
          <a:p>
            <a:pPr lvl="1"/>
            <a:r>
              <a:rPr lang="en-US" dirty="0" smtClean="0"/>
              <a:t>Time-intensive: more than a few milliseconds!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59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study the absolute basics today</a:t>
            </a:r>
          </a:p>
          <a:p>
            <a:pPr lvl="1"/>
            <a:r>
              <a:rPr lang="en-US" dirty="0" smtClean="0"/>
              <a:t>We’ll follow up with a much more thorough treatment next week</a:t>
            </a:r>
          </a:p>
          <a:p>
            <a:pPr lvl="1"/>
            <a:endParaRPr lang="en-US" dirty="0"/>
          </a:p>
          <a:p>
            <a:r>
              <a:rPr lang="en-US" dirty="0" smtClean="0"/>
              <a:t>At the end of this section, you will be able to</a:t>
            </a:r>
          </a:p>
          <a:p>
            <a:pPr lvl="1"/>
            <a:r>
              <a:rPr lang="en-US" dirty="0" smtClean="0"/>
              <a:t>Take a photo</a:t>
            </a:r>
          </a:p>
          <a:p>
            <a:pPr lvl="1"/>
            <a:r>
              <a:rPr lang="en-US" dirty="0" smtClean="0"/>
              <a:t>Display it to the user</a:t>
            </a:r>
          </a:p>
          <a:p>
            <a:pPr lvl="1"/>
            <a:r>
              <a:rPr lang="en-US" dirty="0" smtClean="0"/>
              <a:t>Save it to the photo library</a:t>
            </a:r>
          </a:p>
          <a:p>
            <a:pPr lvl="1"/>
            <a:endParaRPr lang="en-US" dirty="0"/>
          </a:p>
          <a:p>
            <a:r>
              <a:rPr lang="en-US" dirty="0" smtClean="0"/>
              <a:t>Next week we’ll learn all the </a:t>
            </a:r>
            <a:r>
              <a:rPr lang="en-US" dirty="0" err="1" smtClean="0"/>
              <a:t>nitty</a:t>
            </a:r>
            <a:r>
              <a:rPr lang="en-US" dirty="0" smtClean="0"/>
              <a:t> gritty</a:t>
            </a:r>
          </a:p>
          <a:p>
            <a:pPr lvl="1"/>
            <a:r>
              <a:rPr lang="en-US" dirty="0" smtClean="0"/>
              <a:t>Hooking up a viewfinder</a:t>
            </a:r>
          </a:p>
          <a:p>
            <a:pPr lvl="1"/>
            <a:r>
              <a:rPr lang="en-US" dirty="0" smtClean="0"/>
              <a:t>Being able to process the preview buffer</a:t>
            </a:r>
          </a:p>
          <a:p>
            <a:pPr lvl="1"/>
            <a:r>
              <a:rPr lang="en-US" dirty="0" smtClean="0"/>
              <a:t>Controlling Flash, Focus, etc…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2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We’ll be taking a brief look at filtering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indepth</a:t>
            </a:r>
            <a:r>
              <a:rPr lang="en-US" dirty="0" smtClean="0"/>
              <a:t> treatment would take many weeks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will be enough to cover the absolute basics</a:t>
            </a:r>
          </a:p>
          <a:p>
            <a:pPr lvl="2"/>
            <a:r>
              <a:rPr lang="en-US" dirty="0" smtClean="0"/>
              <a:t>How to use a filter</a:t>
            </a:r>
          </a:p>
          <a:p>
            <a:pPr lvl="2"/>
            <a:r>
              <a:rPr lang="en-US" dirty="0" smtClean="0"/>
              <a:t>How to create the most basic of filters</a:t>
            </a:r>
          </a:p>
          <a:p>
            <a:pPr lvl="2"/>
            <a:r>
              <a:rPr lang="en-US" dirty="0" smtClean="0"/>
              <a:t>Two methods of actually applying the filter to data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We will NOT cover filter design</a:t>
            </a:r>
          </a:p>
          <a:p>
            <a:pPr lvl="2"/>
            <a:r>
              <a:rPr lang="en-US" dirty="0" smtClean="0"/>
              <a:t>If you want to learn this, take EE 442</a:t>
            </a:r>
          </a:p>
          <a:p>
            <a:pPr lvl="3"/>
            <a:r>
              <a:rPr lang="en-US" dirty="0" smtClean="0"/>
              <a:t>More filter design than you will ever want</a:t>
            </a:r>
          </a:p>
          <a:p>
            <a:pPr lvl="3"/>
            <a:r>
              <a:rPr lang="en-US" dirty="0" smtClean="0"/>
              <a:t>Still only covers FIR and IIR, doesn’t cover adaptive, Wiener, etc…</a:t>
            </a:r>
          </a:p>
          <a:p>
            <a:pPr lvl="2"/>
            <a:r>
              <a:rPr lang="en-US" dirty="0" smtClean="0"/>
              <a:t>For the curious, the only filter design we’ll touch is windowed FIR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We will make use of 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PhotoCamera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Gives us a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CaptureImageAvailable</a:t>
            </a:r>
            <a:r>
              <a:rPr lang="en-US" dirty="0" smtClean="0"/>
              <a:t> event we can subscribe to</a:t>
            </a:r>
          </a:p>
          <a:p>
            <a:pPr lvl="1"/>
            <a:r>
              <a:rPr lang="en-US" dirty="0" smtClean="0"/>
              <a:t>Offers a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CaptureImage</a:t>
            </a:r>
            <a:r>
              <a:rPr lang="en-US" dirty="0" smtClean="0"/>
              <a:t> method we can call to take the picture</a:t>
            </a:r>
          </a:p>
          <a:p>
            <a:pPr lvl="1"/>
            <a:endParaRPr lang="en-US" dirty="0"/>
          </a:p>
          <a:p>
            <a:r>
              <a:rPr lang="en-US" dirty="0" smtClean="0"/>
              <a:t>That event, triggered after calling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CaptureImage</a:t>
            </a:r>
            <a:r>
              <a:rPr lang="en-US" dirty="0" smtClean="0">
                <a:solidFill>
                  <a:srgbClr val="7F7F7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, gives us a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7F7F7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</a:t>
            </a:r>
            <a:r>
              <a:rPr lang="en-US" dirty="0" smtClean="0">
                <a:solidFill>
                  <a:srgbClr val="7F7F7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full of image data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Streams are Microsoft’s memory I/O interfaces</a:t>
            </a:r>
          </a:p>
          <a:p>
            <a:pPr lvl="2"/>
            <a:r>
              <a:rPr lang="en-US" dirty="0" smtClean="0">
                <a:solidFill>
                  <a:srgbClr val="7F7F7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Examples include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dirty="0" smtClean="0">
                <a:solidFill>
                  <a:srgbClr val="7F7F7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MemoryStream</a:t>
            </a:r>
            <a:r>
              <a:rPr lang="en-US" dirty="0">
                <a:solidFill>
                  <a:srgbClr val="7F7F7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NetworkStream</a:t>
            </a:r>
            <a:r>
              <a:rPr lang="en-US" dirty="0" smtClean="0">
                <a:solidFill>
                  <a:srgbClr val="7F7F7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, etc.</a:t>
            </a:r>
          </a:p>
          <a:p>
            <a:pPr lvl="1"/>
            <a:r>
              <a:rPr lang="en-US" dirty="0" smtClean="0"/>
              <a:t>We can pipe the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 smtClean="0"/>
              <a:t> into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dirty="0" smtClean="0"/>
              <a:t>, which we can feed to XAML</a:t>
            </a:r>
          </a:p>
          <a:p>
            <a:pPr lvl="1"/>
            <a:r>
              <a:rPr lang="en-US" dirty="0" smtClean="0"/>
              <a:t>The XAML element we’ll be using is called, (surprise surprise)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</a:p>
          <a:p>
            <a:pPr lvl="2"/>
            <a:endParaRPr lang="en-US" dirty="0" smtClean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This all must happen after Initialization, of course</a:t>
            </a:r>
            <a:endParaRPr lang="en-US" dirty="0" smtClean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To initialize properly, we must use a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VideoBrush</a:t>
            </a:r>
            <a:endParaRPr lang="en-US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4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PhotoCamera</a:t>
            </a:r>
            <a:r>
              <a:rPr lang="en-US" dirty="0">
                <a:highlight>
                  <a:srgbClr val="FFFFFF"/>
                </a:highlight>
              </a:rPr>
              <a:t> that uses the back camera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cam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PhotoCamera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CameraType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.Primary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Subscribe to desired events</a:t>
            </a:r>
          </a:p>
          <a:p>
            <a:pPr lvl="1"/>
            <a:r>
              <a:rPr lang="en-US" dirty="0" smtClean="0"/>
              <a:t>At least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Initialized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CaptureImageAvailable</a:t>
            </a:r>
            <a:r>
              <a:rPr lang="en-US" dirty="0" smtClean="0"/>
              <a:t> recommended</a:t>
            </a:r>
          </a:p>
          <a:p>
            <a:pPr lvl="1"/>
            <a:endParaRPr lang="en-US" dirty="0"/>
          </a:p>
          <a:p>
            <a:r>
              <a:rPr lang="en-US" dirty="0" smtClean="0"/>
              <a:t>Create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dirty="0" smtClean="0"/>
              <a:t> and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VideoBrush</a:t>
            </a:r>
            <a:endParaRPr lang="en-US" dirty="0" smtClean="0"/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Hook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VideoBrush</a:t>
            </a:r>
            <a:r>
              <a:rPr lang="en-US" dirty="0" smtClean="0">
                <a:highlight>
                  <a:srgbClr val="FFFFFF"/>
                </a:highlight>
              </a:rPr>
              <a:t> up to the camera to initialize it (We MUST do this)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Hook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dirty="0" smtClean="0">
                <a:highlight>
                  <a:srgbClr val="FFFFFF"/>
                </a:highlight>
              </a:rPr>
              <a:t> up to the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dirty="0" smtClean="0">
                <a:highlight>
                  <a:srgbClr val="FFFFFF"/>
                </a:highlight>
              </a:rPr>
              <a:t> XAML element so we can update it</a:t>
            </a:r>
          </a:p>
          <a:p>
            <a:pPr lvl="1"/>
            <a:endParaRPr lang="en-US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bitmap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brush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VideoBrush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brush.SetSource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xamlImage.Source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bitmap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2965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our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CaptureImageAvailable</a:t>
            </a:r>
            <a:r>
              <a:rPr lang="en-US" dirty="0" smtClean="0"/>
              <a:t> event is called</a:t>
            </a:r>
          </a:p>
          <a:p>
            <a:pPr lvl="1"/>
            <a:r>
              <a:rPr lang="en-US" dirty="0" smtClean="0"/>
              <a:t>Just update our Bitmaps “source”</a:t>
            </a: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bitmap.SetSource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e.ImageStream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This can crash, can anyone tell me why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That’s all there is to Image Capture for now</a:t>
            </a:r>
          </a:p>
          <a:p>
            <a:pPr lvl="1"/>
            <a:r>
              <a:rPr lang="en-US" dirty="0" smtClean="0"/>
              <a:t>Last thing to do is save this image to the Photo Library</a:t>
            </a:r>
          </a:p>
          <a:p>
            <a:pPr lvl="1"/>
            <a:r>
              <a:rPr lang="en-US" dirty="0" smtClean="0"/>
              <a:t>That is something you will have to look up by yourself</a:t>
            </a:r>
          </a:p>
          <a:p>
            <a:pPr lvl="2"/>
            <a:r>
              <a:rPr lang="en-US" dirty="0" smtClean="0"/>
              <a:t>Hint: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Microsoft.Xna.Framework.Media.MediaLibrary</a:t>
            </a:r>
            <a:r>
              <a:rPr lang="en-US" dirty="0" smtClean="0"/>
              <a:t> is your friend</a:t>
            </a:r>
          </a:p>
        </p:txBody>
      </p:sp>
    </p:spTree>
    <p:extLst>
      <p:ext uri="{BB962C8B-B14F-4D97-AF65-F5344CB8AC3E}">
        <p14:creationId xmlns:p14="http://schemas.microsoft.com/office/powerpoint/2010/main" val="995051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 two-</a:t>
            </a:r>
            <a:r>
              <a:rPr lang="en-US" dirty="0" err="1" smtClean="0"/>
              <a:t>parter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Part 1: Create an audio filtering app</a:t>
            </a:r>
          </a:p>
          <a:p>
            <a:pPr lvl="2"/>
            <a:r>
              <a:rPr lang="en-US" dirty="0" smtClean="0"/>
              <a:t>I will provide a </a:t>
            </a:r>
            <a:r>
              <a:rPr lang="en-US" dirty="0" err="1" smtClean="0"/>
              <a:t>FilterDesign</a:t>
            </a:r>
            <a:r>
              <a:rPr lang="en-US" dirty="0" smtClean="0"/>
              <a:t> object to create Windowed FIR filters</a:t>
            </a:r>
          </a:p>
          <a:p>
            <a:pPr lvl="2"/>
            <a:r>
              <a:rPr lang="en-US" dirty="0" smtClean="0"/>
              <a:t>Use the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Slider</a:t>
            </a:r>
            <a:r>
              <a:rPr lang="en-US" dirty="0" smtClean="0"/>
              <a:t> control to set the center frequency and bandwidth</a:t>
            </a:r>
          </a:p>
          <a:p>
            <a:pPr lvl="2"/>
            <a:r>
              <a:rPr lang="en-US" dirty="0" smtClean="0"/>
              <a:t>Take input audio, filter it, spit it out</a:t>
            </a:r>
          </a:p>
          <a:p>
            <a:pPr lvl="3"/>
            <a:r>
              <a:rPr lang="en-US" dirty="0" smtClean="0"/>
              <a:t>Yes, you will be writing the filtering routines</a:t>
            </a:r>
          </a:p>
          <a:p>
            <a:pPr lvl="3"/>
            <a:r>
              <a:rPr lang="en-US" dirty="0" smtClean="0"/>
              <a:t>Straight-up linear convolution, save circular for later</a:t>
            </a:r>
          </a:p>
          <a:p>
            <a:pPr lvl="2"/>
            <a:r>
              <a:rPr lang="en-US" dirty="0" smtClean="0"/>
              <a:t>Note that logarithmic mapping will likely make your sliders more useful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Part 2: Camera basics</a:t>
            </a:r>
          </a:p>
          <a:p>
            <a:pPr lvl="2"/>
            <a:r>
              <a:rPr lang="en-US" dirty="0" smtClean="0"/>
              <a:t>Take images in from the Camera</a:t>
            </a:r>
          </a:p>
          <a:p>
            <a:pPr lvl="2"/>
            <a:r>
              <a:rPr lang="en-US" dirty="0" smtClean="0"/>
              <a:t>Display them to the user</a:t>
            </a:r>
          </a:p>
          <a:p>
            <a:pPr lvl="2"/>
            <a:r>
              <a:rPr lang="en-US" dirty="0" smtClean="0"/>
              <a:t>Save them to the media library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This is an excellent opportunity to learn how to have multiple apps in the same solution, please do this so your homework submission is one .zip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50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info for HW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forget to lookup all the permissions needed</a:t>
            </a:r>
          </a:p>
          <a:p>
            <a:pPr lvl="1"/>
            <a:r>
              <a:rPr lang="en-US" dirty="0" smtClean="0"/>
              <a:t>Getting “Invalid Operation” exceptions is a good indicator that you forgot</a:t>
            </a:r>
          </a:p>
          <a:p>
            <a:pPr lvl="1"/>
            <a:endParaRPr lang="en-US" dirty="0"/>
          </a:p>
          <a:p>
            <a:r>
              <a:rPr lang="en-US" dirty="0" smtClean="0"/>
              <a:t>If you want to use a Stream more than once, you need to “rewind” it. Use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Seek</a:t>
            </a:r>
            <a:r>
              <a:rPr lang="en-US" dirty="0" smtClean="0"/>
              <a:t> function to do that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myStream.Seek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SeekOrigin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.Begin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The camera can take time to initialize</a:t>
            </a:r>
          </a:p>
          <a:p>
            <a:pPr lvl="1"/>
            <a:r>
              <a:rPr lang="en-US" dirty="0" smtClean="0"/>
              <a:t>Communicate to your user somehow that the camera is 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2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and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Signals are collections of (sampled) data</a:t>
            </a:r>
          </a:p>
          <a:p>
            <a:pPr lvl="1"/>
            <a:r>
              <a:rPr lang="en-US" dirty="0" err="1" smtClean="0"/>
              <a:t>Timeseries</a:t>
            </a:r>
            <a:r>
              <a:rPr lang="en-US" dirty="0" smtClean="0"/>
              <a:t> such as audio</a:t>
            </a:r>
          </a:p>
          <a:p>
            <a:pPr lvl="1"/>
            <a:r>
              <a:rPr lang="en-US" dirty="0" err="1" smtClean="0"/>
              <a:t>Spacial</a:t>
            </a:r>
            <a:r>
              <a:rPr lang="en-US" dirty="0" smtClean="0"/>
              <a:t> datasets such as images</a:t>
            </a:r>
          </a:p>
          <a:p>
            <a:pPr lvl="1"/>
            <a:endParaRPr lang="en-US" dirty="0"/>
          </a:p>
          <a:p>
            <a:r>
              <a:rPr lang="en-US" dirty="0" smtClean="0"/>
              <a:t>Systems are objects which manipulate signals</a:t>
            </a:r>
          </a:p>
          <a:p>
            <a:pPr lvl="1"/>
            <a:r>
              <a:rPr lang="en-US" dirty="0" smtClean="0"/>
              <a:t>Typically characterized by their “input/output” relationships</a:t>
            </a:r>
          </a:p>
          <a:p>
            <a:pPr lvl="1"/>
            <a:r>
              <a:rPr lang="en-US" dirty="0" smtClean="0"/>
              <a:t>In the diagram below, we say </a:t>
            </a:r>
            <a:r>
              <a:rPr lang="en-US" b="1" dirty="0" smtClean="0"/>
              <a:t>y[n]</a:t>
            </a:r>
            <a:r>
              <a:rPr lang="en-US" dirty="0" smtClean="0"/>
              <a:t> is </a:t>
            </a:r>
            <a:r>
              <a:rPr lang="en-US" b="1" dirty="0" smtClean="0"/>
              <a:t>x[n]</a:t>
            </a:r>
            <a:r>
              <a:rPr lang="en-US" dirty="0" smtClean="0"/>
              <a:t> passed through </a:t>
            </a:r>
            <a:r>
              <a:rPr lang="en-US" b="1" dirty="0" smtClean="0"/>
              <a:t>H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447800" y="4507468"/>
            <a:ext cx="6248400" cy="1055132"/>
            <a:chOff x="1447800" y="4507468"/>
            <a:chExt cx="6248400" cy="1055132"/>
          </a:xfrm>
        </p:grpSpPr>
        <p:sp>
          <p:nvSpPr>
            <p:cNvPr id="4" name="Rounded Rectangle 3"/>
            <p:cNvSpPr/>
            <p:nvPr/>
          </p:nvSpPr>
          <p:spPr>
            <a:xfrm>
              <a:off x="3352800" y="4572000"/>
              <a:ext cx="2438400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H</a:t>
              </a:r>
              <a:endParaRPr lang="en-US" sz="36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447800" y="4876800"/>
              <a:ext cx="1828800" cy="3810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867400" y="4876800"/>
              <a:ext cx="1828800" cy="381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81200" y="4507468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dirty="0" smtClean="0"/>
                <a:t>[n]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50440" y="4507468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y[n]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086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are systems which operate on frequencies</a:t>
            </a:r>
          </a:p>
          <a:p>
            <a:pPr lvl="1"/>
            <a:r>
              <a:rPr lang="en-US" dirty="0" smtClean="0"/>
              <a:t>They allow certain frequencies to pass through, but not others</a:t>
            </a:r>
          </a:p>
          <a:p>
            <a:pPr lvl="1"/>
            <a:r>
              <a:rPr lang="en-US" dirty="0" smtClean="0"/>
              <a:t>A “</a:t>
            </a:r>
            <a:r>
              <a:rPr lang="en-US" dirty="0" err="1" smtClean="0"/>
              <a:t>lowpass</a:t>
            </a:r>
            <a:r>
              <a:rPr lang="en-US" dirty="0" smtClean="0"/>
              <a:t>” filter allows low frequencies to pass through</a:t>
            </a:r>
          </a:p>
          <a:p>
            <a:pPr lvl="1"/>
            <a:r>
              <a:rPr lang="en-US" dirty="0" smtClean="0"/>
              <a:t>A “</a:t>
            </a:r>
            <a:r>
              <a:rPr lang="en-US" dirty="0" err="1" smtClean="0"/>
              <a:t>highpass</a:t>
            </a:r>
            <a:r>
              <a:rPr lang="en-US" dirty="0" smtClean="0"/>
              <a:t>” filter likewise allows high frequencies through</a:t>
            </a:r>
          </a:p>
          <a:p>
            <a:pPr lvl="1"/>
            <a:endParaRPr lang="en-US" dirty="0"/>
          </a:p>
          <a:p>
            <a:r>
              <a:rPr lang="en-US" dirty="0" smtClean="0"/>
              <a:t>The first thing to realize is no filter is perfect</a:t>
            </a:r>
          </a:p>
          <a:p>
            <a:pPr lvl="1"/>
            <a:r>
              <a:rPr lang="en-US" dirty="0" smtClean="0"/>
              <a:t>No filter will pass everything you want while stopping everything you don’t</a:t>
            </a:r>
          </a:p>
          <a:p>
            <a:pPr lvl="1"/>
            <a:r>
              <a:rPr lang="en-US" dirty="0" smtClean="0"/>
              <a:t>Everything is a balance between different parameters you can control</a:t>
            </a:r>
          </a:p>
          <a:p>
            <a:pPr lvl="1"/>
            <a:endParaRPr lang="en-US" dirty="0"/>
          </a:p>
          <a:p>
            <a:r>
              <a:rPr lang="en-US" dirty="0" smtClean="0"/>
              <a:t>We won’t study how to design filters</a:t>
            </a:r>
          </a:p>
          <a:p>
            <a:pPr lvl="1"/>
            <a:r>
              <a:rPr lang="en-US" dirty="0" smtClean="0"/>
              <a:t>We will, however, study properties of filters and how to use them</a:t>
            </a:r>
          </a:p>
          <a:p>
            <a:pPr lvl="1"/>
            <a:r>
              <a:rPr lang="en-US" dirty="0" smtClean="0"/>
              <a:t>This requires knowing what filters can and cannot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5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–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can be characterized a few different ways</a:t>
            </a:r>
          </a:p>
          <a:p>
            <a:pPr lvl="1"/>
            <a:r>
              <a:rPr lang="en-US" dirty="0" smtClean="0"/>
              <a:t>We’ll start by looking at their properties in the frequency domain</a:t>
            </a:r>
          </a:p>
          <a:p>
            <a:pPr lvl="1"/>
            <a:endParaRPr lang="en-US" dirty="0"/>
          </a:p>
          <a:p>
            <a:r>
              <a:rPr lang="en-US" dirty="0" smtClean="0"/>
              <a:t>Our filters have the following </a:t>
            </a:r>
            <a:r>
              <a:rPr lang="en-US" dirty="0" err="1" smtClean="0"/>
              <a:t>freq</a:t>
            </a:r>
            <a:r>
              <a:rPr lang="en-US" dirty="0" smtClean="0"/>
              <a:t>-domain attributes:</a:t>
            </a:r>
          </a:p>
          <a:p>
            <a:pPr lvl="1"/>
            <a:r>
              <a:rPr lang="en-US" dirty="0" err="1" smtClean="0"/>
              <a:t>Passband</a:t>
            </a:r>
            <a:r>
              <a:rPr lang="en-US" dirty="0" smtClean="0"/>
              <a:t> gain and bandwidth</a:t>
            </a:r>
          </a:p>
          <a:p>
            <a:pPr lvl="1"/>
            <a:r>
              <a:rPr lang="en-US" dirty="0" err="1" smtClean="0"/>
              <a:t>Stopband</a:t>
            </a:r>
            <a:r>
              <a:rPr lang="en-US" dirty="0" smtClean="0"/>
              <a:t> attenuation</a:t>
            </a:r>
          </a:p>
          <a:p>
            <a:pPr lvl="1"/>
            <a:r>
              <a:rPr lang="en-US" dirty="0" smtClean="0"/>
              <a:t>Transition bandwidth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760694"/>
            <a:ext cx="6392865" cy="30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0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–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are </a:t>
            </a:r>
            <a:r>
              <a:rPr lang="en-US" dirty="0"/>
              <a:t>themselves </a:t>
            </a:r>
            <a:r>
              <a:rPr lang="en-US" dirty="0" smtClean="0"/>
              <a:t>characterized by a signal</a:t>
            </a:r>
          </a:p>
          <a:p>
            <a:pPr lvl="1"/>
            <a:endParaRPr lang="en-US" dirty="0"/>
          </a:p>
          <a:p>
            <a:r>
              <a:rPr lang="en-US" dirty="0" smtClean="0"/>
              <a:t>This is called the “impulse response” of the filter</a:t>
            </a:r>
          </a:p>
          <a:p>
            <a:pPr lvl="1"/>
            <a:r>
              <a:rPr lang="en-US" dirty="0" smtClean="0"/>
              <a:t>We obtain those frequency-domain plots by Fourier transforming the impulse response of the filter, taking the magnitude and plotting it</a:t>
            </a:r>
          </a:p>
          <a:p>
            <a:pPr lvl="1"/>
            <a:endParaRPr lang="en-US" dirty="0"/>
          </a:p>
          <a:p>
            <a:r>
              <a:rPr lang="en-US" dirty="0" smtClean="0"/>
              <a:t>The time-domain property we care about is length</a:t>
            </a:r>
          </a:p>
          <a:p>
            <a:pPr lvl="1"/>
            <a:r>
              <a:rPr lang="en-US" dirty="0" smtClean="0"/>
              <a:t>Anything else is best left to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a Filter Design course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4" t="5946" r="6583" b="6477"/>
          <a:stretch/>
        </p:blipFill>
        <p:spPr>
          <a:xfrm>
            <a:off x="4152096" y="4077730"/>
            <a:ext cx="3580329" cy="278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3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apply a filter a signal via “convolution”</a:t>
            </a:r>
          </a:p>
          <a:p>
            <a:pPr lvl="1"/>
            <a:r>
              <a:rPr lang="en-US" dirty="0" smtClean="0"/>
              <a:t>Remember, a filter is really just a signal as well, an “impulse response”</a:t>
            </a:r>
          </a:p>
          <a:p>
            <a:pPr lvl="1"/>
            <a:r>
              <a:rPr lang="en-US" dirty="0" smtClean="0"/>
              <a:t>Convolution combines two signals, creating a third</a:t>
            </a:r>
          </a:p>
          <a:p>
            <a:pPr lvl="1"/>
            <a:endParaRPr lang="en-US" dirty="0"/>
          </a:p>
          <a:p>
            <a:r>
              <a:rPr lang="en-US" dirty="0" smtClean="0"/>
              <a:t>I’m sure you all remember convolution:</a:t>
            </a:r>
          </a:p>
          <a:p>
            <a:pPr lvl="1"/>
            <a:r>
              <a:rPr lang="en-US" dirty="0" smtClean="0"/>
              <a:t>In discrete time, with </a:t>
            </a:r>
            <a:r>
              <a:rPr lang="en-US" b="1" dirty="0" smtClean="0"/>
              <a:t>h[n]</a:t>
            </a:r>
            <a:r>
              <a:rPr lang="en-US" dirty="0" smtClean="0"/>
              <a:t> the impulse response of the filter, </a:t>
            </a:r>
            <a:r>
              <a:rPr lang="en-US" b="1" dirty="0" smtClean="0"/>
              <a:t>x[n]</a:t>
            </a:r>
            <a:r>
              <a:rPr lang="en-US" dirty="0" smtClean="0"/>
              <a:t> the signal: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convolution</a:t>
            </a:r>
            <a:r>
              <a:rPr lang="en-US" dirty="0" smtClean="0">
                <a:latin typeface="Palatino"/>
                <a:cs typeface="Palatino"/>
              </a:rPr>
              <a:t>?</a:t>
            </a:r>
            <a:r>
              <a:rPr lang="en-US" dirty="0" smtClean="0"/>
              <a:t>  Where does it come from</a:t>
            </a:r>
            <a:r>
              <a:rPr lang="en-US" dirty="0" smtClean="0">
                <a:latin typeface="Palatino"/>
                <a:cs typeface="Palatino"/>
              </a:rPr>
              <a:t>?</a:t>
            </a:r>
          </a:p>
          <a:p>
            <a:pPr lvl="1"/>
            <a:r>
              <a:rPr lang="en-US" dirty="0" smtClean="0"/>
              <a:t>The answer lies within the Fourier transform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687132"/>
              </p:ext>
            </p:extLst>
          </p:nvPr>
        </p:nvGraphicFramePr>
        <p:xfrm>
          <a:off x="1066800" y="3733800"/>
          <a:ext cx="3352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257300" imgH="457200" progId="Equation.3">
                  <p:embed/>
                </p:oleObj>
              </mc:Choice>
              <mc:Fallback>
                <p:oleObj name="Equation" r:id="rId3" imgW="1257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3733800"/>
                        <a:ext cx="33528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924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basic properties of the Fourier Transform</a:t>
            </a:r>
          </a:p>
          <a:p>
            <a:pPr lvl="1"/>
            <a:r>
              <a:rPr lang="en-US" dirty="0" smtClean="0"/>
              <a:t>“Convolution in time is multiplication in frequency”</a:t>
            </a:r>
          </a:p>
          <a:p>
            <a:pPr lvl="1"/>
            <a:endParaRPr lang="en-US" dirty="0"/>
          </a:p>
          <a:p>
            <a:r>
              <a:rPr lang="en-US" dirty="0" smtClean="0"/>
              <a:t>Therefore, the Fourier Transform of </a:t>
            </a:r>
            <a:r>
              <a:rPr lang="en-US" b="1" dirty="0" smtClean="0"/>
              <a:t>y[n]</a:t>
            </a:r>
            <a:r>
              <a:rPr lang="en-US" dirty="0" smtClean="0"/>
              <a:t> is simply: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gives us a simple intuition with filters</a:t>
            </a:r>
          </a:p>
          <a:p>
            <a:pPr lvl="1"/>
            <a:r>
              <a:rPr lang="en-US" dirty="0" smtClean="0"/>
              <a:t>They apply a scaling at each frequency</a:t>
            </a:r>
          </a:p>
          <a:p>
            <a:pPr lvl="1"/>
            <a:r>
              <a:rPr lang="en-US" dirty="0" smtClean="0"/>
              <a:t>This scaling coefficient is simply </a:t>
            </a:r>
            <a:r>
              <a:rPr lang="en-US" b="1" dirty="0" smtClean="0"/>
              <a:t>H[k]</a:t>
            </a:r>
            <a:r>
              <a:rPr lang="en-US" dirty="0" smtClean="0"/>
              <a:t>, the Fourier transform of </a:t>
            </a:r>
            <a:r>
              <a:rPr lang="en-US" b="1" dirty="0" smtClean="0"/>
              <a:t>h[n]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468915"/>
              </p:ext>
            </p:extLst>
          </p:nvPr>
        </p:nvGraphicFramePr>
        <p:xfrm>
          <a:off x="1371600" y="3429000"/>
          <a:ext cx="368808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117600" imgH="190500" progId="Equation.3">
                  <p:embed/>
                </p:oleObj>
              </mc:Choice>
              <mc:Fallback>
                <p:oleObj name="Equation" r:id="rId3" imgW="11176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3429000"/>
                        <a:ext cx="3688080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64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/>
              <a:lstStyle/>
              <a:p>
                <a:r>
                  <a:rPr lang="en-US" dirty="0" smtClean="0"/>
                  <a:t>So let’s pull apart the mathematics a bit: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This is a dot product between N-dimensional vectors</a:t>
                </a:r>
              </a:p>
              <a:p>
                <a:pPr lvl="1"/>
                <a:r>
                  <a:rPr lang="en-US" dirty="0" smtClean="0"/>
                  <a:t>This calculates a single output sample</a:t>
                </a:r>
              </a:p>
              <a:p>
                <a:pPr lvl="1"/>
                <a:r>
                  <a:rPr lang="en-US" dirty="0" smtClean="0"/>
                  <a:t>To calculate other values, just insert different values of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Although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has been reversed inside the dot product, you can reverse either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, it doesn’t affect the output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 rotWithShape="0">
                <a:blip r:embed="rId2"/>
                <a:stretch>
                  <a:fillRect l="-954" t="-1078" r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1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6991</TotalTime>
  <Words>1763</Words>
  <Application>Microsoft Macintosh PowerPoint</Application>
  <PresentationFormat>On-screen Show (4:3)</PresentationFormat>
  <Paragraphs>275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Executive</vt:lpstr>
      <vt:lpstr>Microsoft Equation</vt:lpstr>
      <vt:lpstr>Week 4</vt:lpstr>
      <vt:lpstr>Overview</vt:lpstr>
      <vt:lpstr>Signals and Systems</vt:lpstr>
      <vt:lpstr>Filters</vt:lpstr>
      <vt:lpstr>Filters – Frequency</vt:lpstr>
      <vt:lpstr>Filters – Time</vt:lpstr>
      <vt:lpstr>Filtering</vt:lpstr>
      <vt:lpstr>Convolution</vt:lpstr>
      <vt:lpstr>Convolution</vt:lpstr>
      <vt:lpstr>Convolution</vt:lpstr>
      <vt:lpstr>Circular Convolution</vt:lpstr>
      <vt:lpstr>Circular Convolution</vt:lpstr>
      <vt:lpstr>Asynchronous Tasks</vt:lpstr>
      <vt:lpstr>Asynchronous Tasks</vt:lpstr>
      <vt:lpstr>Asynchronous Tasks</vt:lpstr>
      <vt:lpstr>Asynchronous Tasks</vt:lpstr>
      <vt:lpstr>Asynchronous Tasks</vt:lpstr>
      <vt:lpstr>Asynchronous Tasks</vt:lpstr>
      <vt:lpstr>Image Capture</vt:lpstr>
      <vt:lpstr>Image Capture</vt:lpstr>
      <vt:lpstr>Camera Initialization</vt:lpstr>
      <vt:lpstr>Image Capture</vt:lpstr>
      <vt:lpstr>Homework 4</vt:lpstr>
      <vt:lpstr>Misc. info for HW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443</cp:revision>
  <dcterms:created xsi:type="dcterms:W3CDTF">2013-01-03T18:40:17Z</dcterms:created>
  <dcterms:modified xsi:type="dcterms:W3CDTF">2014-04-21T06:38:21Z</dcterms:modified>
</cp:coreProperties>
</file>