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89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6154" autoAdjust="0"/>
  </p:normalViewPr>
  <p:slideViewPr>
    <p:cSldViewPr snapToGrid="0">
      <p:cViewPr>
        <p:scale>
          <a:sx n="99" d="100"/>
          <a:sy n="99" d="100"/>
        </p:scale>
        <p:origin x="-512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E590-Spring2014/Homework1.git" TargetMode="External"/><Relationship Id="rId3" Type="http://schemas.openxmlformats.org/officeDocument/2006/relationships/hyperlink" Target="https://github.com/staticfloat/Homework1.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Workflow and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typically used for collaboration</a:t>
            </a:r>
          </a:p>
          <a:p>
            <a:pPr lvl="1"/>
            <a:r>
              <a:rPr lang="en-US" dirty="0" smtClean="0"/>
              <a:t>It makes working on changes and then incorporating those changes easy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stores the entire repository locally</a:t>
            </a:r>
          </a:p>
          <a:p>
            <a:pPr lvl="1"/>
            <a:r>
              <a:rPr lang="en-US" dirty="0" smtClean="0"/>
              <a:t>The whole magic is in adding changes to the local repository</a:t>
            </a:r>
          </a:p>
          <a:p>
            <a:pPr lvl="1"/>
            <a:r>
              <a:rPr lang="en-US" dirty="0" smtClean="0"/>
              <a:t>Changes are then shared to other repositories via pulling commits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is a service based on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Offers free hosting, a web interface, and a windows GUI</a:t>
            </a:r>
          </a:p>
          <a:p>
            <a:endParaRPr lang="en-US" dirty="0"/>
          </a:p>
          <a:p>
            <a:r>
              <a:rPr lang="en-US" dirty="0" smtClean="0"/>
              <a:t>Let’s look at an example workflow</a:t>
            </a:r>
          </a:p>
          <a:p>
            <a:pPr lvl="1"/>
            <a:r>
              <a:rPr lang="en-US" dirty="0" smtClean="0"/>
              <a:t>With pictures!</a:t>
            </a:r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6357901" y="1828800"/>
            <a:ext cx="2198004" cy="3124200"/>
          </a:xfrm>
          <a:prstGeom prst="roundRect">
            <a:avLst>
              <a:gd name="adj" fmla="val 7633"/>
            </a:avLst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5000"/>
                </a:schemeClr>
              </a:gs>
              <a:gs pos="80000">
                <a:schemeClr val="accent1">
                  <a:shade val="93000"/>
                  <a:satMod val="130000"/>
                  <a:alpha val="45000"/>
                </a:schemeClr>
              </a:gs>
              <a:gs pos="100000">
                <a:schemeClr val="accent1">
                  <a:shade val="94000"/>
                  <a:satMod val="135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66426" y="1828800"/>
            <a:ext cx="4855406" cy="3124200"/>
          </a:xfrm>
          <a:prstGeom prst="roundRect">
            <a:avLst>
              <a:gd name="adj" fmla="val 7633"/>
            </a:avLst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5000"/>
                </a:schemeClr>
              </a:gs>
              <a:gs pos="80000">
                <a:schemeClr val="accent1">
                  <a:shade val="93000"/>
                  <a:satMod val="130000"/>
                  <a:alpha val="45000"/>
                </a:schemeClr>
              </a:gs>
              <a:gs pos="100000">
                <a:schemeClr val="accent1">
                  <a:shade val="94000"/>
                  <a:satMod val="135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981200"/>
            <a:ext cx="1752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Repository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86000" y="2133600"/>
            <a:ext cx="1066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0" y="1981200"/>
            <a:ext cx="1752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Repository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516" y="1880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57800" y="2133600"/>
            <a:ext cx="1066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1880112"/>
            <a:ext cx="86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00800" y="1981200"/>
            <a:ext cx="2057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6858000" y="3124200"/>
            <a:ext cx="1066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30971" y="31358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Commit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21070" y="3962400"/>
            <a:ext cx="2016861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Changed Local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3620869"/>
            <a:ext cx="755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Push,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29000" y="3962400"/>
            <a:ext cx="1752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Repository</a:t>
            </a:r>
            <a:endParaRPr lang="en-US" dirty="0"/>
          </a:p>
        </p:txBody>
      </p:sp>
      <p:sp>
        <p:nvSpPr>
          <p:cNvPr id="23" name="Left Arrow 22"/>
          <p:cNvSpPr/>
          <p:nvPr/>
        </p:nvSpPr>
        <p:spPr>
          <a:xfrm>
            <a:off x="5257800" y="4191000"/>
            <a:ext cx="10668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2286000" y="4191000"/>
            <a:ext cx="1066800" cy="4572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7200" y="3962400"/>
            <a:ext cx="1752600" cy="76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Repository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96665" y="3620869"/>
            <a:ext cx="83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Can’t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2600" y="4953000"/>
            <a:ext cx="215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Online,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86600" y="4953000"/>
            <a:ext cx="79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fork the repository to our personal account</a:t>
            </a:r>
          </a:p>
          <a:p>
            <a:pPr lvl="1"/>
            <a:r>
              <a:rPr lang="en-US" dirty="0" smtClean="0"/>
              <a:t>This allows us to make any changes we want, since we own the fork</a:t>
            </a:r>
          </a:p>
          <a:p>
            <a:pPr lvl="1"/>
            <a:r>
              <a:rPr lang="en-US" dirty="0" smtClean="0"/>
              <a:t>To incorporate changes back into the main repository, make Pull Requests</a:t>
            </a:r>
            <a:endParaRPr lang="en-US" dirty="0"/>
          </a:p>
        </p:txBody>
      </p:sp>
      <p:pic>
        <p:nvPicPr>
          <p:cNvPr id="5" name="Picture 4" descr="Screen Shot 2014-04-01 at 1.4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458"/>
            <a:ext cx="5105400" cy="333454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 flipV="1">
            <a:off x="5000626" y="3961609"/>
            <a:ext cx="3235324" cy="911224"/>
          </a:xfrm>
          <a:prstGeom prst="line">
            <a:avLst/>
          </a:prstGeom>
          <a:ln w="12700" cmpd="sng">
            <a:solidFill>
              <a:srgbClr val="FD86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000625" y="3812383"/>
            <a:ext cx="3228975" cy="396875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299200" y="4269583"/>
            <a:ext cx="1854200" cy="53022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outp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056858"/>
            <a:ext cx="2078182" cy="914400"/>
          </a:xfrm>
          <a:prstGeom prst="rect">
            <a:avLst/>
          </a:prstGeom>
        </p:spPr>
      </p:pic>
      <p:pic>
        <p:nvPicPr>
          <p:cNvPr id="18" name="Picture 17" descr="Screen Shot 2014-04-01 at 1.48.3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t="20887" r="8860" b="17259"/>
          <a:stretch/>
        </p:blipFill>
        <p:spPr>
          <a:xfrm>
            <a:off x="4543424" y="3815557"/>
            <a:ext cx="441325" cy="136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37075" y="3809208"/>
            <a:ext cx="457200" cy="1524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4207585"/>
            <a:ext cx="1981200" cy="665631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4537076" y="3964784"/>
            <a:ext cx="1720849" cy="908049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530726" y="3809209"/>
            <a:ext cx="1724024" cy="400049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5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clone the project to our local computer</a:t>
            </a:r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could</a:t>
            </a:r>
            <a:r>
              <a:rPr lang="en-US" dirty="0" smtClean="0"/>
              <a:t> modify the files directly using the web interface.</a:t>
            </a:r>
          </a:p>
          <a:p>
            <a:pPr lvl="2"/>
            <a:r>
              <a:rPr lang="en-US" dirty="0" smtClean="0"/>
              <a:t>It is also technically possible to move a mountain with a shovel</a:t>
            </a:r>
          </a:p>
          <a:p>
            <a:pPr lvl="1"/>
            <a:r>
              <a:rPr lang="en-US" dirty="0" smtClean="0"/>
              <a:t>You can also use the “clone” function in the </a:t>
            </a:r>
            <a:r>
              <a:rPr lang="en-US" dirty="0" err="1" smtClean="0"/>
              <a:t>Github</a:t>
            </a:r>
            <a:r>
              <a:rPr lang="en-US" dirty="0" smtClean="0"/>
              <a:t> Desktop app</a:t>
            </a:r>
          </a:p>
          <a:p>
            <a:pPr lvl="2"/>
            <a:r>
              <a:rPr lang="en-US" dirty="0" smtClean="0"/>
              <a:t>Make sure you clone your </a:t>
            </a:r>
            <a:r>
              <a:rPr lang="en-US" i="1" dirty="0" smtClean="0"/>
              <a:t>personal</a:t>
            </a:r>
            <a:r>
              <a:rPr lang="en-US" dirty="0" smtClean="0"/>
              <a:t> fork, not the one you forked from!</a:t>
            </a:r>
          </a:p>
        </p:txBody>
      </p:sp>
      <p:pic>
        <p:nvPicPr>
          <p:cNvPr id="12" name="Picture 11" descr="Screen Shot 2014-04-01 at 2.1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7142"/>
            <a:ext cx="5272794" cy="343085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H="1" flipV="1">
            <a:off x="5149834" y="6352297"/>
            <a:ext cx="3324261" cy="98470"/>
          </a:xfrm>
          <a:prstGeom prst="line">
            <a:avLst/>
          </a:prstGeom>
          <a:ln w="12700" cmpd="sng">
            <a:solidFill>
              <a:srgbClr val="FD86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creen Shot 2014-04-01 at 1.48.3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t="20887" r="8860" b="17259"/>
          <a:stretch/>
        </p:blipFill>
        <p:spPr>
          <a:xfrm>
            <a:off x="4543424" y="3815557"/>
            <a:ext cx="441325" cy="1365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H="1" flipV="1">
            <a:off x="4248416" y="6353325"/>
            <a:ext cx="2007279" cy="94194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51664" y="5999278"/>
            <a:ext cx="2004031" cy="178646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41623" y="5999278"/>
            <a:ext cx="3335720" cy="181894"/>
          </a:xfrm>
          <a:prstGeom prst="line">
            <a:avLst/>
          </a:prstGeom>
          <a:ln w="12700" cmpd="sng">
            <a:solidFill>
              <a:srgbClr val="FD86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51708" y="6179992"/>
            <a:ext cx="897224" cy="17272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48400" y="5999895"/>
            <a:ext cx="2225058" cy="448897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out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35" y="5949697"/>
            <a:ext cx="2374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6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0608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between personal fork and main repo</a:t>
            </a:r>
          </a:p>
          <a:p>
            <a:pPr lvl="1"/>
            <a:r>
              <a:rPr lang="en-US" dirty="0" smtClean="0"/>
              <a:t>You do not have permissions to modify the main repository</a:t>
            </a:r>
          </a:p>
          <a:p>
            <a:pPr lvl="1"/>
            <a:r>
              <a:rPr lang="en-US" dirty="0" smtClean="0"/>
              <a:t>This is why you create a personal fork; you have complete control there</a:t>
            </a:r>
          </a:p>
          <a:p>
            <a:pPr lvl="1"/>
            <a:endParaRPr lang="en-US" dirty="0"/>
          </a:p>
          <a:p>
            <a:r>
              <a:rPr lang="en-US" dirty="0" smtClean="0"/>
              <a:t>Cloning the main repository to your computer works</a:t>
            </a:r>
          </a:p>
          <a:p>
            <a:pPr lvl="1"/>
            <a:r>
              <a:rPr lang="en-US" dirty="0" smtClean="0"/>
              <a:t>But then trying to push/sync any changes will fail</a:t>
            </a:r>
          </a:p>
          <a:p>
            <a:pPr lvl="1"/>
            <a:endParaRPr lang="en-US" dirty="0"/>
          </a:p>
          <a:p>
            <a:r>
              <a:rPr lang="en-US" dirty="0" smtClean="0"/>
              <a:t>If you’ve already done this, there is a fix</a:t>
            </a:r>
          </a:p>
          <a:p>
            <a:pPr lvl="1"/>
            <a:r>
              <a:rPr lang="en-US" dirty="0" smtClean="0"/>
              <a:t>Open a repository in the </a:t>
            </a:r>
            <a:r>
              <a:rPr lang="en-US" dirty="0" err="1" smtClean="0"/>
              <a:t>Github</a:t>
            </a:r>
            <a:r>
              <a:rPr lang="en-US" dirty="0" smtClean="0"/>
              <a:t> app, (the view with commits on the left)</a:t>
            </a:r>
          </a:p>
          <a:p>
            <a:pPr lvl="1"/>
            <a:r>
              <a:rPr lang="en-US" dirty="0" smtClean="0"/>
              <a:t>Click the gear in the top right, select “repository settings”</a:t>
            </a:r>
          </a:p>
          <a:p>
            <a:pPr lvl="1"/>
            <a:r>
              <a:rPr lang="en-US" dirty="0" smtClean="0"/>
              <a:t>Change “Primary Remote” to the URL of your repository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Just change “EE590-Spring2014” to your username, for example:</a:t>
            </a:r>
          </a:p>
          <a:p>
            <a:pPr lvl="2"/>
            <a:r>
              <a:rPr lang="en-US" dirty="0" smtClean="0"/>
              <a:t>Old: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://github.com/EE590-Spring2014/Homework1.</a:t>
            </a:r>
            <a:r>
              <a:rPr lang="en-US" dirty="0" smtClean="0">
                <a:hlinkClick r:id="rId2"/>
              </a:rPr>
              <a:t>git</a:t>
            </a:r>
            <a:endParaRPr lang="en-US" dirty="0" smtClean="0"/>
          </a:p>
          <a:p>
            <a:pPr lvl="2"/>
            <a:r>
              <a:rPr lang="en-US" dirty="0" smtClean="0"/>
              <a:t>New: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</a:t>
            </a:r>
            <a:r>
              <a:rPr lang="en-US" dirty="0" smtClean="0">
                <a:hlinkClick r:id="rId3"/>
              </a:rPr>
              <a:t>/staticfloat/</a:t>
            </a:r>
            <a:r>
              <a:rPr lang="en-US" dirty="0">
                <a:hlinkClick r:id="rId3"/>
              </a:rPr>
              <a:t>Homework1.</a:t>
            </a:r>
            <a:r>
              <a:rPr lang="en-US" dirty="0" smtClean="0">
                <a:hlinkClick r:id="rId3"/>
              </a:rPr>
              <a:t>git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talk more about collaboration later</a:t>
            </a:r>
          </a:p>
          <a:p>
            <a:pPr lvl="1"/>
            <a:r>
              <a:rPr lang="en-US" dirty="0" smtClean="0"/>
              <a:t>For now, just get used to making changes, committing, and pushing them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Make a .ZIP when your homework is in a final state</a:t>
            </a:r>
          </a:p>
          <a:p>
            <a:pPr lvl="1"/>
            <a:r>
              <a:rPr lang="en-US" dirty="0" smtClean="0"/>
              <a:t>You can do this either locally, or via “Download .ZIP” on the web</a:t>
            </a:r>
          </a:p>
          <a:p>
            <a:pPr lvl="1"/>
            <a:r>
              <a:rPr lang="en-US" dirty="0" smtClean="0"/>
              <a:t>This button is right underneath “Clone in Desktop”</a:t>
            </a:r>
          </a:p>
          <a:p>
            <a:pPr lvl="1"/>
            <a:r>
              <a:rPr lang="en-US" dirty="0" smtClean="0"/>
              <a:t>Upload this .ZIP to the class </a:t>
            </a:r>
            <a:r>
              <a:rPr lang="en-US" dirty="0" err="1" smtClean="0"/>
              <a:t>dropbox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Finally, if you have questions, Ask!</a:t>
            </a:r>
          </a:p>
          <a:p>
            <a:pPr lvl="1"/>
            <a:r>
              <a:rPr lang="en-US" dirty="0" smtClean="0"/>
              <a:t>Email me, open issues on </a:t>
            </a:r>
            <a:r>
              <a:rPr lang="en-US" dirty="0" err="1" smtClean="0"/>
              <a:t>Github</a:t>
            </a:r>
            <a:r>
              <a:rPr lang="en-US" dirty="0" smtClean="0"/>
              <a:t>, post on the discussion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17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8455</TotalTime>
  <Words>449</Words>
  <Application>Microsoft Macintosh PowerPoint</Application>
  <PresentationFormat>On-screen Show (4:3)</PresentationFormat>
  <Paragraphs>72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Github</vt:lpstr>
      <vt:lpstr>Workflow</vt:lpstr>
      <vt:lpstr>Git Workflow</vt:lpstr>
      <vt:lpstr>Github Workflow</vt:lpstr>
      <vt:lpstr>Github Workflow</vt:lpstr>
      <vt:lpstr>Github Workflow</vt:lpstr>
      <vt:lpstr>Github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110</cp:revision>
  <dcterms:created xsi:type="dcterms:W3CDTF">2013-01-03T18:40:17Z</dcterms:created>
  <dcterms:modified xsi:type="dcterms:W3CDTF">2014-04-04T06:02:25Z</dcterms:modified>
</cp:coreProperties>
</file>