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 autoAdjust="0"/>
    <p:restoredTop sz="96433" autoAdjust="0"/>
  </p:normalViewPr>
  <p:slideViewPr>
    <p:cSldViewPr>
      <p:cViewPr varScale="1">
        <p:scale>
          <a:sx n="94" d="100"/>
          <a:sy n="94" d="100"/>
        </p:scale>
        <p:origin x="-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tseez/opencv/tree/master/data/haarcasca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dazz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EE590-Spring2014/Materials/blob/master/Week8/SampleCode/PCA/PCA%20tes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Week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Image Processing</a:t>
            </a:r>
          </a:p>
          <a:p>
            <a:r>
              <a:rPr lang="en-US" dirty="0" smtClean="0"/>
              <a:t>Face Detection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To detect a face, we decompose a test image</a:t>
            </a:r>
          </a:p>
          <a:p>
            <a:pPr lvl="1"/>
            <a:r>
              <a:rPr lang="en-US" dirty="0" smtClean="0"/>
              <a:t>Using the same eigenvectors (or “</a:t>
            </a:r>
            <a:r>
              <a:rPr lang="en-US" dirty="0" err="1" smtClean="0"/>
              <a:t>eigenfaces</a:t>
            </a:r>
            <a:r>
              <a:rPr lang="en-US" dirty="0" smtClean="0"/>
              <a:t>”) as found earlier in training</a:t>
            </a:r>
          </a:p>
          <a:p>
            <a:pPr lvl="1"/>
            <a:endParaRPr lang="en-US" dirty="0"/>
          </a:p>
          <a:p>
            <a:r>
              <a:rPr lang="en-US" dirty="0" smtClean="0"/>
              <a:t>If the eigenvalues of this image are close enough to those we found in training on real faces, it’s a face</a:t>
            </a:r>
          </a:p>
          <a:p>
            <a:pPr lvl="1"/>
            <a:r>
              <a:rPr lang="en-US" dirty="0" smtClean="0"/>
              <a:t>Each eigenvalue represents the weight of that </a:t>
            </a:r>
            <a:r>
              <a:rPr lang="en-US" dirty="0" err="1" smtClean="0"/>
              <a:t>eigenface</a:t>
            </a:r>
            <a:endParaRPr lang="en-US" dirty="0"/>
          </a:p>
          <a:p>
            <a:pPr lvl="1"/>
            <a:r>
              <a:rPr lang="en-US" dirty="0" smtClean="0"/>
              <a:t>Weight == contribution of that </a:t>
            </a:r>
            <a:r>
              <a:rPr lang="en-US" dirty="0" err="1" smtClean="0"/>
              <a:t>eigenface</a:t>
            </a:r>
            <a:r>
              <a:rPr lang="en-US" dirty="0" smtClean="0"/>
              <a:t> to the overall image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do this decomposition for every possible </a:t>
            </a:r>
            <a:r>
              <a:rPr lang="en-US" dirty="0" err="1" smtClean="0"/>
              <a:t>subimage</a:t>
            </a:r>
            <a:endParaRPr lang="en-US" dirty="0" smtClean="0"/>
          </a:p>
          <a:p>
            <a:pPr lvl="1"/>
            <a:r>
              <a:rPr lang="en-US" dirty="0" smtClean="0"/>
              <a:t>Classifying each as a face or as not a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oup1mark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is an object detection framework</a:t>
            </a:r>
          </a:p>
          <a:p>
            <a:pPr lvl="1"/>
            <a:r>
              <a:rPr lang="en-US" dirty="0" smtClean="0"/>
              <a:t>Not just faces, but commonly used for such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Uses a cascade of “weak classifiers”</a:t>
            </a:r>
          </a:p>
          <a:p>
            <a:pPr lvl="1"/>
            <a:r>
              <a:rPr lang="en-US" dirty="0" smtClean="0"/>
              <a:t>Each classifier is very simple, uses a single computationally easy feature</a:t>
            </a:r>
          </a:p>
          <a:p>
            <a:pPr lvl="1"/>
            <a:r>
              <a:rPr lang="en-US" dirty="0" smtClean="0"/>
              <a:t>The result of all classifiers is combined into a single decision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classifiers use a “</a:t>
            </a:r>
            <a:r>
              <a:rPr lang="en-US" dirty="0" err="1" smtClean="0"/>
              <a:t>Haar</a:t>
            </a:r>
            <a:r>
              <a:rPr lang="en-US" dirty="0" smtClean="0"/>
              <a:t>-like” feature</a:t>
            </a:r>
          </a:p>
          <a:p>
            <a:pPr lvl="1"/>
            <a:r>
              <a:rPr lang="en-US" dirty="0" smtClean="0"/>
              <a:t>Basically, black and white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Haar</a:t>
            </a:r>
            <a:r>
              <a:rPr lang="en-US" dirty="0" smtClean="0"/>
              <a:t> wavelet</a:t>
            </a:r>
            <a:endParaRPr lang="en-US" dirty="0"/>
          </a:p>
        </p:txBody>
      </p:sp>
      <p:pic>
        <p:nvPicPr>
          <p:cNvPr id="5" name="Picture 4" descr="Haar_wavele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Two-dimensional, </a:t>
            </a:r>
            <a:r>
              <a:rPr lang="en-US" dirty="0" err="1" smtClean="0"/>
              <a:t>Haar</a:t>
            </a:r>
            <a:r>
              <a:rPr lang="en-US" dirty="0" smtClean="0"/>
              <a:t>-like features</a:t>
            </a:r>
            <a:endParaRPr lang="en-US" dirty="0"/>
          </a:p>
        </p:txBody>
      </p:sp>
      <p:pic>
        <p:nvPicPr>
          <p:cNvPr id="4" name="Picture 3" descr="220px-Prm_VJ_fig1_featureTypesWith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features are then correlated with our signal</a:t>
            </a:r>
            <a:endParaRPr lang="en-US" dirty="0"/>
          </a:p>
        </p:txBody>
      </p:sp>
      <p:pic>
        <p:nvPicPr>
          <p:cNvPr id="4" name="Picture 3" descr="6884354620_49503b7c3a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output of one feature, make a decision</a:t>
            </a:r>
          </a:p>
          <a:p>
            <a:pPr lvl="1"/>
            <a:r>
              <a:rPr lang="en-US" dirty="0" smtClean="0"/>
              <a:t>This will not be very accurate!</a:t>
            </a:r>
          </a:p>
          <a:p>
            <a:pPr lvl="1"/>
            <a:endParaRPr lang="en-US" dirty="0"/>
          </a:p>
          <a:p>
            <a:r>
              <a:rPr lang="en-US" dirty="0" smtClean="0"/>
              <a:t>Cascade these classifiers for the final decision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1362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194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" y="3581400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6705600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face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7653462" y="3848100"/>
            <a:ext cx="1219200" cy="838200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7894" y="4953000"/>
            <a:ext cx="1093706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Face!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15621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767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6675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intelligence is in the ordering of classifiers</a:t>
            </a:r>
          </a:p>
          <a:p>
            <a:endParaRPr lang="en-US" dirty="0"/>
          </a:p>
          <a:p>
            <a:r>
              <a:rPr lang="en-US" dirty="0" smtClean="0"/>
              <a:t>This “ordering of classifiers” is essentially our model</a:t>
            </a:r>
          </a:p>
          <a:p>
            <a:pPr lvl="1"/>
            <a:r>
              <a:rPr lang="en-US" dirty="0" smtClean="0"/>
              <a:t>This is built offline, using lots of training data</a:t>
            </a:r>
          </a:p>
          <a:p>
            <a:pPr lvl="1"/>
            <a:r>
              <a:rPr lang="en-US" dirty="0" smtClean="0"/>
              <a:t>The most reliable features are used first, the lesser ones last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Machine Learning to create this model!</a:t>
            </a:r>
          </a:p>
          <a:p>
            <a:pPr lvl="1"/>
            <a:r>
              <a:rPr lang="en-US" dirty="0" smtClean="0"/>
              <a:t>Most implementations use something called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This chooses the best features, and orders them for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possible features is enormous</a:t>
            </a:r>
          </a:p>
          <a:p>
            <a:pPr lvl="1"/>
            <a:r>
              <a:rPr lang="en-US" dirty="0" smtClean="0"/>
              <a:t>Remember, our features look across permutations of scale as well!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24x24 pixel window, there are 162,332 features</a:t>
            </a:r>
          </a:p>
          <a:p>
            <a:pPr lvl="1"/>
            <a:r>
              <a:rPr lang="en-US" dirty="0" smtClean="0"/>
              <a:t>This is just too many to use all at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AdaBoost</a:t>
            </a:r>
            <a:r>
              <a:rPr lang="en-US" dirty="0" smtClean="0"/>
              <a:t> will pick the ones that are most useful</a:t>
            </a:r>
          </a:p>
          <a:p>
            <a:pPr lvl="1"/>
            <a:r>
              <a:rPr lang="en-US" dirty="0" smtClean="0"/>
              <a:t>“Useful” – Highest accuracy</a:t>
            </a:r>
          </a:p>
          <a:p>
            <a:pPr lvl="1"/>
            <a:r>
              <a:rPr lang="en-US" dirty="0" smtClean="0"/>
              <a:t>Iteratively chooses features that complement existing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st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725"/>
            <a:ext cx="6172200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problem, many solutions exist</a:t>
            </a:r>
          </a:p>
          <a:p>
            <a:pPr lvl="1"/>
            <a:r>
              <a:rPr lang="en-US" dirty="0" smtClean="0"/>
              <a:t>Some faster, some slower, some more accurate, etc….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look at two:</a:t>
            </a:r>
          </a:p>
          <a:p>
            <a:pPr lvl="1"/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Viola-Jones</a:t>
            </a:r>
          </a:p>
          <a:p>
            <a:pPr lvl="1"/>
            <a:endParaRPr lang="en-US" dirty="0"/>
          </a:p>
          <a:p>
            <a:r>
              <a:rPr lang="en-US" dirty="0" smtClean="0"/>
              <a:t>We’re only going to implement the latter</a:t>
            </a:r>
          </a:p>
          <a:p>
            <a:pPr lvl="1"/>
            <a:r>
              <a:rPr lang="en-US" dirty="0" smtClean="0"/>
              <a:t>The former is just to think about techniques for signal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isn’t something you write yourself</a:t>
            </a:r>
          </a:p>
          <a:p>
            <a:pPr lvl="1"/>
            <a:endParaRPr lang="en-US" dirty="0"/>
          </a:p>
          <a:p>
            <a:r>
              <a:rPr lang="en-US" dirty="0" smtClean="0"/>
              <a:t>In fact, oftentimes you don’t even need to use it</a:t>
            </a:r>
          </a:p>
          <a:p>
            <a:pPr lvl="1"/>
            <a:r>
              <a:rPr lang="en-US" dirty="0" smtClean="0"/>
              <a:t>Preexisting models are available on the internet for our use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project has </a:t>
            </a:r>
            <a:r>
              <a:rPr lang="en-US" dirty="0" smtClean="0">
                <a:hlinkClick r:id="rId2"/>
              </a:rPr>
              <a:t>pre-learned cascades</a:t>
            </a:r>
            <a:endParaRPr lang="en-US" dirty="0" smtClean="0"/>
          </a:p>
          <a:p>
            <a:pPr lvl="1"/>
            <a:r>
              <a:rPr lang="en-US" dirty="0" smtClean="0"/>
              <a:t>Not only for faces, but an array of objects</a:t>
            </a:r>
          </a:p>
          <a:p>
            <a:pPr lvl="1"/>
            <a:r>
              <a:rPr lang="en-US" dirty="0" smtClean="0"/>
              <a:t>Stored as .xml files describing the cascade of classifiers</a:t>
            </a:r>
          </a:p>
          <a:p>
            <a:pPr lvl="1"/>
            <a:r>
              <a:rPr lang="en-US" dirty="0" smtClean="0"/>
              <a:t>Also contains methods for learning your own cascades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all features on all </a:t>
            </a:r>
            <a:r>
              <a:rPr lang="en-US" dirty="0" err="1" smtClean="0"/>
              <a:t>subimages</a:t>
            </a:r>
            <a:r>
              <a:rPr lang="en-US" dirty="0" smtClean="0"/>
              <a:t> is slow</a:t>
            </a:r>
          </a:p>
          <a:p>
            <a:pPr lvl="1"/>
            <a:r>
              <a:rPr lang="en-US" dirty="0" smtClean="0"/>
              <a:t>Way, way, way, too slow, even for desktop computers</a:t>
            </a:r>
          </a:p>
          <a:p>
            <a:pPr lvl="1"/>
            <a:endParaRPr lang="en-US" dirty="0"/>
          </a:p>
          <a:p>
            <a:r>
              <a:rPr lang="en-US" dirty="0" smtClean="0"/>
              <a:t>However, there is a cheat we can use</a:t>
            </a:r>
          </a:p>
          <a:p>
            <a:pPr lvl="1"/>
            <a:r>
              <a:rPr lang="en-US" dirty="0" smtClean="0"/>
              <a:t>We can calculate the integral image</a:t>
            </a:r>
            <a:endParaRPr lang="en-US" dirty="0"/>
          </a:p>
        </p:txBody>
      </p:sp>
      <p:pic>
        <p:nvPicPr>
          <p:cNvPr id="5" name="Picture 4" descr="integral-image-example_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837864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a single feature to be calculated quickly</a:t>
            </a:r>
          </a:p>
          <a:p>
            <a:pPr lvl="1"/>
            <a:r>
              <a:rPr lang="en-US" dirty="0" smtClean="0"/>
              <a:t>Really, really, quickly!  Four additions, regardless of the size of the feature!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Almost all the work is then in doing the integral</a:t>
            </a:r>
          </a:p>
          <a:p>
            <a:pPr lvl="1"/>
            <a:r>
              <a:rPr lang="en-US" dirty="0" smtClean="0"/>
              <a:t>A small price to pay!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what allows this kind of detection to be done in real-time on a desktop computer</a:t>
            </a:r>
          </a:p>
          <a:p>
            <a:pPr lvl="1"/>
            <a:r>
              <a:rPr lang="en-US" dirty="0" smtClean="0"/>
              <a:t>We can get close on our phones, we need to run at a low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ive”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doesn’t work too well on the emulator</a:t>
            </a:r>
          </a:p>
          <a:p>
            <a:pPr lvl="1"/>
            <a:r>
              <a:rPr lang="en-US" dirty="0" smtClean="0"/>
              <a:t>So instead, here’s a screenshot from the example App!</a:t>
            </a:r>
            <a:endParaRPr lang="en-US" dirty="0"/>
          </a:p>
        </p:txBody>
      </p:sp>
      <p:pic>
        <p:nvPicPr>
          <p:cNvPr id="4" name="Picture 3" descr="wp_ss_20140519_00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8"/>
          <a:stretch/>
        </p:blipFill>
        <p:spPr>
          <a:xfrm rot="16200000">
            <a:off x="2265979" y="2418379"/>
            <a:ext cx="44596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Slide: CV Dazzle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came across this while researching Viola-Jones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CV Dazzle</a:t>
            </a:r>
            <a:r>
              <a:rPr lang="en-US" dirty="0" smtClean="0"/>
              <a:t>, hairstyles and makeup designed to counteract facial recognition algorithms</a:t>
            </a:r>
          </a:p>
          <a:p>
            <a:endParaRPr lang="en-US" dirty="0"/>
          </a:p>
          <a:p>
            <a:r>
              <a:rPr lang="en-US" dirty="0" smtClean="0"/>
              <a:t>Purposefully disrupts the features discussed today</a:t>
            </a:r>
          </a:p>
          <a:p>
            <a:pPr lvl="1"/>
            <a:r>
              <a:rPr lang="en-US" dirty="0" smtClean="0"/>
              <a:t>Breaks up the “rectangular” features</a:t>
            </a:r>
          </a:p>
          <a:p>
            <a:pPr lvl="1"/>
            <a:r>
              <a:rPr lang="en-US" dirty="0" smtClean="0"/>
              <a:t>Causes the weak classifiers to fail miserably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r>
              <a:rPr lang="en-US" dirty="0" smtClean="0"/>
              <a:t> relies on the concept of principal component analysis (PCA)</a:t>
            </a:r>
          </a:p>
          <a:p>
            <a:pPr lvl="1"/>
            <a:r>
              <a:rPr lang="en-US" dirty="0" smtClean="0"/>
              <a:t>Takes a lot of data in, finds common components, or patterns</a:t>
            </a:r>
          </a:p>
          <a:p>
            <a:pPr lvl="1"/>
            <a:endParaRPr lang="en-US" dirty="0"/>
          </a:p>
          <a:p>
            <a:r>
              <a:rPr lang="en-US" dirty="0" smtClean="0"/>
              <a:t>Often viewed in terms of “trials”</a:t>
            </a:r>
          </a:p>
          <a:p>
            <a:pPr lvl="1"/>
            <a:r>
              <a:rPr lang="en-US" dirty="0" smtClean="0"/>
              <a:t>E.g. “Across all trials”, what remains constant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Often used in machine learning</a:t>
            </a:r>
          </a:p>
          <a:p>
            <a:pPr lvl="1"/>
            <a:r>
              <a:rPr lang="en-US" dirty="0" smtClean="0"/>
              <a:t>Is able to look at a dataset and discern simple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on a matrix </a:t>
            </a:r>
            <a:r>
              <a:rPr lang="en-US" b="1" dirty="0" smtClean="0"/>
              <a:t>X</a:t>
            </a:r>
          </a:p>
          <a:p>
            <a:pPr lvl="1"/>
            <a:r>
              <a:rPr lang="en-US" dirty="0" smtClean="0"/>
              <a:t>That’s the same thing as Eigenvalue Decomposition on the matrix </a:t>
            </a:r>
            <a:r>
              <a:rPr lang="en-US" b="1" dirty="0" smtClean="0"/>
              <a:t>X</a:t>
            </a:r>
            <a:r>
              <a:rPr lang="en-US" b="1" baseline="30000" dirty="0" smtClean="0"/>
              <a:t>T</a:t>
            </a:r>
            <a:r>
              <a:rPr lang="en-US" b="1" dirty="0" smtClean="0"/>
              <a:t>X</a:t>
            </a:r>
          </a:p>
          <a:p>
            <a:pPr lvl="1"/>
            <a:endParaRPr lang="en-US" b="1" dirty="0"/>
          </a:p>
          <a:p>
            <a:r>
              <a:rPr lang="en-US" dirty="0" smtClean="0"/>
              <a:t>Decomposes </a:t>
            </a:r>
            <a:r>
              <a:rPr lang="en-US" b="1" dirty="0" smtClean="0"/>
              <a:t>X</a:t>
            </a:r>
            <a:r>
              <a:rPr lang="en-US" dirty="0" smtClean="0"/>
              <a:t> into </a:t>
            </a:r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such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is a diagonal matrix of singular values</a:t>
            </a:r>
          </a:p>
          <a:p>
            <a:pPr lvl="1"/>
            <a:r>
              <a:rPr lang="en-US" dirty="0" smtClean="0"/>
              <a:t>These control the weighting of the singular vectors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are the left and right singular vector matrices</a:t>
            </a:r>
          </a:p>
          <a:p>
            <a:pPr lvl="1"/>
            <a:r>
              <a:rPr lang="en-US" dirty="0" smtClean="0"/>
              <a:t>The columns of </a:t>
            </a:r>
            <a:r>
              <a:rPr lang="en-US" b="1" dirty="0" smtClean="0"/>
              <a:t>U</a:t>
            </a:r>
            <a:r>
              <a:rPr lang="en-US" dirty="0" smtClean="0"/>
              <a:t> and the rows of </a:t>
            </a:r>
            <a:r>
              <a:rPr lang="en-US" b="1" dirty="0" smtClean="0"/>
              <a:t>V</a:t>
            </a:r>
            <a:r>
              <a:rPr lang="en-US" dirty="0" smtClean="0"/>
              <a:t> represent bases for the signal space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90595"/>
              </p:ext>
            </p:extLst>
          </p:nvPr>
        </p:nvGraphicFramePr>
        <p:xfrm>
          <a:off x="3124200" y="3124200"/>
          <a:ext cx="20193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673100" imgH="203200" progId="Equation.3">
                  <p:embed/>
                </p:oleObj>
              </mc:Choice>
              <mc:Fallback>
                <p:oleObj name="Equation" r:id="rId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124200"/>
                        <a:ext cx="201930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70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transform </a:t>
            </a:r>
            <a:r>
              <a:rPr lang="en-US" b="1" dirty="0" smtClean="0"/>
              <a:t>X</a:t>
            </a:r>
            <a:r>
              <a:rPr lang="en-US" dirty="0" smtClean="0"/>
              <a:t> onto a specific basis</a:t>
            </a:r>
          </a:p>
          <a:p>
            <a:pPr lvl="1"/>
            <a:r>
              <a:rPr lang="en-US" dirty="0" smtClean="0"/>
              <a:t>The basis are those which “best describe” </a:t>
            </a:r>
            <a:r>
              <a:rPr lang="en-US" b="1" dirty="0" smtClean="0"/>
              <a:t>X</a:t>
            </a:r>
            <a:r>
              <a:rPr lang="en-US" dirty="0" smtClean="0"/>
              <a:t>, in an energetic sense</a:t>
            </a:r>
            <a:endParaRPr lang="en-US" dirty="0"/>
          </a:p>
        </p:txBody>
      </p:sp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2459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final result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5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PCA to learn the overall structure of a face</a:t>
            </a:r>
          </a:p>
          <a:p>
            <a:pPr lvl="1"/>
            <a:r>
              <a:rPr lang="en-US" dirty="0" smtClean="0"/>
              <a:t>The overall structure of a face will become a single principle component</a:t>
            </a:r>
          </a:p>
          <a:p>
            <a:pPr lvl="1"/>
            <a:endParaRPr lang="en-US" dirty="0"/>
          </a:p>
          <a:p>
            <a:r>
              <a:rPr lang="en-US" dirty="0" smtClean="0"/>
              <a:t>We represent an image of a face as an N-D vector</a:t>
            </a:r>
          </a:p>
          <a:p>
            <a:endParaRPr lang="en-US" dirty="0" smtClean="0"/>
          </a:p>
          <a:p>
            <a:r>
              <a:rPr lang="en-US" dirty="0" smtClean="0"/>
              <a:t>We construct matrix </a:t>
            </a:r>
            <a:r>
              <a:rPr lang="en-US" b="1" dirty="0" smtClean="0"/>
              <a:t>X</a:t>
            </a:r>
            <a:r>
              <a:rPr lang="en-US" dirty="0" smtClean="0"/>
              <a:t> with multiple images of faces</a:t>
            </a:r>
          </a:p>
          <a:p>
            <a:pPr lvl="1"/>
            <a:r>
              <a:rPr lang="en-US" dirty="0" smtClean="0"/>
              <a:t>The components of the images that are consistent are the PC’s</a:t>
            </a:r>
          </a:p>
        </p:txBody>
      </p:sp>
    </p:spTree>
    <p:extLst>
      <p:ext uri="{BB962C8B-B14F-4D97-AF65-F5344CB8AC3E}">
        <p14:creationId xmlns:p14="http://schemas.microsoft.com/office/powerpoint/2010/main" val="6216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0026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9113</TotalTime>
  <Words>909</Words>
  <Application>Microsoft Macintosh PowerPoint</Application>
  <PresentationFormat>On-screen Show (4:3)</PresentationFormat>
  <Paragraphs>152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Equation</vt:lpstr>
      <vt:lpstr>Week 7</vt:lpstr>
      <vt:lpstr>Face Detection</vt:lpstr>
      <vt:lpstr>Eigenfaces</vt:lpstr>
      <vt:lpstr>PCA Theory</vt:lpstr>
      <vt:lpstr>PCA Theory</vt:lpstr>
      <vt:lpstr>PCA Live Demo</vt:lpstr>
      <vt:lpstr>Eigenfaces</vt:lpstr>
      <vt:lpstr>Eigenfaces</vt:lpstr>
      <vt:lpstr>Eigenfaces</vt:lpstr>
      <vt:lpstr>Eigenfaces</vt:lpstr>
      <vt:lpstr>Eigenfaces</vt:lpstr>
      <vt:lpstr>Viola-Jones</vt:lpstr>
      <vt:lpstr>Features</vt:lpstr>
      <vt:lpstr>Features</vt:lpstr>
      <vt:lpstr>Features</vt:lpstr>
      <vt:lpstr>Classifier Cascade</vt:lpstr>
      <vt:lpstr>Classifier Cascade</vt:lpstr>
      <vt:lpstr>Learning the Cascade</vt:lpstr>
      <vt:lpstr>Learning the Cascade</vt:lpstr>
      <vt:lpstr>Learning the Cascade</vt:lpstr>
      <vt:lpstr>Using the Cascades</vt:lpstr>
      <vt:lpstr>Using the Cascade</vt:lpstr>
      <vt:lpstr>“Live” demo</vt:lpstr>
      <vt:lpstr>Bonus Slide: CV Dazzle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608</cp:revision>
  <dcterms:created xsi:type="dcterms:W3CDTF">2013-01-03T18:40:17Z</dcterms:created>
  <dcterms:modified xsi:type="dcterms:W3CDTF">2015-02-20T02:01:06Z</dcterms:modified>
</cp:coreProperties>
</file>