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876" autoAdjust="0"/>
  </p:normalViewPr>
  <p:slideViewPr>
    <p:cSldViewPr>
      <p:cViewPr varScale="1">
        <p:scale>
          <a:sx n="81" d="100"/>
          <a:sy n="81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ticfloat/ObjectiveCCheatsheet/raw/master/ObjCCheatShee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UI Concepts</a:t>
            </a:r>
          </a:p>
          <a:p>
            <a:r>
              <a:rPr lang="en-US" dirty="0" smtClean="0"/>
              <a:t>Android/</a:t>
            </a:r>
            <a:r>
              <a:rPr lang="en-US" dirty="0" err="1" smtClean="0"/>
              <a:t>iOS</a:t>
            </a:r>
            <a:r>
              <a:rPr lang="en-US" dirty="0" smtClean="0"/>
              <a:t> comparisons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Very exciting, I know</a:t>
            </a:r>
          </a:p>
          <a:p>
            <a:pPr lvl="1"/>
            <a:r>
              <a:rPr lang="en-US" dirty="0" smtClean="0"/>
              <a:t>But let’s check out the next 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6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_name =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.ToUpper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This automagically converts input to upper case</a:t>
            </a:r>
            <a:endParaRPr lang="en-US" dirty="0"/>
          </a:p>
          <a:p>
            <a:pPr lvl="1"/>
            <a:r>
              <a:rPr lang="en-US" dirty="0" smtClean="0"/>
              <a:t>You can use this to process input, verify inputs, etc…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53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tie this back into Change Notifications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 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 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.ToUpper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NotifyChanged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1107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Rebinding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NotifyChanged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 is a helper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9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Data Binding to a new UI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XAML element</a:t>
            </a:r>
          </a:p>
          <a:p>
            <a:pPr lvl="1"/>
            <a:endParaRPr lang="en-US" dirty="0"/>
          </a:p>
          <a:p>
            <a:r>
              <a:rPr lang="en-US" dirty="0" smtClean="0"/>
              <a:t>This allows us to create lists of XAML elements</a:t>
            </a:r>
          </a:p>
          <a:p>
            <a:pPr lvl="1"/>
            <a:r>
              <a:rPr lang="en-US" dirty="0" smtClean="0"/>
              <a:t>We’ll populate a list with data</a:t>
            </a:r>
          </a:p>
          <a:p>
            <a:pPr lvl="1"/>
            <a:r>
              <a:rPr lang="en-US" dirty="0" smtClean="0"/>
              <a:t>To do this, we need to create a XAML “template” for each item</a:t>
            </a:r>
          </a:p>
          <a:p>
            <a:pPr lvl="1"/>
            <a:r>
              <a:rPr lang="en-US" dirty="0" smtClean="0"/>
              <a:t>We’ll fill the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with an array of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The list will then set each the Data Context of each template accordingly</a:t>
            </a:r>
          </a:p>
          <a:p>
            <a:pPr lvl="1"/>
            <a:endParaRPr lang="en-US" dirty="0"/>
          </a:p>
          <a:p>
            <a:r>
              <a:rPr lang="en-US" dirty="0" smtClean="0"/>
              <a:t>Confused</a:t>
            </a:r>
            <a:r>
              <a:rPr lang="en-US" dirty="0" smtClean="0">
                <a:latin typeface="Gadugi" panose="020B0502040204020203" pitchFamily="34" charset="0"/>
              </a:rPr>
              <a:t>? </a:t>
            </a:r>
            <a:r>
              <a:rPr lang="en-US" dirty="0" smtClean="0"/>
              <a:t>Me too!  Let’s just look at the code</a:t>
            </a:r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LongListSelector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</a:t>
            </a:r>
            <a:r>
              <a:rPr lang="en-US" b="1" dirty="0" err="1" smtClean="0"/>
              <a:t>DataTemplate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LongListSelector</a:t>
            </a:r>
            <a:r>
              <a:rPr lang="en-US" dirty="0" smtClean="0"/>
              <a:t> in Blend</a:t>
            </a:r>
          </a:p>
          <a:p>
            <a:pPr lvl="1"/>
            <a:r>
              <a:rPr lang="en-US" dirty="0" smtClean="0"/>
              <a:t>Bind XAML elements in </a:t>
            </a:r>
            <a:r>
              <a:rPr lang="en-US" b="1" dirty="0" err="1" smtClean="0"/>
              <a:t>DataTemplate</a:t>
            </a:r>
            <a:r>
              <a:rPr lang="en-US" dirty="0" smtClean="0"/>
              <a:t> in expectation of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Create array of objects to be bound to by each </a:t>
            </a:r>
            <a:r>
              <a:rPr lang="en-US" b="1" dirty="0" err="1" smtClean="0"/>
              <a:t>DataTemplate</a:t>
            </a:r>
            <a:endParaRPr lang="en-US" b="1" dirty="0" smtClean="0"/>
          </a:p>
          <a:p>
            <a:pPr lvl="1"/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3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all of this “blind” is hard</a:t>
            </a:r>
          </a:p>
          <a:p>
            <a:pPr lvl="1"/>
            <a:r>
              <a:rPr lang="en-US" dirty="0" smtClean="0"/>
              <a:t>Difficult to see what it all looks like without getting everything running</a:t>
            </a:r>
          </a:p>
          <a:p>
            <a:pPr lvl="1"/>
            <a:endParaRPr lang="en-US" dirty="0"/>
          </a:p>
          <a:p>
            <a:r>
              <a:rPr lang="en-US" dirty="0" smtClean="0"/>
              <a:t>Blend has a neat feature for us; “Sample Data”</a:t>
            </a:r>
          </a:p>
          <a:p>
            <a:pPr lvl="1"/>
            <a:r>
              <a:rPr lang="en-US" dirty="0" smtClean="0"/>
              <a:t>We can generate fake </a:t>
            </a:r>
            <a:r>
              <a:rPr lang="en-US" dirty="0" err="1" smtClean="0"/>
              <a:t>DataContext</a:t>
            </a:r>
            <a:r>
              <a:rPr lang="en-US" dirty="0" smtClean="0"/>
              <a:t>, </a:t>
            </a:r>
            <a:r>
              <a:rPr lang="en-US" dirty="0" err="1" smtClean="0"/>
              <a:t>ItemSources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Set them only for design-time using the special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d:</a:t>
            </a:r>
            <a:r>
              <a:rPr lang="en-US" dirty="0" smtClean="0"/>
              <a:t> XAML prefix</a:t>
            </a:r>
          </a:p>
          <a:p>
            <a:pPr lvl="2"/>
            <a:r>
              <a:rPr lang="en-US" dirty="0" smtClean="0"/>
              <a:t>E.g. We can set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=“…”</a:t>
            </a:r>
            <a:endParaRPr lang="en-US" dirty="0" smtClean="0"/>
          </a:p>
          <a:p>
            <a:pPr lvl="1"/>
            <a:r>
              <a:rPr lang="en-US" dirty="0" smtClean="0"/>
              <a:t>It’ll even generate data of a certain “format”</a:t>
            </a:r>
          </a:p>
          <a:p>
            <a:pPr lvl="2"/>
            <a:r>
              <a:rPr lang="en-US" dirty="0" smtClean="0"/>
              <a:t>E.g. Names, Addresses, Emails, etc…</a:t>
            </a:r>
          </a:p>
          <a:p>
            <a:pPr lvl="1"/>
            <a:endParaRPr lang="en-US" dirty="0"/>
          </a:p>
          <a:p>
            <a:r>
              <a:rPr lang="en-US" dirty="0" smtClean="0"/>
              <a:t>Let’s 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Open .XAML in Blend</a:t>
            </a:r>
          </a:p>
          <a:p>
            <a:pPr lvl="1"/>
            <a:r>
              <a:rPr lang="en-US" dirty="0" smtClean="0"/>
              <a:t>Generate sample data</a:t>
            </a:r>
          </a:p>
          <a:p>
            <a:pPr lvl="1"/>
            <a:r>
              <a:rPr lang="en-US" dirty="0" smtClean="0"/>
              <a:t>Set Data Context of list to sample data “container”</a:t>
            </a:r>
          </a:p>
          <a:p>
            <a:pPr lvl="1"/>
            <a:r>
              <a:rPr lang="en-US" dirty="0" smtClean="0"/>
              <a:t>Set Item </a:t>
            </a:r>
            <a:r>
              <a:rPr lang="en-US" dirty="0"/>
              <a:t>S</a:t>
            </a:r>
            <a:r>
              <a:rPr lang="en-US" dirty="0" smtClean="0"/>
              <a:t>ource of list to actual sample data</a:t>
            </a:r>
          </a:p>
          <a:p>
            <a:pPr lvl="1"/>
            <a:r>
              <a:rPr lang="en-US" dirty="0" smtClean="0"/>
              <a:t>Ensure data context is design-time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of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wraps up our discussion of </a:t>
            </a:r>
            <a:r>
              <a:rPr lang="en-US" dirty="0" err="1" smtClean="0"/>
              <a:t>LongListSelectors</a:t>
            </a:r>
            <a:endParaRPr lang="en-US" dirty="0" smtClean="0"/>
          </a:p>
          <a:p>
            <a:pPr lvl="1"/>
            <a:r>
              <a:rPr lang="en-US" dirty="0" smtClean="0"/>
              <a:t>There’s more you can do (Group items together, make </a:t>
            </a:r>
            <a:r>
              <a:rPr lang="en-US" dirty="0" err="1" smtClean="0"/>
              <a:t>JumpLists</a:t>
            </a:r>
            <a:r>
              <a:rPr lang="en-US" dirty="0" smtClean="0"/>
              <a:t>, etc.)</a:t>
            </a:r>
          </a:p>
          <a:p>
            <a:pPr lvl="1"/>
            <a:endParaRPr lang="en-US" dirty="0"/>
          </a:p>
          <a:p>
            <a:r>
              <a:rPr lang="en-US" dirty="0" smtClean="0"/>
              <a:t>There are a few XAML elements we’ve skipped</a:t>
            </a:r>
          </a:p>
          <a:p>
            <a:pPr lvl="1"/>
            <a:r>
              <a:rPr lang="en-US" dirty="0" smtClean="0"/>
              <a:t>But what you’ve learned now equips you to tackle all of those by yourself</a:t>
            </a:r>
          </a:p>
          <a:p>
            <a:pPr lvl="1"/>
            <a:endParaRPr lang="en-US" dirty="0"/>
          </a:p>
          <a:p>
            <a:r>
              <a:rPr lang="en-US" dirty="0" smtClean="0"/>
              <a:t>WP8, like all software platforms, is complex</a:t>
            </a:r>
          </a:p>
          <a:p>
            <a:pPr lvl="1"/>
            <a:r>
              <a:rPr lang="en-US" dirty="0" smtClean="0"/>
              <a:t>There are a lot of moving parts, and a lot of subsystems that work together</a:t>
            </a:r>
          </a:p>
          <a:p>
            <a:pPr lvl="1"/>
            <a:r>
              <a:rPr lang="en-US" dirty="0" smtClean="0"/>
              <a:t>Understanding everything is difficult, and time-consuming</a:t>
            </a:r>
          </a:p>
          <a:p>
            <a:pPr lvl="1"/>
            <a:endParaRPr lang="en-US" dirty="0"/>
          </a:p>
          <a:p>
            <a:r>
              <a:rPr lang="en-US" dirty="0" smtClean="0"/>
              <a:t>The good news is, we’ve covered a LOT of ground</a:t>
            </a:r>
          </a:p>
          <a:p>
            <a:pPr lvl="1"/>
            <a:r>
              <a:rPr lang="en-US" dirty="0" smtClean="0"/>
              <a:t>You should be proud of what you’ve accomplished</a:t>
            </a:r>
          </a:p>
          <a:p>
            <a:pPr lvl="1"/>
            <a:r>
              <a:rPr lang="en-US" dirty="0" smtClean="0"/>
              <a:t>You should also feel like you’ve got a good foundation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1487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of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marks the end of our WP8 topics</a:t>
            </a:r>
          </a:p>
          <a:p>
            <a:pPr lvl="1"/>
            <a:r>
              <a:rPr lang="en-US" dirty="0" smtClean="0"/>
              <a:t>We’re going to take a brief sojourn through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lvl="1"/>
            <a:r>
              <a:rPr lang="en-US" dirty="0" smtClean="0"/>
              <a:t>See what’s different, and what’s the same</a:t>
            </a:r>
          </a:p>
          <a:p>
            <a:pPr lvl="1"/>
            <a:endParaRPr lang="en-US" dirty="0"/>
          </a:p>
          <a:p>
            <a:r>
              <a:rPr lang="en-US" dirty="0" smtClean="0"/>
              <a:t>If there’s one thing you walk away from this class with, it should be the method of learning</a:t>
            </a:r>
          </a:p>
          <a:p>
            <a:pPr lvl="1"/>
            <a:r>
              <a:rPr lang="en-US" dirty="0" smtClean="0"/>
              <a:t>WP 8.0 and 8.1 have subtle differences, as you’ve no doubt learned</a:t>
            </a:r>
            <a:endParaRPr lang="en-US" dirty="0" smtClean="0"/>
          </a:p>
          <a:p>
            <a:pPr lvl="1"/>
            <a:r>
              <a:rPr lang="en-US" dirty="0" smtClean="0"/>
              <a:t>You better believe that Windows Phone </a:t>
            </a:r>
            <a:r>
              <a:rPr lang="en-US" dirty="0" smtClean="0"/>
              <a:t>10 will be even more </a:t>
            </a:r>
            <a:r>
              <a:rPr lang="en-US" dirty="0" smtClean="0"/>
              <a:t>different</a:t>
            </a:r>
            <a:endParaRPr lang="en-US" dirty="0" smtClean="0"/>
          </a:p>
          <a:p>
            <a:pPr lvl="1"/>
            <a:r>
              <a:rPr lang="en-US" dirty="0" smtClean="0"/>
              <a:t>Platforms and APIs are moving targets</a:t>
            </a:r>
          </a:p>
          <a:p>
            <a:pPr lvl="2"/>
            <a:r>
              <a:rPr lang="en-US" dirty="0" smtClean="0"/>
              <a:t>“Perfection is a goal that changes; We can chase, but never catch it”</a:t>
            </a:r>
          </a:p>
          <a:p>
            <a:pPr lvl="1"/>
            <a:r>
              <a:rPr lang="en-US" dirty="0" smtClean="0"/>
              <a:t>Everything we just learned will be helpful, but not identical to the future</a:t>
            </a:r>
          </a:p>
          <a:p>
            <a:pPr lvl="1"/>
            <a:endParaRPr lang="en-US" dirty="0"/>
          </a:p>
          <a:p>
            <a:r>
              <a:rPr lang="en-US" dirty="0" smtClean="0"/>
              <a:t>Learn how to learn, it’s the gift that keeps on giving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UI is all about effectively displaying data to the user</a:t>
            </a:r>
          </a:p>
          <a:p>
            <a:pPr lvl="1"/>
            <a:r>
              <a:rPr lang="en-US" dirty="0" smtClean="0"/>
              <a:t>This is especially true in WP8</a:t>
            </a:r>
          </a:p>
          <a:p>
            <a:pPr lvl="1"/>
            <a:endParaRPr lang="en-US" dirty="0"/>
          </a:p>
          <a:p>
            <a:r>
              <a:rPr lang="en-US" dirty="0" smtClean="0"/>
              <a:t>WP8 </a:t>
            </a:r>
            <a:r>
              <a:rPr lang="en-US" dirty="0" smtClean="0"/>
              <a:t>design guidelines explicitly condemn “Chrome”</a:t>
            </a:r>
          </a:p>
          <a:p>
            <a:pPr lvl="1"/>
            <a:r>
              <a:rPr lang="en-US" dirty="0" smtClean="0"/>
              <a:t>This design methodology is very apparent in WP8</a:t>
            </a:r>
          </a:p>
          <a:p>
            <a:pPr lvl="1"/>
            <a:r>
              <a:rPr lang="en-US" dirty="0" smtClean="0"/>
              <a:t>All focus is on the data being presented to the user</a:t>
            </a:r>
          </a:p>
          <a:p>
            <a:pPr lvl="1"/>
            <a:endParaRPr lang="en-US" dirty="0"/>
          </a:p>
          <a:p>
            <a:r>
              <a:rPr lang="en-US" dirty="0" smtClean="0"/>
              <a:t>To that effect, we are going to learn Data Binding</a:t>
            </a:r>
          </a:p>
          <a:p>
            <a:pPr lvl="1"/>
            <a:r>
              <a:rPr lang="en-US" dirty="0" smtClean="0"/>
              <a:t>A technique to “hook up” internal data structures to XAML elements</a:t>
            </a:r>
          </a:p>
          <a:p>
            <a:pPr lvl="1"/>
            <a:r>
              <a:rPr lang="en-US" dirty="0" smtClean="0"/>
              <a:t>With a little code, we can change data and automatically update UI!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/Android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Apple’s engineered perfection vs. Google’s swarm</a:t>
            </a:r>
          </a:p>
          <a:p>
            <a:pPr lvl="1"/>
            <a:r>
              <a:rPr lang="en-US" dirty="0" smtClean="0"/>
              <a:t>I’ve owned </a:t>
            </a:r>
            <a:r>
              <a:rPr lang="en-US" dirty="0" err="1" smtClean="0"/>
              <a:t>iOS</a:t>
            </a:r>
            <a:r>
              <a:rPr lang="en-US" dirty="0" smtClean="0"/>
              <a:t>, Android and Windows phones</a:t>
            </a:r>
          </a:p>
          <a:p>
            <a:pPr lvl="1"/>
            <a:r>
              <a:rPr lang="en-US" dirty="0" smtClean="0"/>
              <a:t>I also use OSX, Linux and Windows on a daily basis</a:t>
            </a:r>
          </a:p>
          <a:p>
            <a:pPr lvl="1"/>
            <a:r>
              <a:rPr lang="en-US" dirty="0" smtClean="0"/>
              <a:t>Each has their own advantages and disadvantages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blitz through creating a new App</a:t>
            </a:r>
          </a:p>
          <a:p>
            <a:pPr lvl="1"/>
            <a:r>
              <a:rPr lang="en-US" dirty="0" smtClean="0"/>
              <a:t>Creation of a User Interface</a:t>
            </a:r>
          </a:p>
          <a:p>
            <a:pPr lvl="1"/>
            <a:r>
              <a:rPr lang="en-US" dirty="0" smtClean="0"/>
              <a:t>Updating the UI programmatically</a:t>
            </a:r>
          </a:p>
          <a:p>
            <a:pPr lvl="1"/>
            <a:r>
              <a:rPr lang="en-US" dirty="0" smtClean="0"/>
              <a:t>Reading in from the Accelerometer</a:t>
            </a:r>
          </a:p>
          <a:p>
            <a:pPr lvl="1"/>
            <a:r>
              <a:rPr lang="en-US" dirty="0" smtClean="0"/>
              <a:t>Displaying the Accelerometer data to the user</a:t>
            </a:r>
          </a:p>
          <a:p>
            <a:pPr lvl="1"/>
            <a:endParaRPr lang="en-US" dirty="0"/>
          </a:p>
          <a:p>
            <a:r>
              <a:rPr lang="en-US" dirty="0" smtClean="0"/>
              <a:t>We’ll do this for </a:t>
            </a:r>
            <a:r>
              <a:rPr lang="en-US" dirty="0" err="1" smtClean="0"/>
              <a:t>iOS</a:t>
            </a:r>
            <a:r>
              <a:rPr lang="en-US" dirty="0" smtClean="0"/>
              <a:t> first, followed by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Apple’s C#/Java competitor</a:t>
            </a:r>
          </a:p>
          <a:p>
            <a:pPr lvl="1"/>
            <a:r>
              <a:rPr lang="en-US" dirty="0" smtClean="0"/>
              <a:t>Has basically no traction outside of Apple products</a:t>
            </a:r>
          </a:p>
          <a:p>
            <a:pPr lvl="1"/>
            <a:r>
              <a:rPr lang="en-US" dirty="0" smtClean="0"/>
              <a:t>Just like C# and Java, is an Object-Oriented, C-like language</a:t>
            </a:r>
          </a:p>
          <a:p>
            <a:pPr lvl="1"/>
            <a:endParaRPr lang="en-US" dirty="0"/>
          </a:p>
          <a:p>
            <a:r>
              <a:rPr lang="en-US" dirty="0"/>
              <a:t>Seems like it’s being replaced by Swift</a:t>
            </a:r>
          </a:p>
          <a:p>
            <a:pPr lvl="1"/>
            <a:r>
              <a:rPr lang="en-US" dirty="0" smtClean="0"/>
              <a:t>We’ll stick with Objective-C for now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 syntax can be somewhat… different, however</a:t>
            </a:r>
          </a:p>
          <a:p>
            <a:pPr lvl="1"/>
            <a:r>
              <a:rPr lang="en-US" dirty="0" smtClean="0"/>
              <a:t>A few years ago, I made a </a:t>
            </a:r>
            <a:r>
              <a:rPr lang="en-US" dirty="0" smtClean="0">
                <a:hlinkClick r:id="rId2"/>
              </a:rPr>
              <a:t>cheat sheet</a:t>
            </a:r>
            <a:r>
              <a:rPr lang="en-US" dirty="0" smtClean="0"/>
              <a:t> describing some </a:t>
            </a:r>
            <a:r>
              <a:rPr lang="en-US" dirty="0" err="1" smtClean="0"/>
              <a:t>Obj</a:t>
            </a:r>
            <a:r>
              <a:rPr lang="en-US" dirty="0" smtClean="0"/>
              <a:t>-C syntax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dive into that, followed by </a:t>
            </a:r>
            <a:r>
              <a:rPr lang="en-US" dirty="0" err="1" smtClean="0"/>
              <a:t>Xcode</a:t>
            </a:r>
            <a:r>
              <a:rPr lang="en-US" dirty="0" smtClean="0"/>
              <a:t>, then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is the development environment made by Apple</a:t>
            </a:r>
          </a:p>
          <a:p>
            <a:pPr lvl="1"/>
            <a:r>
              <a:rPr lang="en-US" dirty="0" smtClean="0"/>
              <a:t>Truly a top-tier development environment, like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398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Create UI (Text, Button, Progress)</a:t>
            </a:r>
          </a:p>
          <a:p>
            <a:pPr lvl="1"/>
            <a:r>
              <a:rPr lang="en-US" dirty="0" smtClean="0"/>
              <a:t>Create Button Behavior (Change Text)</a:t>
            </a:r>
          </a:p>
          <a:p>
            <a:pPr lvl="1"/>
            <a:r>
              <a:rPr lang="en-US" dirty="0" smtClean="0"/>
              <a:t>Add in Accelerometer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9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return to Java!</a:t>
            </a:r>
          </a:p>
          <a:p>
            <a:endParaRPr lang="en-US" dirty="0"/>
          </a:p>
          <a:p>
            <a:r>
              <a:rPr lang="en-US" dirty="0" smtClean="0"/>
              <a:t>For those of you unfamiliar with Java, it’s like C#</a:t>
            </a:r>
          </a:p>
          <a:p>
            <a:pPr lvl="1"/>
            <a:r>
              <a:rPr lang="en-US" dirty="0" smtClean="0"/>
              <a:t>….but even MORE Object-Oriented</a:t>
            </a:r>
          </a:p>
          <a:p>
            <a:pPr lvl="1"/>
            <a:r>
              <a:rPr lang="en-US" dirty="0" smtClean="0"/>
              <a:t>Java is </a:t>
            </a:r>
            <a:r>
              <a:rPr lang="en-US" i="1" dirty="0" smtClean="0"/>
              <a:t>the</a:t>
            </a:r>
            <a:r>
              <a:rPr lang="en-US" dirty="0" smtClean="0"/>
              <a:t> OOP language, and it shows</a:t>
            </a:r>
          </a:p>
          <a:p>
            <a:pPr lvl="2"/>
            <a:r>
              <a:rPr lang="en-US" dirty="0" smtClean="0"/>
              <a:t>A lot of functionality is expressed through inheritance</a:t>
            </a:r>
          </a:p>
          <a:p>
            <a:pPr lvl="2"/>
            <a:endParaRPr lang="en-US" dirty="0"/>
          </a:p>
          <a:p>
            <a:r>
              <a:rPr lang="en-US" dirty="0" smtClean="0"/>
              <a:t>We’re going to do what we just did, but on Android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75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Create UI (Text, Button, Progress)</a:t>
            </a:r>
          </a:p>
          <a:p>
            <a:pPr lvl="1"/>
            <a:r>
              <a:rPr lang="en-US" dirty="0"/>
              <a:t>Create Button Behavior (Change Text)</a:t>
            </a:r>
          </a:p>
          <a:p>
            <a:pPr lvl="1"/>
            <a:r>
              <a:rPr lang="en-US" dirty="0"/>
              <a:t>Add in Accelerometer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time together </a:t>
            </a:r>
            <a:r>
              <a:rPr lang="en-US" dirty="0" smtClean="0"/>
              <a:t>has come to an </a:t>
            </a: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hope you’ve had as much fun as I have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was a real honor to work with you all</a:t>
            </a:r>
          </a:p>
          <a:p>
            <a:pPr lvl="1"/>
            <a:r>
              <a:rPr lang="en-US" dirty="0"/>
              <a:t>I’ll see some of you this Sunday, and the rest a week from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Note that office hours are shorter this Sunday; </a:t>
            </a:r>
            <a:r>
              <a:rPr lang="en-US" b="1" dirty="0" smtClean="0"/>
              <a:t>1pm-3pm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0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Bind Data, we use special XAML syntax: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 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states that this text block will display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DC.Name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DC</a:t>
            </a:r>
            <a:r>
              <a:rPr lang="en-US" dirty="0" smtClean="0"/>
              <a:t> is the “Data Context” object for this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Contexts serve up data for binding in XAML</a:t>
            </a:r>
          </a:p>
          <a:p>
            <a:pPr lvl="1"/>
            <a:r>
              <a:rPr lang="en-US" dirty="0" smtClean="0"/>
              <a:t>We could give this </a:t>
            </a:r>
            <a:r>
              <a:rPr lang="en-US" dirty="0" err="1" smtClean="0"/>
              <a:t>TextBlock</a:t>
            </a:r>
            <a:r>
              <a:rPr lang="en-US" dirty="0" smtClean="0"/>
              <a:t> a name, then set </a:t>
            </a:r>
            <a:r>
              <a:rPr lang="en-US" dirty="0" err="1" smtClean="0"/>
              <a:t>textBlock.DataContext</a:t>
            </a:r>
            <a:endParaRPr lang="en-US" dirty="0" smtClean="0"/>
          </a:p>
          <a:p>
            <a:pPr lvl="1"/>
            <a:r>
              <a:rPr lang="en-US" dirty="0" smtClean="0"/>
              <a:t>Instead, we’ll take advantage of the fact that </a:t>
            </a:r>
            <a:r>
              <a:rPr lang="en-US" dirty="0" err="1" smtClean="0"/>
              <a:t>DataContexts</a:t>
            </a:r>
            <a:r>
              <a:rPr lang="en-US" dirty="0" smtClean="0"/>
              <a:t> are inherited</a:t>
            </a:r>
          </a:p>
          <a:p>
            <a:pPr lvl="1"/>
            <a:r>
              <a:rPr lang="en-US" dirty="0" smtClean="0"/>
              <a:t>We can set the DC of something higher up in the XAML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3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C# side, we create a conforming object: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A</a:t>
            </a:r>
            <a:r>
              <a:rPr lang="en-US" dirty="0" smtClean="0"/>
              <a:t>nd set that as the Data  Context: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tb.Name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"Elliot Saba"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tb.Address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"asdf"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ContentPanel.DataContext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587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inherited from Silverlight</a:t>
            </a:r>
          </a:p>
          <a:p>
            <a:pPr lvl="1"/>
            <a:r>
              <a:rPr lang="en-US" dirty="0" smtClean="0"/>
              <a:t>Uses inheritance to define an interface</a:t>
            </a:r>
          </a:p>
          <a:p>
            <a:pPr lvl="1"/>
            <a:r>
              <a:rPr lang="en-US" dirty="0" smtClean="0"/>
              <a:t>We create a class implementing this interface, bridging data and XAML</a:t>
            </a:r>
          </a:p>
          <a:p>
            <a:pPr lvl="1"/>
            <a:r>
              <a:rPr lang="en-US" dirty="0" smtClean="0"/>
              <a:t>This interface defines methods that we must implement in our 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end result is visualization of data</a:t>
            </a:r>
          </a:p>
          <a:p>
            <a:pPr lvl="1"/>
            <a:r>
              <a:rPr lang="en-US" dirty="0" smtClean="0"/>
              <a:t>Contacts, map locations, emails, many types of data</a:t>
            </a:r>
          </a:p>
          <a:p>
            <a:pPr lvl="1"/>
            <a:r>
              <a:rPr lang="en-US" dirty="0" smtClean="0"/>
              <a:t>UI Lists, points on a map, progress bar values, many types of visualizations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this were a CS course, we’d have done this earlier</a:t>
            </a:r>
          </a:p>
          <a:p>
            <a:pPr lvl="1"/>
            <a:r>
              <a:rPr lang="en-US" dirty="0" smtClean="0"/>
              <a:t>We’ve been dealing with inheritance behind the scenes all quarter</a:t>
            </a:r>
          </a:p>
          <a:p>
            <a:pPr lvl="1"/>
            <a:r>
              <a:rPr lang="en-US" dirty="0" smtClean="0"/>
              <a:t>Now, at the very end, we’ll deal with it explicitly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conform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INotifyPropertyChanged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only requirement of this interface is to expose an event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PropertyChangedEventHandler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event must be fired every time a property is changed: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will notify anyone that is </a:t>
            </a:r>
            <a:r>
              <a:rPr lang="en-US" dirty="0" err="1" smtClean="0"/>
              <a:t>databound</a:t>
            </a:r>
            <a:r>
              <a:rPr lang="en-US" dirty="0" smtClean="0"/>
              <a:t> to us</a:t>
            </a:r>
          </a:p>
          <a:p>
            <a:pPr lvl="1"/>
            <a:r>
              <a:rPr lang="en-US" dirty="0" smtClean="0"/>
              <a:t>Update graphical elements depending on this data</a:t>
            </a:r>
          </a:p>
          <a:p>
            <a:pPr lvl="1"/>
            <a:r>
              <a:rPr lang="en-US" dirty="0" smtClean="0"/>
              <a:t>We need to ensure we call it every time the data changes</a:t>
            </a:r>
          </a:p>
          <a:p>
            <a:pPr lvl="1"/>
            <a:r>
              <a:rPr lang="en-US" dirty="0" smtClean="0"/>
              <a:t>Time to dig deeper into that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dirty="0" smtClean="0"/>
              <a:t>syntax!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OOP, we often want to expose data in an object</a:t>
            </a:r>
          </a:p>
          <a:p>
            <a:pPr lvl="1"/>
            <a:r>
              <a:rPr lang="en-US" dirty="0" smtClean="0"/>
              <a:t>This is kind of an understatement</a:t>
            </a:r>
          </a:p>
          <a:p>
            <a:pPr lvl="1"/>
            <a:endParaRPr lang="en-US" dirty="0"/>
          </a:p>
          <a:p>
            <a:r>
              <a:rPr lang="en-US" dirty="0" smtClean="0"/>
              <a:t>C# has some really nice syntax to help us out</a:t>
            </a:r>
          </a:p>
          <a:p>
            <a:pPr lvl="1"/>
            <a:r>
              <a:rPr lang="en-US" dirty="0" smtClean="0"/>
              <a:t>It even permits us to create read-only (or write-only!) properties</a:t>
            </a:r>
          </a:p>
          <a:p>
            <a:pPr lvl="1"/>
            <a:endParaRPr lang="en-US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6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synthesizes “get” and “set” functions for the property “Name”</a:t>
            </a:r>
          </a:p>
          <a:p>
            <a:pPr lvl="1"/>
            <a:r>
              <a:rPr lang="en-US" sz="1600" dirty="0" smtClean="0"/>
              <a:t>This is functionally equivalent to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300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begins with changing 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 make Name read-only by making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TestBinding</a:t>
            </a:r>
            <a:endParaRPr lang="en-US" sz="1600" dirty="0"/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 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It’s important to note that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/>
              <a:t> are functions</a:t>
            </a:r>
          </a:p>
          <a:p>
            <a:pPr lvl="1"/>
            <a:r>
              <a:rPr lang="en-US" dirty="0" smtClean="0"/>
              <a:t>Right now, they are just filled with the default implementations</a:t>
            </a:r>
          </a:p>
          <a:p>
            <a:pPr lvl="1"/>
            <a:r>
              <a:rPr lang="en-US" dirty="0" smtClean="0"/>
              <a:t>Let’s recreate those default implementations</a:t>
            </a:r>
          </a:p>
          <a:p>
            <a:pPr lvl="1"/>
            <a:r>
              <a:rPr lang="en-US" dirty="0" smtClean="0"/>
              <a:t>Then start playing around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11428</TotalTime>
  <Words>1620</Words>
  <Application>Microsoft Macintosh PowerPoint</Application>
  <PresentationFormat>On-screen Show (4:3)</PresentationFormat>
  <Paragraphs>254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Week 10</vt:lpstr>
      <vt:lpstr>Advanced UI</vt:lpstr>
      <vt:lpstr>Data Binding</vt:lpstr>
      <vt:lpstr>Data Binding</vt:lpstr>
      <vt:lpstr>Data Binding Demo</vt:lpstr>
      <vt:lpstr>Change Notifications</vt:lpstr>
      <vt:lpstr>Change Notifications</vt:lpstr>
      <vt:lpstr>Properties</vt:lpstr>
      <vt:lpstr>Properties</vt:lpstr>
      <vt:lpstr>Properties</vt:lpstr>
      <vt:lpstr>Properties</vt:lpstr>
      <vt:lpstr>Properties</vt:lpstr>
      <vt:lpstr>Data Rebinding Demo</vt:lpstr>
      <vt:lpstr>Using Data Binding</vt:lpstr>
      <vt:lpstr>LongListSelector Demo</vt:lpstr>
      <vt:lpstr>Sample Data</vt:lpstr>
      <vt:lpstr>Sample Data Demo</vt:lpstr>
      <vt:lpstr>Wrap-up of WP8</vt:lpstr>
      <vt:lpstr>Wrap-up of WP8</vt:lpstr>
      <vt:lpstr>iOS/Android</vt:lpstr>
      <vt:lpstr>Objective-C</vt:lpstr>
      <vt:lpstr>iOS Demo</vt:lpstr>
      <vt:lpstr>Android</vt:lpstr>
      <vt:lpstr>Android Demo</vt:lpstr>
      <vt:lpstr>Course Evaluations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651</cp:revision>
  <dcterms:created xsi:type="dcterms:W3CDTF">2013-01-03T18:40:17Z</dcterms:created>
  <dcterms:modified xsi:type="dcterms:W3CDTF">2015-03-12T18:51:10Z</dcterms:modified>
</cp:coreProperties>
</file>