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5" r:id="rId6"/>
    <p:sldId id="296" r:id="rId7"/>
    <p:sldId id="300" r:id="rId8"/>
    <p:sldId id="301" r:id="rId9"/>
    <p:sldId id="302" r:id="rId10"/>
    <p:sldId id="298" r:id="rId11"/>
    <p:sldId id="299" r:id="rId12"/>
    <p:sldId id="303" r:id="rId13"/>
    <p:sldId id="304" r:id="rId14"/>
    <p:sldId id="305" r:id="rId15"/>
    <p:sldId id="306" r:id="rId16"/>
    <p:sldId id="307" r:id="rId17"/>
    <p:sldId id="309" r:id="rId18"/>
    <p:sldId id="310" r:id="rId19"/>
    <p:sldId id="312" r:id="rId20"/>
    <p:sldId id="313" r:id="rId21"/>
    <p:sldId id="314" r:id="rId22"/>
    <p:sldId id="315" r:id="rId23"/>
    <p:sldId id="316" r:id="rId24"/>
    <p:sldId id="317" r:id="rId25"/>
    <p:sldId id="311" r:id="rId26"/>
    <p:sldId id="2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9876" autoAdjust="0"/>
  </p:normalViewPr>
  <p:slideViewPr>
    <p:cSldViewPr>
      <p:cViewPr>
        <p:scale>
          <a:sx n="68" d="100"/>
          <a:sy n="68" d="100"/>
        </p:scale>
        <p:origin x="-12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7.bin"/><Relationship Id="rId12" Type="http://schemas.openxmlformats.org/officeDocument/2006/relationships/image" Target="../media/image13.emf"/><Relationship Id="rId13" Type="http://schemas.openxmlformats.org/officeDocument/2006/relationships/oleObject" Target="../embeddings/Microsoft_Equation8.bin"/><Relationship Id="rId14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10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11.emf"/><Relationship Id="rId9" Type="http://schemas.openxmlformats.org/officeDocument/2006/relationships/oleObject" Target="../embeddings/Microsoft_Equation6.bin"/><Relationship Id="rId10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4" Type="http://schemas.openxmlformats.org/officeDocument/2006/relationships/hyperlink" Target="http://flask.pocoo.org/" TargetMode="External"/><Relationship Id="rId5" Type="http://schemas.openxmlformats.org/officeDocument/2006/relationships/hyperlink" Target="http://www.scipy.org/" TargetMode="External"/><Relationship Id="rId6" Type="http://schemas.openxmlformats.org/officeDocument/2006/relationships/hyperlink" Target="http://stackoverflow.com/questions/9520503/calling-java-from-matlab" TargetMode="External"/><Relationship Id="rId7" Type="http://schemas.openxmlformats.org/officeDocument/2006/relationships/hyperlink" Target="http://docs.oracle.com/javase/1.4.2/docs/api/java/net/Socket.html" TargetMode="External"/><Relationship Id="rId8" Type="http://schemas.openxmlformats.org/officeDocument/2006/relationships/hyperlink" Target="http://www.zeromq.org/" TargetMode="External"/><Relationship Id="rId9" Type="http://schemas.openxmlformats.org/officeDocument/2006/relationships/hyperlink" Target="http://zguide.zeromq.org/page:a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th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Network Communication</a:t>
            </a:r>
          </a:p>
          <a:p>
            <a:r>
              <a:rPr lang="en-US" dirty="0" smtClean="0"/>
              <a:t>Server-side computation</a:t>
            </a:r>
          </a:p>
          <a:p>
            <a:r>
              <a:rPr lang="en-US" dirty="0" smtClean="0"/>
              <a:t>Linear Predictive Coding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Abandoning HTTP, MATLAB has some interesting features that we can take advantage of</a:t>
            </a:r>
          </a:p>
          <a:p>
            <a:pPr lvl="1"/>
            <a:r>
              <a:rPr lang="en-US" dirty="0" smtClean="0"/>
              <a:t>Namely, it is built on top of Java!</a:t>
            </a:r>
          </a:p>
          <a:p>
            <a:pPr lvl="1"/>
            <a:endParaRPr lang="en-US" dirty="0"/>
          </a:p>
          <a:p>
            <a:r>
              <a:rPr lang="en-US" dirty="0" smtClean="0"/>
              <a:t>This means that we can use Java’s sockets!</a:t>
            </a:r>
          </a:p>
          <a:p>
            <a:pPr lvl="1"/>
            <a:r>
              <a:rPr lang="en-US" dirty="0" smtClean="0"/>
              <a:t>We’re going to do direct, binary communication now</a:t>
            </a:r>
          </a:p>
          <a:p>
            <a:pPr lvl="1"/>
            <a:r>
              <a:rPr lang="en-US" dirty="0" smtClean="0"/>
              <a:t>We’ll use the </a:t>
            </a:r>
            <a:r>
              <a:rPr lang="en-US" b="1" dirty="0" smtClean="0"/>
              <a:t>4</a:t>
            </a:r>
            <a:r>
              <a:rPr lang="en-US" dirty="0" smtClean="0"/>
              <a:t>-byte [</a:t>
            </a:r>
            <a:r>
              <a:rPr lang="en-US" b="1" dirty="0" smtClean="0"/>
              <a:t>LENGTH</a:t>
            </a:r>
            <a:r>
              <a:rPr lang="en-US" dirty="0" smtClean="0"/>
              <a:t>] followed by </a:t>
            </a:r>
            <a:r>
              <a:rPr lang="en-US" b="1" dirty="0" smtClean="0"/>
              <a:t>LENGTH</a:t>
            </a:r>
            <a:r>
              <a:rPr lang="en-US" dirty="0" smtClean="0"/>
              <a:t>-byte [</a:t>
            </a:r>
            <a:r>
              <a:rPr lang="en-US" b="1" dirty="0" smtClean="0"/>
              <a:t>DATA</a:t>
            </a:r>
            <a:r>
              <a:rPr lang="en-US" dirty="0" smtClean="0"/>
              <a:t>]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this, we’ll be able to pump data into MATLAB, and pump data from MATLAB into our phone!</a:t>
            </a:r>
          </a:p>
          <a:p>
            <a:pPr lvl="1"/>
            <a:r>
              <a:rPr lang="en-US" dirty="0" smtClean="0"/>
              <a:t>If this doesn’t excite you, you might need to go see a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6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stated previously, Java and C# are pretty close</a:t>
            </a:r>
          </a:p>
          <a:p>
            <a:pPr lvl="1"/>
            <a:r>
              <a:rPr lang="en-US" dirty="0" smtClean="0"/>
              <a:t>Both created to fill the same gap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such, their APIs are often quite similar</a:t>
            </a:r>
          </a:p>
          <a:p>
            <a:endParaRPr lang="en-US" dirty="0"/>
          </a:p>
          <a:p>
            <a:r>
              <a:rPr lang="en-US" dirty="0" smtClean="0"/>
              <a:t>To use Java inside of MATLAB: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server(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output_port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import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java.net.ServerSocket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import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Sockets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beyond Client </a:t>
            </a:r>
            <a:r>
              <a:rPr lang="en-US" dirty="0" smtClean="0">
                <a:sym typeface="Wingdings" panose="05000000000000000000" pitchFamily="2" charset="2"/>
              </a:rPr>
              <a:t> Server, we need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Tools to make communication easier to setup, and more robust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One of my favorite tools to achieve this is ZMQ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“Zero Message Queue”, stylized </a:t>
            </a:r>
            <a:r>
              <a:rPr lang="en-US" b="1" dirty="0" smtClean="0">
                <a:sym typeface="Wingdings" panose="05000000000000000000" pitchFamily="2" charset="2"/>
              </a:rPr>
              <a:t>ØMQ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Builds upon sockets to create a messaging framework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base unit of communication is a </a:t>
            </a:r>
            <a:r>
              <a:rPr lang="en-US" b="1" dirty="0" smtClean="0">
                <a:sym typeface="Wingdings" panose="05000000000000000000" pitchFamily="2" charset="2"/>
              </a:rPr>
              <a:t>frame</a:t>
            </a:r>
            <a:r>
              <a:rPr lang="en-US" dirty="0" smtClean="0">
                <a:sym typeface="Wingdings" panose="05000000000000000000" pitchFamily="2" charset="2"/>
              </a:rPr>
              <a:t>, not a </a:t>
            </a:r>
            <a:r>
              <a:rPr lang="en-US" b="1" dirty="0" smtClean="0">
                <a:sym typeface="Wingdings" panose="05000000000000000000" pitchFamily="2" charset="2"/>
              </a:rPr>
              <a:t>stream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Many different socket types, each with their own specialty</a:t>
            </a:r>
          </a:p>
          <a:p>
            <a:pPr lvl="1"/>
            <a:r>
              <a:rPr lang="en-US" dirty="0" smtClean="0"/>
              <a:t>Enables very complex topologies with a minimum of low-level work</a:t>
            </a:r>
          </a:p>
          <a:p>
            <a:pPr lvl="2"/>
            <a:r>
              <a:rPr lang="en-US" dirty="0" smtClean="0"/>
              <a:t>Still requires plenty of high-level work to enable this kind of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socket types imaginable: Request/Reply</a:t>
            </a:r>
          </a:p>
          <a:p>
            <a:pPr lvl="1"/>
            <a:r>
              <a:rPr lang="en-US" dirty="0" smtClean="0"/>
              <a:t>REQ can only Send, then Receive</a:t>
            </a:r>
          </a:p>
          <a:p>
            <a:pPr lvl="1"/>
            <a:r>
              <a:rPr lang="en-US" dirty="0" smtClean="0"/>
              <a:t>REP can only Receive, then Send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REP sits and listens for connections</a:t>
            </a:r>
          </a:p>
          <a:p>
            <a:pPr lvl="1"/>
            <a:r>
              <a:rPr lang="en-US" dirty="0" smtClean="0"/>
              <a:t>REQs go out and connect to servers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This works for Client-Server designs</a:t>
            </a:r>
            <a:endParaRPr lang="en-US" dirty="0"/>
          </a:p>
        </p:txBody>
      </p:sp>
      <p:pic>
        <p:nvPicPr>
          <p:cNvPr id="1026" name="Picture 2" descr="fi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90800"/>
            <a:ext cx="1828800" cy="28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6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PUB</a:t>
            </a:r>
            <a:r>
              <a:rPr lang="en-US" dirty="0" err="1" smtClean="0"/>
              <a:t>lish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SUB</a:t>
            </a:r>
            <a:r>
              <a:rPr lang="en-US" dirty="0" err="1" smtClean="0"/>
              <a:t>scribe</a:t>
            </a:r>
            <a:r>
              <a:rPr lang="en-US" dirty="0" smtClean="0"/>
              <a:t> form a 1-way socket pair</a:t>
            </a:r>
          </a:p>
          <a:p>
            <a:endParaRPr lang="en-US" dirty="0"/>
          </a:p>
          <a:p>
            <a:r>
              <a:rPr lang="en-US" dirty="0" smtClean="0"/>
              <a:t>Useful for a server talking to a multitude</a:t>
            </a:r>
          </a:p>
          <a:p>
            <a:pPr lvl="1"/>
            <a:r>
              <a:rPr lang="en-US" dirty="0" smtClean="0"/>
              <a:t>Cloud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to Phone status updates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Broadcast messaging</a:t>
            </a:r>
          </a:p>
          <a:p>
            <a:pPr lvl="1"/>
            <a:endParaRPr lang="en-US" dirty="0"/>
          </a:p>
        </p:txBody>
      </p:sp>
      <p:pic>
        <p:nvPicPr>
          <p:cNvPr id="2050" name="Picture 2" descr="fig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39433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6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PUSH/PULL</a:t>
            </a:r>
          </a:p>
          <a:p>
            <a:pPr lvl="1"/>
            <a:r>
              <a:rPr lang="en-US" dirty="0" smtClean="0"/>
              <a:t>Useful in a cloud computation environment</a:t>
            </a:r>
          </a:p>
          <a:p>
            <a:pPr lvl="1"/>
            <a:r>
              <a:rPr lang="en-US" dirty="0" smtClean="0"/>
              <a:t>Either 1-to-N, or N-to-1</a:t>
            </a:r>
            <a:endParaRPr lang="en-US" dirty="0"/>
          </a:p>
        </p:txBody>
      </p:sp>
      <p:pic>
        <p:nvPicPr>
          <p:cNvPr id="3074" name="Picture 2" descr="fi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9433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7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ROUTER/DEALER</a:t>
            </a:r>
          </a:p>
          <a:p>
            <a:pPr lvl="1"/>
            <a:r>
              <a:rPr lang="en-US" dirty="0" smtClean="0"/>
              <a:t>Router can individually address N connected sockets</a:t>
            </a:r>
          </a:p>
          <a:p>
            <a:pPr lvl="1"/>
            <a:r>
              <a:rPr lang="en-US" dirty="0" smtClean="0"/>
              <a:t>Dealer “deals out” to the connected 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for load balancing</a:t>
            </a:r>
          </a:p>
          <a:p>
            <a:pPr lvl="1"/>
            <a:r>
              <a:rPr lang="en-US" dirty="0" smtClean="0"/>
              <a:t>Many requests come in</a:t>
            </a:r>
          </a:p>
          <a:p>
            <a:pPr lvl="1"/>
            <a:r>
              <a:rPr lang="en-US" dirty="0" smtClean="0"/>
              <a:t>They are fair-queued to worker nodes</a:t>
            </a:r>
          </a:p>
          <a:p>
            <a:pPr lvl="1"/>
            <a:r>
              <a:rPr lang="en-US" dirty="0" smtClean="0"/>
              <a:t>The responses can be routed back to the clients</a:t>
            </a:r>
          </a:p>
          <a:p>
            <a:pPr lvl="1"/>
            <a:endParaRPr lang="en-US" dirty="0" smtClean="0"/>
          </a:p>
        </p:txBody>
      </p:sp>
      <p:pic>
        <p:nvPicPr>
          <p:cNvPr id="5122" name="Picture 2" descr="fig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661" y="3048000"/>
            <a:ext cx="33432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4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ØMQ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socket “primitives” can be combined, to create some very interesting topologies</a:t>
            </a:r>
          </a:p>
          <a:p>
            <a:endParaRPr lang="en-US" dirty="0"/>
          </a:p>
          <a:p>
            <a:r>
              <a:rPr lang="en-US" dirty="0" smtClean="0"/>
              <a:t>These sockets can also be used within a process</a:t>
            </a:r>
          </a:p>
          <a:p>
            <a:pPr lvl="1"/>
            <a:r>
              <a:rPr lang="en-US" dirty="0" smtClean="0"/>
              <a:t>Provides message passing between different threads</a:t>
            </a:r>
          </a:p>
          <a:p>
            <a:pPr lvl="1"/>
            <a:r>
              <a:rPr lang="en-US" dirty="0" smtClean="0"/>
              <a:t>In the creator’s words:</a:t>
            </a:r>
          </a:p>
          <a:p>
            <a:pPr lvl="2"/>
            <a:r>
              <a:rPr lang="en-US" dirty="0" smtClean="0"/>
              <a:t>“The </a:t>
            </a:r>
            <a:r>
              <a:rPr lang="en-US" dirty="0"/>
              <a:t>socket library that acts as a concurrency framework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  <a:p>
            <a:r>
              <a:rPr lang="en-US" dirty="0" smtClean="0"/>
              <a:t>Has a learning curve, but is completely worth it</a:t>
            </a:r>
          </a:p>
          <a:p>
            <a:pPr lvl="1"/>
            <a:r>
              <a:rPr lang="en-US" dirty="0" smtClean="0"/>
              <a:t>You’ll never deal with normal concurrency or socket APIs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Predictive Coding</a:t>
            </a:r>
          </a:p>
          <a:p>
            <a:pPr lvl="1"/>
            <a:r>
              <a:rPr lang="en-US" dirty="0" smtClean="0"/>
              <a:t>Very common signal processing technique</a:t>
            </a:r>
          </a:p>
          <a:p>
            <a:pPr lvl="1"/>
            <a:r>
              <a:rPr lang="en-US" dirty="0" smtClean="0"/>
              <a:t>Decomposes a signal into two pieces, an excitation and a filter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Asks a very common signal processing question</a:t>
            </a:r>
          </a:p>
          <a:p>
            <a:pPr lvl="1"/>
            <a:r>
              <a:rPr lang="en-US" dirty="0" smtClean="0"/>
              <a:t>“What linear relationship exists in my signal</a:t>
            </a:r>
            <a:r>
              <a:rPr lang="en-US" dirty="0" smtClean="0">
                <a:latin typeface="Palatino"/>
                <a:cs typeface="Palatino"/>
              </a:rPr>
              <a:t>?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Creates a parametric model of our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31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</a:t>
            </a:r>
            <a:r>
              <a:rPr lang="en-US" dirty="0" smtClean="0"/>
              <a:t>eviously, </a:t>
            </a:r>
            <a:r>
              <a:rPr lang="en-US" dirty="0" smtClean="0"/>
              <a:t>we went over the basics of HTTP</a:t>
            </a:r>
          </a:p>
          <a:p>
            <a:pPr lvl="1"/>
            <a:r>
              <a:rPr lang="en-US" dirty="0" smtClean="0"/>
              <a:t>GET, POST, Headers, etc….</a:t>
            </a:r>
          </a:p>
          <a:p>
            <a:pPr lvl="1"/>
            <a:endParaRPr lang="en-US" dirty="0"/>
          </a:p>
          <a:p>
            <a:r>
              <a:rPr lang="en-US" dirty="0" smtClean="0"/>
              <a:t>We quickly ran through using Google’s services to do speech recognition via </a:t>
            </a:r>
            <a:r>
              <a:rPr lang="en-US" dirty="0" err="1" smtClean="0"/>
              <a:t>POST’ing</a:t>
            </a:r>
            <a:r>
              <a:rPr lang="en-US" dirty="0" smtClean="0"/>
              <a:t> FLAC audio</a:t>
            </a:r>
          </a:p>
          <a:p>
            <a:pPr lvl="1"/>
            <a:endParaRPr lang="en-US" dirty="0"/>
          </a:p>
          <a:p>
            <a:r>
              <a:rPr lang="en-US" dirty="0" smtClean="0"/>
              <a:t>This week, we’re going to learn how to do that part</a:t>
            </a:r>
          </a:p>
          <a:p>
            <a:pPr lvl="1"/>
            <a:r>
              <a:rPr lang="en-US" dirty="0" smtClean="0"/>
              <a:t>We’ll write a simple HTTP server</a:t>
            </a:r>
          </a:p>
          <a:p>
            <a:pPr lvl="1"/>
            <a:r>
              <a:rPr lang="en-US" dirty="0" smtClean="0"/>
              <a:t>We’ll have it process some data, somehow</a:t>
            </a:r>
          </a:p>
          <a:p>
            <a:pPr lvl="1"/>
            <a:r>
              <a:rPr lang="en-US" dirty="0" smtClean="0"/>
              <a:t>We’ll send it back to the client</a:t>
            </a:r>
          </a:p>
          <a:p>
            <a:pPr lvl="1"/>
            <a:endParaRPr lang="en-US" dirty="0"/>
          </a:p>
          <a:p>
            <a:r>
              <a:rPr lang="en-US" dirty="0" smtClean="0"/>
              <a:t>In order to get all this to work together, there is a stack of technologies that must cooperate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 uses an IIR filter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" y="3352800"/>
            <a:ext cx="4096512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0806"/>
          <a:stretch/>
        </p:blipFill>
        <p:spPr>
          <a:xfrm>
            <a:off x="4724400" y="2704916"/>
            <a:ext cx="3479856" cy="32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 learns a </a:t>
            </a:r>
            <a:r>
              <a:rPr lang="en-US" b="1" dirty="0" smtClean="0"/>
              <a:t>K</a:t>
            </a:r>
            <a:r>
              <a:rPr lang="en-US" dirty="0" smtClean="0"/>
              <a:t>-order linear model, assuming that: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also called an “autoregressive” model</a:t>
            </a:r>
          </a:p>
          <a:p>
            <a:endParaRPr lang="en-US" dirty="0" smtClean="0"/>
          </a:p>
          <a:p>
            <a:r>
              <a:rPr lang="en-US" dirty="0" smtClean="0"/>
              <a:t>LPC learns the      coefficients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10295"/>
              </p:ext>
            </p:extLst>
          </p:nvPr>
        </p:nvGraphicFramePr>
        <p:xfrm>
          <a:off x="1870075" y="2286000"/>
          <a:ext cx="55864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2286000"/>
                        <a:ext cx="558641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00656"/>
              </p:ext>
            </p:extLst>
          </p:nvPr>
        </p:nvGraphicFramePr>
        <p:xfrm>
          <a:off x="3035765" y="5078413"/>
          <a:ext cx="4492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165100" imgH="215900" progId="Equation.3">
                  <p:embed/>
                </p:oleObj>
              </mc:Choice>
              <mc:Fallback>
                <p:oleObj name="Equation" r:id="rId5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765" y="5078413"/>
                        <a:ext cx="44926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34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coefficients represent inherent structure in data</a:t>
            </a:r>
          </a:p>
          <a:p>
            <a:endParaRPr lang="en-US" dirty="0"/>
          </a:p>
          <a:p>
            <a:r>
              <a:rPr lang="en-US" dirty="0" smtClean="0"/>
              <a:t>These coefficients are filter coefficients</a:t>
            </a:r>
          </a:p>
          <a:p>
            <a:pPr lvl="1"/>
            <a:r>
              <a:rPr lang="en-US" dirty="0" smtClean="0"/>
              <a:t>Just like any filter, we can generate an impulse response</a:t>
            </a:r>
          </a:p>
          <a:p>
            <a:pPr lvl="1"/>
            <a:r>
              <a:rPr lang="en-US" dirty="0" smtClean="0"/>
              <a:t>Just like any filter, we can throw it into the frequency domain</a:t>
            </a:r>
          </a:p>
          <a:p>
            <a:pPr lvl="1"/>
            <a:endParaRPr lang="en-US" dirty="0"/>
          </a:p>
          <a:p>
            <a:r>
              <a:rPr lang="en-US" dirty="0" smtClean="0"/>
              <a:t>LPC estimates the best filter with length 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Multiple ways to interpret this:</a:t>
            </a:r>
          </a:p>
          <a:p>
            <a:pPr lvl="1"/>
            <a:r>
              <a:rPr lang="en-US" dirty="0" smtClean="0"/>
              <a:t>Discover the linear structure in the signal</a:t>
            </a:r>
          </a:p>
          <a:p>
            <a:pPr lvl="1"/>
            <a:r>
              <a:rPr lang="en-US" dirty="0" smtClean="0"/>
              <a:t>Parameterize the frequency response of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find these coefficients</a:t>
            </a:r>
            <a:r>
              <a:rPr lang="en-US" dirty="0" smtClean="0">
                <a:latin typeface="Palatino"/>
                <a:cs typeface="Palatino"/>
              </a:rPr>
              <a:t>?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r>
              <a:rPr lang="en-US" dirty="0" smtClean="0"/>
              <a:t>By representing this as a matrix multiplication: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r>
              <a:rPr lang="en-US" dirty="0" smtClean="0">
                <a:latin typeface="Palatino"/>
                <a:cs typeface="Palatino"/>
              </a:rPr>
              <a:t>Where      ,      and    are column vectors, and       is a matrix</a:t>
            </a:r>
            <a:endParaRPr lang="en-US" dirty="0">
              <a:latin typeface="Palatino"/>
              <a:cs typeface="Palatino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48810"/>
              </p:ext>
            </p:extLst>
          </p:nvPr>
        </p:nvGraphicFramePr>
        <p:xfrm>
          <a:off x="1870075" y="2133600"/>
          <a:ext cx="55864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75" y="2133600"/>
                        <a:ext cx="558641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94128"/>
              </p:ext>
            </p:extLst>
          </p:nvPr>
        </p:nvGraphicFramePr>
        <p:xfrm>
          <a:off x="2590800" y="4724400"/>
          <a:ext cx="28860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787400" imgH="215900" progId="Equation.3">
                  <p:embed/>
                </p:oleObj>
              </mc:Choice>
              <mc:Fallback>
                <p:oleObj name="Equation" r:id="rId5" imgW="787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4724400"/>
                        <a:ext cx="288607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58545"/>
              </p:ext>
            </p:extLst>
          </p:nvPr>
        </p:nvGraphicFramePr>
        <p:xfrm>
          <a:off x="1835524" y="5562600"/>
          <a:ext cx="431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7" imgW="177800" imgH="215900" progId="Equation.3">
                  <p:embed/>
                </p:oleObj>
              </mc:Choice>
              <mc:Fallback>
                <p:oleObj name="Equation" r:id="rId7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524" y="5562600"/>
                        <a:ext cx="431800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42110"/>
              </p:ext>
            </p:extLst>
          </p:nvPr>
        </p:nvGraphicFramePr>
        <p:xfrm>
          <a:off x="3320767" y="5654675"/>
          <a:ext cx="2778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9" imgW="114300" imgH="139700" progId="Equation.3">
                  <p:embed/>
                </p:oleObj>
              </mc:Choice>
              <mc:Fallback>
                <p:oleObj name="Equation" r:id="rId9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20767" y="5654675"/>
                        <a:ext cx="277813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18280"/>
              </p:ext>
            </p:extLst>
          </p:nvPr>
        </p:nvGraphicFramePr>
        <p:xfrm>
          <a:off x="2406742" y="5654675"/>
          <a:ext cx="3397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1" imgW="139700" imgH="139700" progId="Equation.3">
                  <p:embed/>
                </p:oleObj>
              </mc:Choice>
              <mc:Fallback>
                <p:oleObj name="Equation" r:id="rId1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6742" y="5654675"/>
                        <a:ext cx="3397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899010"/>
              </p:ext>
            </p:extLst>
          </p:nvPr>
        </p:nvGraphicFramePr>
        <p:xfrm>
          <a:off x="6837828" y="5546725"/>
          <a:ext cx="4937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13" imgW="203200" imgH="215900" progId="Equation.3">
                  <p:embed/>
                </p:oleObj>
              </mc:Choice>
              <mc:Fallback>
                <p:oleObj name="Equation" r:id="rId13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7828" y="5546725"/>
                        <a:ext cx="493713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86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demos: </a:t>
            </a:r>
            <a:r>
              <a:rPr lang="en-US" dirty="0" smtClean="0"/>
              <a:t>Thursday </a:t>
            </a:r>
            <a:r>
              <a:rPr lang="en-US" smtClean="0"/>
              <a:t>the </a:t>
            </a:r>
            <a:r>
              <a:rPr lang="en-US" smtClean="0"/>
              <a:t>19</a:t>
            </a:r>
            <a:r>
              <a:rPr lang="en-US" baseline="3000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at 6pm</a:t>
            </a:r>
          </a:p>
          <a:p>
            <a:endParaRPr lang="en-US" dirty="0" smtClean="0"/>
          </a:p>
          <a:p>
            <a:r>
              <a:rPr lang="en-US" dirty="0" smtClean="0"/>
              <a:t>Please shoot for 10-12 minutes per team</a:t>
            </a:r>
          </a:p>
          <a:p>
            <a:pPr lvl="1"/>
            <a:r>
              <a:rPr lang="en-US" dirty="0" smtClean="0"/>
              <a:t>This should give us a total runtime of ~2 hours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Final project reports will also be </a:t>
            </a:r>
            <a:r>
              <a:rPr lang="en-US" dirty="0" smtClean="0"/>
              <a:t>due</a:t>
            </a:r>
            <a:endParaRPr lang="en-US" dirty="0"/>
          </a:p>
          <a:p>
            <a:pPr lvl="1"/>
            <a:r>
              <a:rPr lang="en-US" dirty="0" smtClean="0"/>
              <a:t>Please submit these </a:t>
            </a:r>
            <a:r>
              <a:rPr lang="en-US" b="1" dirty="0" smtClean="0"/>
              <a:t>before</a:t>
            </a:r>
            <a:r>
              <a:rPr lang="en-US" dirty="0" smtClean="0"/>
              <a:t> class, just like Homework</a:t>
            </a:r>
          </a:p>
          <a:p>
            <a:pPr lvl="1"/>
            <a:endParaRPr lang="en-US" dirty="0"/>
          </a:p>
          <a:p>
            <a:r>
              <a:rPr lang="en-US" b="1" dirty="0" smtClean="0"/>
              <a:t>No class next week</a:t>
            </a:r>
            <a:r>
              <a:rPr lang="en-US" dirty="0" smtClean="0"/>
              <a:t> (March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 on your final projects!</a:t>
            </a:r>
          </a:p>
          <a:p>
            <a:pPr lvl="1"/>
            <a:r>
              <a:rPr lang="en-US" dirty="0" smtClean="0"/>
              <a:t>Class will pick up again for a final meeting on March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607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Python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4"/>
              </a:rPr>
              <a:t>Flask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Numpy</a:t>
            </a:r>
            <a:r>
              <a:rPr lang="en-US" dirty="0" smtClean="0">
                <a:hlinkClick r:id="rId5"/>
              </a:rPr>
              <a:t>/</a:t>
            </a:r>
            <a:r>
              <a:rPr lang="en-US" dirty="0" err="1" smtClean="0">
                <a:hlinkClick r:id="rId5"/>
              </a:rPr>
              <a:t>Scipy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hlinkClick r:id="rId6"/>
              </a:rPr>
              <a:t>Java in MATLAB</a:t>
            </a:r>
            <a:r>
              <a:rPr lang="en-US" dirty="0" smtClean="0"/>
              <a:t> (read both answers)</a:t>
            </a:r>
          </a:p>
          <a:p>
            <a:pPr lvl="1"/>
            <a:r>
              <a:rPr lang="en-US" dirty="0">
                <a:hlinkClick r:id="rId7"/>
              </a:rPr>
              <a:t>Java </a:t>
            </a:r>
            <a:r>
              <a:rPr lang="en-US" dirty="0" smtClean="0">
                <a:hlinkClick r:id="rId7"/>
              </a:rPr>
              <a:t>Sockets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hlinkClick r:id="rId8"/>
              </a:rPr>
              <a:t>ZMQ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hlinkClick r:id="rId9"/>
              </a:rPr>
              <a:t>ZMQ Guide</a:t>
            </a:r>
            <a:r>
              <a:rPr lang="en-US" dirty="0" smtClean="0"/>
              <a:t>, from which I shamelessly stole all the socket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 this we need:</a:t>
            </a:r>
          </a:p>
          <a:p>
            <a:pPr lvl="1"/>
            <a:r>
              <a:rPr lang="en-US" dirty="0" smtClean="0"/>
              <a:t>A webserver running on a server, to handle HTTP (We’ll use </a:t>
            </a:r>
            <a:r>
              <a:rPr lang="en-US" b="1" dirty="0" err="1" smtClean="0"/>
              <a:t>nginx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to run when a certain URL is </a:t>
            </a:r>
            <a:r>
              <a:rPr lang="en-US" dirty="0" err="1" smtClean="0"/>
              <a:t>POST’ed</a:t>
            </a:r>
            <a:r>
              <a:rPr lang="en-US" dirty="0" smtClean="0"/>
              <a:t> to (We’ll use </a:t>
            </a:r>
            <a:r>
              <a:rPr lang="en-US" b="1" dirty="0" smtClean="0"/>
              <a:t>python</a:t>
            </a:r>
            <a:r>
              <a:rPr lang="en-US" b="1" dirty="0" smtClean="0"/>
              <a:t>/flask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An agreed-upon method of interpreting said data (We’ll use </a:t>
            </a:r>
            <a:r>
              <a:rPr lang="en-US" b="1" dirty="0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library to do all the tough, numerical lifting (We’ll use </a:t>
            </a:r>
            <a:r>
              <a:rPr lang="en-US" b="1" dirty="0" err="1" smtClean="0"/>
              <a:t>numpy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We’re not going to set up a webserver from scratch</a:t>
            </a:r>
          </a:p>
          <a:p>
            <a:pPr lvl="1"/>
            <a:r>
              <a:rPr lang="en-US" dirty="0" smtClean="0"/>
              <a:t>It’s long and boring, and belongs in the </a:t>
            </a:r>
            <a:r>
              <a:rPr lang="en-US" dirty="0" err="1" smtClean="0"/>
              <a:t>iSchool</a:t>
            </a:r>
            <a:r>
              <a:rPr lang="en-US" dirty="0" smtClean="0"/>
              <a:t> department</a:t>
            </a:r>
          </a:p>
          <a:p>
            <a:pPr lvl="1"/>
            <a:r>
              <a:rPr lang="en-US" dirty="0" smtClean="0"/>
              <a:t>Plus, there are many web tutorials that are excellent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dirty="0" smtClean="0"/>
              <a:t>are</a:t>
            </a:r>
            <a:r>
              <a:rPr lang="en-US" dirty="0" smtClean="0"/>
              <a:t> going to get a feel for what this feels like!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popular language in many fields</a:t>
            </a:r>
          </a:p>
          <a:p>
            <a:pPr lvl="1"/>
            <a:r>
              <a:rPr lang="en-US" dirty="0" err="1" smtClean="0"/>
              <a:t>Webservices</a:t>
            </a:r>
            <a:r>
              <a:rPr lang="en-US" dirty="0" smtClean="0"/>
              <a:t>, scientific computation, desktop services/automation, etc…</a:t>
            </a:r>
          </a:p>
          <a:p>
            <a:pPr lvl="1"/>
            <a:endParaRPr lang="en-US" dirty="0"/>
          </a:p>
          <a:p>
            <a:r>
              <a:rPr lang="en-US" dirty="0" smtClean="0"/>
              <a:t>Interpreted, very high-level language</a:t>
            </a:r>
          </a:p>
          <a:p>
            <a:pPr lvl="1"/>
            <a:r>
              <a:rPr lang="en-US" dirty="0" smtClean="0"/>
              <a:t>Closer to MATLAB than C, gives the programmer some breathing room</a:t>
            </a:r>
          </a:p>
          <a:p>
            <a:pPr lvl="1"/>
            <a:endParaRPr lang="en-US" dirty="0"/>
          </a:p>
          <a:p>
            <a:r>
              <a:rPr lang="en-US" dirty="0" smtClean="0"/>
              <a:t>We’re going to use the </a:t>
            </a:r>
            <a:r>
              <a:rPr lang="en-US" b="1" dirty="0" smtClean="0"/>
              <a:t>Flask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Super. </a:t>
            </a:r>
            <a:r>
              <a:rPr lang="en-US" dirty="0"/>
              <a:t>s</a:t>
            </a:r>
            <a:r>
              <a:rPr lang="en-US" dirty="0" smtClean="0"/>
              <a:t>uper simple, very easy to use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Will basically allow us to map URLs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8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to give you a feel for the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Flask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an idea on how easy it is to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3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python libraries for computation</a:t>
            </a:r>
          </a:p>
          <a:p>
            <a:pPr lvl="1"/>
            <a:r>
              <a:rPr lang="en-US" dirty="0" smtClean="0"/>
              <a:t>They complement </a:t>
            </a:r>
            <a:r>
              <a:rPr lang="en-US" dirty="0" err="1" smtClean="0"/>
              <a:t>eachother</a:t>
            </a:r>
            <a:r>
              <a:rPr lang="en-US" dirty="0" smtClean="0"/>
              <a:t>, and provide a MATLAB-like environment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use them to do some simple data processing</a:t>
            </a:r>
          </a:p>
          <a:p>
            <a:pPr lvl="1"/>
            <a:r>
              <a:rPr lang="en-US" dirty="0" smtClean="0"/>
              <a:t>Something ridiculous like returning </a:t>
            </a:r>
            <a:r>
              <a:rPr lang="en-US" b="1" dirty="0" smtClean="0"/>
              <a:t>x * </a:t>
            </a:r>
            <a:r>
              <a:rPr lang="en-US" b="1" dirty="0" err="1" smtClean="0"/>
              <a:t>fft</a:t>
            </a:r>
            <a:r>
              <a:rPr lang="en-US" b="1" dirty="0" smtClean="0"/>
              <a:t>(x)</a:t>
            </a:r>
            <a:r>
              <a:rPr lang="en-US" dirty="0" smtClean="0"/>
              <a:t> or </a:t>
            </a:r>
            <a:r>
              <a:rPr lang="en-US" dirty="0" err="1" smtClean="0"/>
              <a:t>somesuch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you’ve used MATLAB before, this will look familiar</a:t>
            </a:r>
          </a:p>
          <a:p>
            <a:pPr lvl="1"/>
            <a:r>
              <a:rPr lang="en-US" dirty="0" smtClean="0"/>
              <a:t>You can even do interactive data plotting, 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Obviously, </a:t>
            </a:r>
            <a:r>
              <a:rPr lang="en-US" dirty="0" smtClean="0"/>
              <a:t>a webserver won’t pop up interactive plots though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795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SciPy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6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need to bring together all we’ve done</a:t>
            </a:r>
          </a:p>
          <a:p>
            <a:pPr lvl="1"/>
            <a:r>
              <a:rPr lang="en-US" dirty="0" smtClean="0"/>
              <a:t>Make a POST request to </a:t>
            </a:r>
            <a:r>
              <a:rPr lang="en-US" dirty="0" smtClean="0"/>
              <a:t>Flask from </a:t>
            </a:r>
            <a:r>
              <a:rPr lang="en-US" dirty="0" smtClean="0"/>
              <a:t>the phone, encoded as JSON</a:t>
            </a:r>
          </a:p>
          <a:p>
            <a:pPr lvl="1"/>
            <a:r>
              <a:rPr lang="en-US" dirty="0" smtClean="0"/>
              <a:t>Read the JSON in on the </a:t>
            </a:r>
            <a:r>
              <a:rPr lang="en-US" dirty="0" smtClean="0"/>
              <a:t>Flask side</a:t>
            </a:r>
            <a:endParaRPr lang="en-US" dirty="0" smtClean="0"/>
          </a:p>
          <a:p>
            <a:pPr lvl="1"/>
            <a:r>
              <a:rPr lang="en-US" dirty="0" smtClean="0"/>
              <a:t>Sic </a:t>
            </a:r>
            <a:r>
              <a:rPr lang="en-US" dirty="0" err="1" smtClean="0"/>
              <a:t>SciPy</a:t>
            </a:r>
            <a:r>
              <a:rPr lang="en-US" dirty="0" smtClean="0"/>
              <a:t> on it, to do numerical calculations</a:t>
            </a:r>
          </a:p>
          <a:p>
            <a:pPr lvl="1"/>
            <a:r>
              <a:rPr lang="en-US" dirty="0" smtClean="0"/>
              <a:t>Encode the result as JSON, send it back to the phone</a:t>
            </a:r>
          </a:p>
          <a:p>
            <a:pPr lvl="1"/>
            <a:endParaRPr lang="en-US" dirty="0"/>
          </a:p>
          <a:p>
            <a:r>
              <a:rPr lang="en-US" dirty="0" smtClean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32028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10647</TotalTime>
  <Words>1167</Words>
  <Application>Microsoft Macintosh PowerPoint</Application>
  <PresentationFormat>On-screen Show (4:3)</PresentationFormat>
  <Paragraphs>210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Executive</vt:lpstr>
      <vt:lpstr>Microsoft Equation</vt:lpstr>
      <vt:lpstr>Week 8</vt:lpstr>
      <vt:lpstr>HTTP Communication</vt:lpstr>
      <vt:lpstr>HTTP Communication</vt:lpstr>
      <vt:lpstr>Python</vt:lpstr>
      <vt:lpstr>Live Python Demo</vt:lpstr>
      <vt:lpstr>Live Flask Demo</vt:lpstr>
      <vt:lpstr>Numpy/SciPy</vt:lpstr>
      <vt:lpstr>Live SciPy demo</vt:lpstr>
      <vt:lpstr>Putting it all together</vt:lpstr>
      <vt:lpstr>MATLAB</vt:lpstr>
      <vt:lpstr>Java Sockets</vt:lpstr>
      <vt:lpstr>Java Sockets Demo</vt:lpstr>
      <vt:lpstr>Advanced Sockets</vt:lpstr>
      <vt:lpstr>ØMQ</vt:lpstr>
      <vt:lpstr>ØMQ</vt:lpstr>
      <vt:lpstr>ØMQ</vt:lpstr>
      <vt:lpstr>ØMQ</vt:lpstr>
      <vt:lpstr>ØMQ</vt:lpstr>
      <vt:lpstr>LPC</vt:lpstr>
      <vt:lpstr>LPC</vt:lpstr>
      <vt:lpstr>LPC</vt:lpstr>
      <vt:lpstr>LPC Coefficients</vt:lpstr>
      <vt:lpstr>LPC Computation</vt:lpstr>
      <vt:lpstr>LPC Computation</vt:lpstr>
      <vt:lpstr>Looking forward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643</cp:revision>
  <dcterms:created xsi:type="dcterms:W3CDTF">2013-01-03T18:40:17Z</dcterms:created>
  <dcterms:modified xsi:type="dcterms:W3CDTF">2015-02-27T04:34:49Z</dcterms:modified>
</cp:coreProperties>
</file>