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6" r:id="rId2"/>
    <p:sldId id="458" r:id="rId3"/>
    <p:sldId id="459" r:id="rId4"/>
    <p:sldId id="257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61" r:id="rId16"/>
    <p:sldId id="462" r:id="rId17"/>
    <p:sldId id="463" r:id="rId18"/>
    <p:sldId id="464" r:id="rId19"/>
    <p:sldId id="428" r:id="rId20"/>
    <p:sldId id="429" r:id="rId21"/>
    <p:sldId id="430" r:id="rId22"/>
    <p:sldId id="431" r:id="rId23"/>
    <p:sldId id="460" r:id="rId24"/>
    <p:sldId id="432" r:id="rId25"/>
    <p:sldId id="451" r:id="rId26"/>
    <p:sldId id="452" r:id="rId27"/>
    <p:sldId id="449" r:id="rId28"/>
    <p:sldId id="45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3A3A"/>
    <a:srgbClr val="9C5252"/>
    <a:srgbClr val="FA7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6433" autoAdjust="0"/>
  </p:normalViewPr>
  <p:slideViewPr>
    <p:cSldViewPr>
      <p:cViewPr varScale="1">
        <p:scale>
          <a:sx n="94" d="100"/>
          <a:sy n="94" d="100"/>
        </p:scale>
        <p:origin x="-5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4669-11A5-AA4B-ACB6-1CD3E71EA0D2}" type="datetimeFigureOut">
              <a:rPr lang="en-US" smtClean="0"/>
              <a:t>2/4/15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43502-9718-4542-90CD-3338E08E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to improve:</a:t>
            </a:r>
          </a:p>
          <a:p>
            <a:r>
              <a:rPr lang="en-US" baseline="0" dirty="0" smtClean="0"/>
              <a:t>Confusion about copying into/out of OS-provided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2/4/15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95D1B94-35C6-4950-B226-D68A01DA1DCF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Locality_of_referenc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https://msdn.microsoft.com/en-us/library/windows/apps/windows.storage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ptools.codeplex.com/releases/clickOnce/WindowsPhonePowerTools.application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phone/develop/windows.phone.media.capture.audiovideocapturedevice(v=vs.105).asp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Advanced Image Capture</a:t>
            </a:r>
          </a:p>
          <a:p>
            <a:r>
              <a:rPr lang="en-US" dirty="0" smtClean="0"/>
              <a:t>File </a:t>
            </a:r>
            <a:r>
              <a:rPr lang="en-US" dirty="0" err="1" smtClean="0"/>
              <a:t>Input/Output</a:t>
            </a:r>
            <a:endParaRPr lang="en-US" dirty="0" smtClean="0"/>
          </a:p>
          <a:p>
            <a:r>
              <a:rPr lang="en-US" dirty="0" smtClean="0"/>
              <a:t>Image </a:t>
            </a:r>
            <a:r>
              <a:rPr lang="en-US" dirty="0" smtClean="0"/>
              <a:t>Processing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740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TextureGraph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A class similar in spirit to </a:t>
            </a:r>
            <a:r>
              <a:rPr lang="en-US" dirty="0" err="1" smtClean="0"/>
              <a:t>LineGraph</a:t>
            </a:r>
            <a:endParaRPr lang="en-US" dirty="0" smtClean="0"/>
          </a:p>
          <a:p>
            <a:pPr lvl="1"/>
            <a:r>
              <a:rPr lang="en-US" dirty="0" smtClean="0"/>
              <a:t>Instead of graphing a line, graphs a texture</a:t>
            </a:r>
          </a:p>
          <a:p>
            <a:pPr lvl="1"/>
            <a:endParaRPr lang="en-US" dirty="0"/>
          </a:p>
          <a:p>
            <a:r>
              <a:rPr lang="en-US" dirty="0" smtClean="0"/>
              <a:t>Takes an image, renders it as a textured quad</a:t>
            </a:r>
          </a:p>
          <a:p>
            <a:pPr lvl="1"/>
            <a:r>
              <a:rPr lang="en-US" dirty="0" smtClean="0"/>
              <a:t>Uses DirectX, and is thus as fast as I could make it</a:t>
            </a:r>
          </a:p>
          <a:p>
            <a:pPr lvl="1"/>
            <a:r>
              <a:rPr lang="en-US" dirty="0" smtClean="0"/>
              <a:t>Fast enough for 30fps playback, easily</a:t>
            </a:r>
          </a:p>
          <a:p>
            <a:pPr lvl="1"/>
            <a:endParaRPr lang="en-US" dirty="0"/>
          </a:p>
          <a:p>
            <a:r>
              <a:rPr lang="en-US" dirty="0" smtClean="0"/>
              <a:t>Raises interesting possibilities for image processing</a:t>
            </a:r>
          </a:p>
          <a:p>
            <a:pPr lvl="1"/>
            <a:r>
              <a:rPr lang="en-US" dirty="0" smtClean="0"/>
              <a:t>Any array you can generate, you can now view</a:t>
            </a:r>
          </a:p>
          <a:p>
            <a:pPr lvl="1"/>
            <a:endParaRPr lang="en-US" dirty="0"/>
          </a:p>
          <a:p>
            <a:r>
              <a:rPr lang="en-US" dirty="0" smtClean="0"/>
              <a:t>Uses the same pixel format as the camera</a:t>
            </a:r>
          </a:p>
          <a:p>
            <a:pPr lvl="1"/>
            <a:r>
              <a:rPr lang="en-US" dirty="0" smtClean="0"/>
              <a:t>For reference, that’s called </a:t>
            </a:r>
            <a:r>
              <a:rPr lang="en-US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DXGI_FORMAT_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B8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G8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A8</a:t>
            </a:r>
            <a:r>
              <a:rPr lang="en-US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_UNORM</a:t>
            </a:r>
          </a:p>
          <a:p>
            <a:pPr lvl="1"/>
            <a:endParaRPr lang="en-US" dirty="0" smtClean="0">
              <a:solidFill>
                <a:srgbClr val="2F4F4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Instead of </a:t>
            </a:r>
            <a:r>
              <a:rPr lang="en-US" dirty="0" err="1" smtClean="0"/>
              <a:t>setArray</a:t>
            </a:r>
            <a:r>
              <a:rPr lang="en-US" dirty="0" smtClean="0"/>
              <a:t>(), now has </a:t>
            </a:r>
            <a:r>
              <a:rPr lang="en-US" dirty="0" err="1" smtClean="0"/>
              <a:t>setTexture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53151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 smtClean="0"/>
              <a:t>can use </a:t>
            </a:r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Instantiate a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libvideo.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Camera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smtClean="0">
                <a:highlight>
                  <a:srgbClr val="FFFFFF"/>
                </a:highlight>
              </a:rPr>
              <a:t>and a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TextureGraph.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TextureGraphInterop</a:t>
            </a: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dirty="0" smtClean="0"/>
              <a:t>Connect the Camera’s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OnFrameReady</a:t>
            </a:r>
            <a:r>
              <a:rPr lang="en-US" dirty="0"/>
              <a:t> </a:t>
            </a:r>
            <a:r>
              <a:rPr lang="en-US" dirty="0" smtClean="0"/>
              <a:t>event to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setTexture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dirty="0" smtClean="0"/>
              <a:t>This does work!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However, more often than not, we want to intercept the data</a:t>
            </a:r>
          </a:p>
          <a:p>
            <a:pPr lvl="2"/>
            <a:r>
              <a:rPr lang="en-US" dirty="0" smtClean="0"/>
              <a:t>Process it, modify it, etc…</a:t>
            </a:r>
          </a:p>
          <a:p>
            <a:pPr lvl="2"/>
            <a:endParaRPr lang="en-US" dirty="0"/>
          </a:p>
          <a:p>
            <a:r>
              <a:rPr lang="en-US" dirty="0" smtClean="0"/>
              <a:t>So we’ll use C++</a:t>
            </a:r>
          </a:p>
          <a:p>
            <a:pPr lvl="1"/>
            <a:r>
              <a:rPr lang="en-US" dirty="0" smtClean="0"/>
              <a:t>Interestingly enough, the procedure for connecting stuff up is still easy!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We’ll create a class called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ImageProcessing</a:t>
            </a:r>
            <a:r>
              <a:rPr lang="en-US" dirty="0" smtClean="0"/>
              <a:t>, and define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processFrame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dirty="0" smtClean="0"/>
              <a:t>This will be the subscriber to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Camera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.OnFrameReady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dirty="0" smtClean="0"/>
              <a:t>It will then process the data, and finally pass it off to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setTexture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6637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77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can </a:t>
            </a:r>
            <a:r>
              <a:rPr lang="en-US" dirty="0" smtClean="0"/>
              <a:t>quickly </a:t>
            </a:r>
            <a:r>
              <a:rPr lang="en-US" dirty="0" smtClean="0"/>
              <a:t>get very fun</a:t>
            </a:r>
          </a:p>
          <a:p>
            <a:pPr lvl="1"/>
            <a:r>
              <a:rPr lang="en-US" dirty="0" smtClean="0"/>
              <a:t>We can play around with the raw r/g/b values and apply color filters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can threshold the image to try to detect objects that stand out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can start incorporating the values of neighboring pixels</a:t>
            </a:r>
          </a:p>
          <a:p>
            <a:pPr lvl="2"/>
            <a:r>
              <a:rPr lang="en-US" dirty="0" smtClean="0"/>
              <a:t>This is the basis of a wide range of segmentation algorithms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We can take Fourier Transforms!</a:t>
            </a:r>
          </a:p>
          <a:p>
            <a:pPr lvl="2"/>
            <a:r>
              <a:rPr lang="en-US" dirty="0" smtClean="0"/>
              <a:t>Yes, </a:t>
            </a:r>
            <a:r>
              <a:rPr lang="en-US" dirty="0" err="1" smtClean="0"/>
              <a:t>fftw</a:t>
            </a:r>
            <a:r>
              <a:rPr lang="en-US" dirty="0" smtClean="0"/>
              <a:t> has a 2d FFT interface, I haven’t wrapped it yet though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We can perform convolution to filter our image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For those of you familiar with them (e.g. video game programmers) you can even use pixel </a:t>
            </a:r>
            <a:r>
              <a:rPr lang="en-US" dirty="0" err="1" smtClean="0"/>
              <a:t>shaders</a:t>
            </a:r>
            <a:r>
              <a:rPr lang="en-US" dirty="0"/>
              <a:t> </a:t>
            </a:r>
            <a:r>
              <a:rPr lang="en-US" dirty="0" smtClean="0"/>
              <a:t>on the video stream to harness GPU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1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this fun comes at a price, however</a:t>
            </a:r>
          </a:p>
          <a:p>
            <a:pPr lvl="1"/>
            <a:r>
              <a:rPr lang="en-US" dirty="0" smtClean="0"/>
              <a:t>As stated before, we are crunching through a LOT of memory</a:t>
            </a:r>
          </a:p>
          <a:p>
            <a:pPr lvl="2"/>
            <a:r>
              <a:rPr lang="en-US" dirty="0" smtClean="0"/>
              <a:t>Even at the “low” resolution of 800x448, this is 41MB/sec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We need to be as efficient as possible</a:t>
            </a:r>
          </a:p>
          <a:p>
            <a:pPr lvl="2"/>
            <a:r>
              <a:rPr lang="en-US" dirty="0" smtClean="0"/>
              <a:t>The difference between “Debug” and “Release” is visible here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Also yields an interesting case study for </a:t>
            </a:r>
            <a:r>
              <a:rPr lang="en-US" dirty="0" smtClean="0">
                <a:hlinkClick r:id="rId2"/>
              </a:rPr>
              <a:t>cache locality</a:t>
            </a:r>
            <a:endParaRPr lang="en-US" dirty="0" smtClean="0"/>
          </a:p>
          <a:p>
            <a:pPr lvl="2"/>
            <a:r>
              <a:rPr lang="en-US" dirty="0" smtClean="0"/>
              <a:t>If we access an array randomly instead of in order, it has an effect!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For some algorithms, there’s no way around it: it’s just too much data</a:t>
            </a:r>
          </a:p>
          <a:p>
            <a:pPr lvl="2"/>
            <a:r>
              <a:rPr lang="en-US" dirty="0" smtClean="0"/>
              <a:t>Either need to </a:t>
            </a:r>
            <a:r>
              <a:rPr lang="en-US" dirty="0" err="1" smtClean="0"/>
              <a:t>downsample</a:t>
            </a:r>
            <a:r>
              <a:rPr lang="en-US" dirty="0" smtClean="0"/>
              <a:t> your image</a:t>
            </a:r>
            <a:r>
              <a:rPr lang="en-US" dirty="0" smtClean="0"/>
              <a:t>, (shrink </a:t>
            </a:r>
            <a:r>
              <a:rPr lang="en-US" dirty="0" smtClean="0"/>
              <a:t>the </a:t>
            </a:r>
            <a:r>
              <a:rPr lang="en-US" dirty="0" smtClean="0"/>
              <a:t>problem)</a:t>
            </a:r>
            <a:endParaRPr lang="en-US" dirty="0" smtClean="0"/>
          </a:p>
          <a:p>
            <a:pPr lvl="2"/>
            <a:r>
              <a:rPr lang="en-US" dirty="0" smtClean="0"/>
              <a:t>Need to run, </a:t>
            </a:r>
            <a:r>
              <a:rPr lang="en-US" dirty="0" smtClean="0"/>
              <a:t>screaming, to </a:t>
            </a:r>
            <a:r>
              <a:rPr lang="en-US" dirty="0" smtClean="0"/>
              <a:t>the cloud</a:t>
            </a:r>
            <a:r>
              <a:rPr lang="en-US" dirty="0" smtClean="0"/>
              <a:t> (</a:t>
            </a:r>
            <a:r>
              <a:rPr lang="en-US" dirty="0" err="1" smtClean="0"/>
              <a:t>increaseyour</a:t>
            </a:r>
            <a:r>
              <a:rPr lang="en-US" dirty="0" smtClean="0"/>
              <a:t> power)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51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Profiling </a:t>
            </a:r>
            <a:r>
              <a:rPr lang="en-US" dirty="0" smtClean="0"/>
              <a:t>is the first line of defense against slow code</a:t>
            </a:r>
          </a:p>
          <a:p>
            <a:pPr lvl="1"/>
            <a:r>
              <a:rPr lang="en-US" dirty="0" smtClean="0"/>
              <a:t>It allows us to find out which functions take the most time</a:t>
            </a:r>
          </a:p>
          <a:p>
            <a:pPr lvl="1"/>
            <a:r>
              <a:rPr lang="en-US" dirty="0" smtClean="0"/>
              <a:t>It works on C# and C++ code!</a:t>
            </a:r>
          </a:p>
          <a:p>
            <a:pPr lvl="1"/>
            <a:r>
              <a:rPr lang="en-US" dirty="0" smtClean="0"/>
              <a:t>It can run on the emulator or the device, but the device is recommended</a:t>
            </a:r>
          </a:p>
          <a:p>
            <a:pPr lvl="1"/>
            <a:endParaRPr lang="en-US" dirty="0"/>
          </a:p>
          <a:p>
            <a:r>
              <a:rPr lang="en-US" dirty="0" smtClean="0"/>
              <a:t>It’s easy to run, you launch it inside of </a:t>
            </a:r>
            <a:r>
              <a:rPr lang="en-US" dirty="0" smtClean="0"/>
              <a:t>VS</a:t>
            </a:r>
          </a:p>
          <a:p>
            <a:pPr lvl="1"/>
            <a:r>
              <a:rPr lang="en-US" dirty="0" smtClean="0"/>
              <a:t>It runs your program, and pauses it thousands of times per second</a:t>
            </a:r>
          </a:p>
          <a:p>
            <a:pPr lvl="1"/>
            <a:r>
              <a:rPr lang="en-US" dirty="0" smtClean="0"/>
              <a:t>It counts how many times it’s </a:t>
            </a:r>
            <a:r>
              <a:rPr lang="en-US" dirty="0" smtClean="0"/>
              <a:t>within each function when it pauses</a:t>
            </a:r>
          </a:p>
          <a:p>
            <a:pPr lvl="1"/>
            <a:r>
              <a:rPr lang="en-US" dirty="0" smtClean="0"/>
              <a:t>At the end of the run, is able to give you statistics:</a:t>
            </a:r>
          </a:p>
          <a:p>
            <a:pPr lvl="2"/>
            <a:r>
              <a:rPr lang="en-US" dirty="0" smtClean="0"/>
              <a:t>80% of the time I paused, I was inside of foo()</a:t>
            </a:r>
          </a:p>
          <a:p>
            <a:pPr lvl="2"/>
            <a:r>
              <a:rPr lang="en-US" dirty="0" smtClean="0"/>
              <a:t>I only called bar() 100 times in that whole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73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profile your project:</a:t>
            </a:r>
          </a:p>
          <a:p>
            <a:pPr lvl="1"/>
            <a:r>
              <a:rPr lang="en-US" dirty="0" smtClean="0"/>
              <a:t>DEBUG-&gt;”Start Windows Phone Application Analysis”</a:t>
            </a:r>
          </a:p>
          <a:p>
            <a:pPr lvl="1"/>
            <a:r>
              <a:rPr lang="en-US" dirty="0" smtClean="0"/>
              <a:t>Also available via ALT+F1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Launches the profiler interface</a:t>
            </a:r>
          </a:p>
          <a:p>
            <a:pPr lvl="1"/>
            <a:r>
              <a:rPr lang="en-US" dirty="0" smtClean="0"/>
              <a:t>Runs your application normally</a:t>
            </a:r>
          </a:p>
          <a:p>
            <a:pPr lvl="1"/>
            <a:r>
              <a:rPr lang="en-US" dirty="0" smtClean="0"/>
              <a:t>Collects function call statistics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72" y="2438400"/>
            <a:ext cx="2950627" cy="3294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648200"/>
            <a:ext cx="514794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12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74936"/>
            <a:ext cx="639616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9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Profiler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05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We can bundle static data (Local Resources)</a:t>
            </a:r>
          </a:p>
          <a:p>
            <a:pPr lvl="1"/>
            <a:r>
              <a:rPr lang="en-US" dirty="0" smtClean="0"/>
              <a:t>Using this we can provide our app with files it can read in</a:t>
            </a:r>
          </a:p>
          <a:p>
            <a:pPr lvl="1"/>
            <a:r>
              <a:rPr lang="en-US" dirty="0" smtClean="0"/>
              <a:t>Done via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.GetResourceStream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(…)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We can also store data out in read/write areas</a:t>
            </a:r>
          </a:p>
          <a:p>
            <a:pPr lvl="1"/>
            <a:r>
              <a:rPr lang="en-US" dirty="0" smtClean="0"/>
              <a:t>We can write out data collected, debug logs, etc….</a:t>
            </a:r>
          </a:p>
          <a:p>
            <a:pPr lvl="1"/>
            <a:r>
              <a:rPr lang="en-US" dirty="0" smtClean="0"/>
              <a:t>Done via </a:t>
            </a:r>
            <a:r>
              <a:rPr lang="en-US" dirty="0"/>
              <a:t>the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Windows.Storage</a:t>
            </a:r>
            <a:r>
              <a:rPr lang="en-US" dirty="0" smtClean="0"/>
              <a:t> namespace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Applications generally can’t access each other</a:t>
            </a:r>
          </a:p>
          <a:p>
            <a:pPr lvl="1"/>
            <a:r>
              <a:rPr lang="en-US" dirty="0" smtClean="0"/>
              <a:t>They’re “sandboxed”; we have our data, they have theirs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42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Contention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Communicating from one thread to another is hard</a:t>
            </a:r>
          </a:p>
          <a:p>
            <a:pPr lvl="1"/>
            <a:r>
              <a:rPr lang="en-US" dirty="0" smtClean="0"/>
              <a:t>Non-deterministic timing makes read/writes difficult</a:t>
            </a:r>
            <a:endParaRPr lang="en-US" dirty="0" smtClean="0"/>
          </a:p>
          <a:p>
            <a:pPr lvl="1"/>
            <a:r>
              <a:rPr lang="en-US" dirty="0" smtClean="0"/>
              <a:t>Ex: One </a:t>
            </a:r>
            <a:r>
              <a:rPr lang="en-US" dirty="0" smtClean="0"/>
              <a:t>thread might be replacing a buffer that another thread is using</a:t>
            </a:r>
          </a:p>
          <a:p>
            <a:pPr lvl="1"/>
            <a:endParaRPr lang="en-US" dirty="0"/>
          </a:p>
          <a:p>
            <a:r>
              <a:rPr lang="en-US" dirty="0" smtClean="0"/>
              <a:t>Enter the </a:t>
            </a:r>
            <a:r>
              <a:rPr lang="en-US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lock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()</a:t>
            </a:r>
            <a:r>
              <a:rPr lang="en-US" dirty="0" smtClean="0"/>
              <a:t> statement</a:t>
            </a:r>
          </a:p>
          <a:p>
            <a:pPr lvl="1"/>
            <a:r>
              <a:rPr lang="en-US" dirty="0" smtClean="0"/>
              <a:t>This allows us to “lock” a section of code, based on a key</a:t>
            </a:r>
          </a:p>
          <a:p>
            <a:pPr lvl="1"/>
            <a:r>
              <a:rPr lang="en-US" dirty="0" smtClean="0"/>
              <a:t>No other thread can enter a locked section of code with that same key</a:t>
            </a:r>
          </a:p>
          <a:p>
            <a:pPr lvl="1"/>
            <a:endParaRPr lang="en-US" dirty="0"/>
          </a:p>
          <a:p>
            <a:r>
              <a:rPr lang="en-US" dirty="0" smtClean="0"/>
              <a:t>This allows us to modify data without fear</a:t>
            </a:r>
          </a:p>
          <a:p>
            <a:pPr lvl="1"/>
            <a:r>
              <a:rPr lang="en-US" dirty="0" smtClean="0"/>
              <a:t>Other threads will just sit and wait until we’re done with our locked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15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We first get a handle to our local application folder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StorageFolder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older =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ApplicationData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.Current.LocalFolder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600" dirty="0" smtClean="0"/>
          </a:p>
          <a:p>
            <a:pPr lvl="1"/>
            <a:endParaRPr lang="en-US" dirty="0"/>
          </a:p>
          <a:p>
            <a:r>
              <a:rPr lang="en-US" dirty="0" smtClean="0"/>
              <a:t>We then can get/create files/folders in that folder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StorageFile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folder.CreateFileAsync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(filename)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StorageFile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folder.GetFileAsync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(filename);</a:t>
            </a:r>
            <a:endParaRPr lang="en-US" sz="1600" dirty="0" smtClean="0"/>
          </a:p>
          <a:p>
            <a:pPr lvl="1"/>
            <a:endParaRPr lang="en-US" dirty="0"/>
          </a:p>
          <a:p>
            <a:r>
              <a:rPr lang="en-US" dirty="0" smtClean="0"/>
              <a:t>We can construct </a:t>
            </a:r>
            <a:r>
              <a:rPr lang="en-US" dirty="0" err="1" smtClean="0"/>
              <a:t>DataReader</a:t>
            </a:r>
            <a:r>
              <a:rPr lang="en-US" dirty="0" smtClean="0"/>
              <a:t>/</a:t>
            </a:r>
            <a:r>
              <a:rPr lang="en-US" dirty="0" err="1" smtClean="0"/>
              <a:t>DataWriters</a:t>
            </a:r>
            <a:endParaRPr lang="en-US" dirty="0"/>
          </a:p>
          <a:p>
            <a:pPr lvl="1"/>
            <a:r>
              <a:rPr lang="en-US" dirty="0" smtClean="0"/>
              <a:t>Or, we could use the incredibly convenient </a:t>
            </a:r>
            <a:r>
              <a:rPr lang="en-US" dirty="0" err="1" smtClean="0"/>
              <a:t>FileIO</a:t>
            </a:r>
            <a:r>
              <a:rPr lang="en-US" dirty="0" smtClean="0"/>
              <a:t> class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await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FileIO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.WriteTextAsync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(file, contents)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contents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await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FileIO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.ReadTextAsync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(file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19447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WP Power Tools</a:t>
            </a:r>
            <a:r>
              <a:rPr lang="en-US" dirty="0" smtClean="0"/>
              <a:t> is our way to transfer back to the PC</a:t>
            </a:r>
            <a:endParaRPr lang="en-US" dirty="0" smtClean="0"/>
          </a:p>
          <a:p>
            <a:pPr lvl="1"/>
            <a:r>
              <a:rPr lang="en-US" dirty="0" smtClean="0"/>
              <a:t>Microsoft has a tool called the “Isolated Storage Explorer”</a:t>
            </a:r>
          </a:p>
          <a:p>
            <a:pPr lvl="2"/>
            <a:r>
              <a:rPr lang="en-US" dirty="0" smtClean="0"/>
              <a:t>It’s command-line, and terrible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 smtClean="0"/>
              <a:t>We can save data, and transfer it to the desktop!</a:t>
            </a:r>
          </a:p>
          <a:p>
            <a:pPr lvl="1"/>
            <a:r>
              <a:rPr lang="en-US" dirty="0" smtClean="0"/>
              <a:t>Note that a more “Mobile” paradigm would be to stream it via network</a:t>
            </a:r>
          </a:p>
          <a:p>
            <a:pPr lvl="2"/>
            <a:r>
              <a:rPr lang="en-US" dirty="0" smtClean="0"/>
              <a:t>Or even Bluetooth!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That’s wa</a:t>
            </a:r>
            <a:r>
              <a:rPr lang="en-US" dirty="0" smtClean="0"/>
              <a:t>y too much</a:t>
            </a:r>
            <a:r>
              <a:rPr lang="en-US" dirty="0" smtClean="0"/>
              <a:t> work when all you want is to save a .</a:t>
            </a:r>
            <a:r>
              <a:rPr lang="en-US" dirty="0" err="1" smtClean="0"/>
              <a:t>csv</a:t>
            </a:r>
            <a:r>
              <a:rPr lang="en-US" dirty="0" smtClean="0"/>
              <a:t> though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way, we can write things out, and then access them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84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We can bundle data with our .</a:t>
            </a:r>
            <a:r>
              <a:rPr lang="en-US" dirty="0" err="1" smtClean="0"/>
              <a:t>xap</a:t>
            </a:r>
            <a:endParaRPr lang="en-US" dirty="0" smtClean="0"/>
          </a:p>
          <a:p>
            <a:pPr lvl="1"/>
            <a:r>
              <a:rPr lang="en-US" dirty="0" smtClean="0"/>
              <a:t>We can then read from it as if it were a file</a:t>
            </a:r>
          </a:p>
          <a:p>
            <a:pPr lvl="1"/>
            <a:r>
              <a:rPr lang="en-US" dirty="0" smtClean="0"/>
              <a:t>Very useful for including static data, pictures, etc...</a:t>
            </a:r>
          </a:p>
          <a:p>
            <a:pPr lvl="1"/>
            <a:endParaRPr lang="en-US" sz="800" dirty="0"/>
          </a:p>
          <a:p>
            <a:r>
              <a:rPr lang="en-US" dirty="0" smtClean="0"/>
              <a:t>To do so requires very few steps:</a:t>
            </a:r>
          </a:p>
          <a:p>
            <a:pPr lvl="1"/>
            <a:r>
              <a:rPr lang="en-US" dirty="0" smtClean="0"/>
              <a:t>Add the desired files to your project, and set “Build Action” as “Content” </a:t>
            </a:r>
          </a:p>
          <a:p>
            <a:pPr lvl="2"/>
            <a:r>
              <a:rPr lang="en-US" dirty="0" smtClean="0"/>
              <a:t>For an example, examine </a:t>
            </a:r>
            <a:r>
              <a:rPr lang="en-US" b="1" dirty="0" smtClean="0"/>
              <a:t>Assets/ApplicationIcon.png</a:t>
            </a:r>
          </a:p>
          <a:p>
            <a:pPr lvl="1"/>
            <a:r>
              <a:rPr lang="en-US" dirty="0" smtClean="0"/>
              <a:t>Then simply construct a URI pointing to it, and get a </a:t>
            </a:r>
            <a:r>
              <a:rPr lang="en-US" dirty="0" err="1" smtClean="0"/>
              <a:t>StreamResourceInfo</a:t>
            </a:r>
            <a:r>
              <a:rPr lang="en-US" dirty="0" smtClean="0"/>
              <a:t>:</a:t>
            </a:r>
          </a:p>
          <a:p>
            <a:pPr lvl="2"/>
            <a:endParaRPr lang="en-US" sz="800" dirty="0" smtClean="0"/>
          </a:p>
          <a:p>
            <a:pPr marL="0" indent="0">
              <a:buNone/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Uri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uri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Uri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"Assets\\</a:t>
            </a:r>
            <a:r>
              <a:rPr lang="en-US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ApplicationIcon.png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UriKind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.Relative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StreamResourceInfo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sri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.GetResourceStream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uri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 smtClean="0"/>
          </a:p>
          <a:p>
            <a:pPr lvl="1"/>
            <a:endParaRPr lang="en-US" sz="800" dirty="0" smtClean="0"/>
          </a:p>
          <a:p>
            <a:pPr lvl="1"/>
            <a:r>
              <a:rPr lang="en-US" dirty="0" smtClean="0"/>
              <a:t>You can use this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StreamResourceInfo</a:t>
            </a:r>
            <a:r>
              <a:rPr lang="en-US" dirty="0" smtClean="0"/>
              <a:t> to initialize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BitmapImage</a:t>
            </a:r>
            <a:r>
              <a:rPr lang="en-US" dirty="0" err="1" smtClean="0"/>
              <a:t>s</a:t>
            </a:r>
            <a:r>
              <a:rPr lang="en-US" dirty="0" smtClean="0"/>
              <a:t>:</a:t>
            </a:r>
            <a:endParaRPr lang="en-US" b="1" dirty="0"/>
          </a:p>
          <a:p>
            <a:pPr marL="0" indent="0">
              <a:buNone/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BitmapImage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BitmapImage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bi.SetSource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sri.Stream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Which you can then use with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dirty="0"/>
              <a:t> </a:t>
            </a:r>
            <a:r>
              <a:rPr lang="en-US" dirty="0" smtClean="0"/>
              <a:t>XAML elements: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imOut.Source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bi;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699978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14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Bitmaps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There are </a:t>
            </a:r>
            <a:r>
              <a:rPr lang="en-US" dirty="0" smtClean="0"/>
              <a:t>two different Bitmap objects: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BitmapImage</a:t>
            </a: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/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WriteableBitmap</a:t>
            </a: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There are a few important differences: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BitmapImage</a:t>
            </a:r>
            <a:r>
              <a:rPr lang="en-US" dirty="0"/>
              <a:t> </a:t>
            </a:r>
            <a:r>
              <a:rPr lang="en-US" dirty="0" smtClean="0"/>
              <a:t>can be created empty, then loaded from a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WriteableBitmap</a:t>
            </a:r>
            <a:r>
              <a:rPr lang="en-US" dirty="0" smtClean="0"/>
              <a:t> must be initialized with a size or source</a:t>
            </a:r>
          </a:p>
          <a:p>
            <a:pPr lvl="2"/>
            <a:r>
              <a:rPr lang="en-US" dirty="0" smtClean="0"/>
              <a:t>But we can get/set pixel data from it!</a:t>
            </a:r>
          </a:p>
          <a:p>
            <a:pPr lvl="2"/>
            <a:endParaRPr lang="en-US" dirty="0"/>
          </a:p>
          <a:p>
            <a:r>
              <a:rPr lang="en-US" dirty="0" smtClean="0"/>
              <a:t>If you’re loading images, then want the pixel data: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BitmapImage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BitmapImage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bi.SetSource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sri.Stream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WriteableBitmap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WriteableBitmap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(bi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 data available as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in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wb.Pixels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838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will, (of course) set up an application to do real time image stream capture and processing</a:t>
            </a:r>
          </a:p>
          <a:p>
            <a:pPr lvl="1"/>
            <a:r>
              <a:rPr lang="en-US" dirty="0" smtClean="0"/>
              <a:t>I will provide libraries such as </a:t>
            </a:r>
            <a:r>
              <a:rPr lang="en-US" dirty="0" err="1" smtClean="0"/>
              <a:t>libvideo</a:t>
            </a:r>
            <a:r>
              <a:rPr lang="en-US" dirty="0" smtClean="0"/>
              <a:t> and </a:t>
            </a:r>
            <a:r>
              <a:rPr lang="en-US" dirty="0" err="1" smtClean="0"/>
              <a:t>TextureGraph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As with most coding projects, hooking things up right can be half the battle</a:t>
            </a:r>
          </a:p>
          <a:p>
            <a:pPr lvl="1"/>
            <a:r>
              <a:rPr lang="en-US" dirty="0" smtClean="0"/>
              <a:t>Once we’re done with that though, we get on to the good stuff!</a:t>
            </a:r>
          </a:p>
          <a:p>
            <a:pPr lvl="1"/>
            <a:endParaRPr lang="en-US" dirty="0"/>
          </a:p>
          <a:p>
            <a:r>
              <a:rPr lang="en-US" dirty="0" smtClean="0"/>
              <a:t>This homework will be creative problem-solving</a:t>
            </a:r>
          </a:p>
          <a:p>
            <a:pPr lvl="1"/>
            <a:r>
              <a:rPr lang="en-US" dirty="0" smtClean="0"/>
              <a:t>To get you all loosened up and ready to tackle your final projects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183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Live </a:t>
            </a:r>
            <a:r>
              <a:rPr lang="en-US" dirty="0" smtClean="0"/>
              <a:t>image manipulation</a:t>
            </a:r>
          </a:p>
          <a:p>
            <a:pPr lvl="1"/>
            <a:r>
              <a:rPr lang="en-US" dirty="0" smtClean="0"/>
              <a:t>Implement a real time image processing app to track a simple marker</a:t>
            </a:r>
          </a:p>
          <a:p>
            <a:pPr lvl="2"/>
            <a:r>
              <a:rPr lang="en-US" dirty="0" smtClean="0"/>
              <a:t>“Simple </a:t>
            </a:r>
            <a:r>
              <a:rPr lang="en-US" dirty="0"/>
              <a:t>M</a:t>
            </a:r>
            <a:r>
              <a:rPr lang="en-US" dirty="0" smtClean="0"/>
              <a:t>arker”: a red rectangle</a:t>
            </a:r>
          </a:p>
          <a:p>
            <a:pPr lvl="2"/>
            <a:r>
              <a:rPr lang="en-US" dirty="0" smtClean="0"/>
              <a:t>“Track”: find the location of the rectangle in a frame of video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This is meant to be a creative, fun exercise</a:t>
            </a:r>
          </a:p>
          <a:p>
            <a:pPr lvl="2"/>
            <a:r>
              <a:rPr lang="en-US" dirty="0" smtClean="0"/>
              <a:t>I can think of 3-4 different ways of doing this at least</a:t>
            </a:r>
          </a:p>
          <a:p>
            <a:pPr lvl="2"/>
            <a:r>
              <a:rPr lang="en-US" dirty="0" smtClean="0"/>
              <a:t>Each solution has its advantages/disadvantages</a:t>
            </a:r>
          </a:p>
          <a:p>
            <a:pPr lvl="3"/>
            <a:r>
              <a:rPr lang="en-US" dirty="0" smtClean="0"/>
              <a:t>Speed, rotational invariance, scale invariance, etc…</a:t>
            </a:r>
          </a:p>
          <a:p>
            <a:pPr lvl="2"/>
            <a:r>
              <a:rPr lang="en-US" dirty="0" smtClean="0"/>
              <a:t>Try something simple, if it doesn’t work, try something else</a:t>
            </a:r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Once you have the position of the marker, copy over an image</a:t>
            </a:r>
          </a:p>
          <a:p>
            <a:pPr lvl="2"/>
            <a:r>
              <a:rPr lang="en-US" dirty="0" smtClean="0"/>
              <a:t>Easiest to just load in an image as discussed earlier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5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from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at the end of the planned course material</a:t>
            </a:r>
          </a:p>
          <a:p>
            <a:endParaRPr lang="en-US" dirty="0"/>
          </a:p>
          <a:p>
            <a:r>
              <a:rPr lang="en-US" dirty="0" smtClean="0"/>
              <a:t>We’ve got a few lectures left!</a:t>
            </a:r>
          </a:p>
          <a:p>
            <a:pPr lvl="1"/>
            <a:r>
              <a:rPr lang="en-US" dirty="0" smtClean="0"/>
              <a:t>Lectures will from now on be a little shorter, consider them mini-lectures</a:t>
            </a:r>
          </a:p>
          <a:p>
            <a:endParaRPr lang="en-US" dirty="0"/>
          </a:p>
          <a:p>
            <a:r>
              <a:rPr lang="en-US" dirty="0" smtClean="0"/>
              <a:t>What we cover is up to what you all want to learn</a:t>
            </a:r>
          </a:p>
          <a:p>
            <a:pPr lvl="1"/>
            <a:r>
              <a:rPr lang="en-US" dirty="0" smtClean="0"/>
              <a:t>I have a list of “bonus topics” you can vote </a:t>
            </a:r>
            <a:r>
              <a:rPr lang="en-US" dirty="0" smtClean="0"/>
              <a:t>on</a:t>
            </a:r>
            <a:endParaRPr lang="en-US" dirty="0"/>
          </a:p>
          <a:p>
            <a:pPr lvl="1"/>
            <a:r>
              <a:rPr lang="en-US" dirty="0" smtClean="0"/>
              <a:t>They will almost all feature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912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Bonus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Machine Learning</a:t>
            </a:r>
          </a:p>
          <a:p>
            <a:pPr lvl="1"/>
            <a:r>
              <a:rPr lang="en-US" dirty="0" smtClean="0"/>
              <a:t>Learning of data sets and classification of data</a:t>
            </a:r>
          </a:p>
          <a:p>
            <a:r>
              <a:rPr lang="en-US" dirty="0" smtClean="0"/>
              <a:t>Network Communication</a:t>
            </a:r>
          </a:p>
          <a:p>
            <a:pPr lvl="1"/>
            <a:r>
              <a:rPr lang="en-US" dirty="0" smtClean="0"/>
              <a:t>Bare TCP/IP communication, HTTP requests to web servers and services</a:t>
            </a:r>
          </a:p>
          <a:p>
            <a:pPr lvl="1"/>
            <a:r>
              <a:rPr lang="en-US" dirty="0" smtClean="0"/>
              <a:t>Cloud-based Speech Recognition</a:t>
            </a:r>
          </a:p>
          <a:p>
            <a:pPr lvl="1"/>
            <a:r>
              <a:rPr lang="en-US" dirty="0" smtClean="0"/>
              <a:t>More advanced networking patterns for multiple devices, etc…</a:t>
            </a:r>
            <a:endParaRPr lang="en-US" dirty="0"/>
          </a:p>
          <a:p>
            <a:r>
              <a:rPr lang="en-US" dirty="0" err="1" smtClean="0"/>
              <a:t>Arduino</a:t>
            </a:r>
            <a:endParaRPr lang="en-US" dirty="0"/>
          </a:p>
          <a:p>
            <a:pPr lvl="1"/>
            <a:r>
              <a:rPr lang="en-US" dirty="0" smtClean="0"/>
              <a:t>File storage (on the SD card)</a:t>
            </a:r>
          </a:p>
          <a:p>
            <a:pPr lvl="1"/>
            <a:r>
              <a:rPr lang="en-US" dirty="0" smtClean="0"/>
              <a:t>Sensor examples</a:t>
            </a:r>
            <a:endParaRPr lang="en-US" dirty="0"/>
          </a:p>
          <a:p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Face Detection in images</a:t>
            </a:r>
          </a:p>
          <a:p>
            <a:pPr lvl="1"/>
            <a:r>
              <a:rPr lang="en-US" dirty="0" smtClean="0"/>
              <a:t>Linear Predictive Coding</a:t>
            </a:r>
          </a:p>
          <a:p>
            <a:r>
              <a:rPr lang="en-US" dirty="0" smtClean="0"/>
              <a:t>_______________</a:t>
            </a:r>
            <a:r>
              <a:rPr lang="en-US" dirty="0" smtClean="0">
                <a:latin typeface="Palatino"/>
                <a:cs typeface="Palatino"/>
              </a:rPr>
              <a:t>?</a:t>
            </a:r>
            <a:endParaRPr lang="en-US" dirty="0">
              <a:latin typeface="Palatino"/>
              <a:cs typeface="Palatino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0386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26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Today is when we tackle Images in earnest</a:t>
            </a:r>
          </a:p>
          <a:p>
            <a:pPr lvl="1"/>
            <a:r>
              <a:rPr lang="en-US" dirty="0" smtClean="0"/>
              <a:t>We’re going to learn how to get image streams in native code</a:t>
            </a:r>
          </a:p>
          <a:p>
            <a:pPr lvl="2"/>
            <a:r>
              <a:rPr lang="en-US" dirty="0" smtClean="0"/>
              <a:t>That is, video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Just like with audio, APIs get more complex the more data you handle</a:t>
            </a:r>
          </a:p>
          <a:p>
            <a:pPr lvl="2"/>
            <a:r>
              <a:rPr lang="en-US" dirty="0" smtClean="0"/>
              <a:t>Video is probably the most bits/second we’ll ever deal with</a:t>
            </a:r>
          </a:p>
          <a:p>
            <a:pPr lvl="2"/>
            <a:r>
              <a:rPr lang="en-US" dirty="0" smtClean="0"/>
              <a:t>1920 pixels * 1080 pixels * 4 bytes * 30 fps = 237.3 MB/sec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Although not as complex as WASAPI, still </a:t>
            </a:r>
            <a:r>
              <a:rPr lang="en-US" dirty="0" smtClean="0"/>
              <a:t>complex</a:t>
            </a:r>
          </a:p>
          <a:p>
            <a:pPr lvl="1"/>
            <a:r>
              <a:rPr lang="en-US" dirty="0" smtClean="0"/>
              <a:t>We’re using older APIs because the newer ones are too complicated</a:t>
            </a:r>
          </a:p>
          <a:p>
            <a:pPr lvl="2"/>
            <a:r>
              <a:rPr lang="en-US" dirty="0" smtClean="0"/>
              <a:t>This means we’ll use the “Windows Phone 8.1 (Silverlight)” template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 smtClean="0"/>
              <a:t>Our phone doesn’t have the guts to do too much with a 1080p stream</a:t>
            </a:r>
          </a:p>
          <a:p>
            <a:pPr lvl="2"/>
            <a:r>
              <a:rPr lang="en-US" dirty="0" smtClean="0"/>
              <a:t>We’ll be limiting ourselves to 720p, more than enough for most </a:t>
            </a:r>
            <a:r>
              <a:rPr lang="en-US" dirty="0" smtClean="0"/>
              <a:t>things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872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begin with an overview of important concepts</a:t>
            </a:r>
          </a:p>
          <a:p>
            <a:pPr lvl="1"/>
            <a:r>
              <a:rPr lang="en-US" dirty="0" smtClean="0"/>
              <a:t>Rather than bore you all with loads of implementation details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We’ll cover the concepts, then use wrapper classes to do the boring stuff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If you want to learn, check out the class: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AudioVideoCaptureDevice</a:t>
            </a:r>
            <a:endParaRPr lang="en-US" dirty="0" smtClean="0"/>
          </a:p>
          <a:p>
            <a:pPr lvl="2"/>
            <a:r>
              <a:rPr lang="en-US" dirty="0" smtClean="0"/>
              <a:t>Available in both C# and C++</a:t>
            </a:r>
          </a:p>
          <a:p>
            <a:pPr lvl="2"/>
            <a:r>
              <a:rPr lang="en-US" dirty="0" smtClean="0"/>
              <a:t>Sets full-frame capture resolution</a:t>
            </a:r>
          </a:p>
          <a:p>
            <a:pPr lvl="2"/>
            <a:r>
              <a:rPr lang="en-US" dirty="0" smtClean="0"/>
              <a:t>Can do simultaneous audio and video recording</a:t>
            </a:r>
          </a:p>
          <a:p>
            <a:pPr lvl="2"/>
            <a:r>
              <a:rPr lang="en-US" dirty="0" smtClean="0"/>
              <a:t>Note that you cannot use WASAPI and AVCD audio recording</a:t>
            </a:r>
          </a:p>
          <a:p>
            <a:pPr lvl="3"/>
            <a:r>
              <a:rPr lang="en-US" dirty="0" smtClean="0"/>
              <a:t>You must use one or the other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We’ll then move on to more interesting topics!</a:t>
            </a:r>
          </a:p>
          <a:p>
            <a:pPr lvl="1"/>
            <a:r>
              <a:rPr lang="en-US" dirty="0" smtClean="0"/>
              <a:t>Video stream manipulation is really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17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structure our wrapper classes as follows: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2514600"/>
            <a:ext cx="14478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Camera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743200" y="2514600"/>
            <a:ext cx="1447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</a:t>
            </a:r>
            <a:r>
              <a:rPr lang="en-US" dirty="0" err="1" smtClean="0"/>
              <a:t>ibvideo</a:t>
            </a:r>
            <a:r>
              <a:rPr lang="en-US" dirty="0" smtClean="0"/>
              <a:t> Wrapper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876800" y="2514599"/>
            <a:ext cx="1257300" cy="23582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 Code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819900" y="2514599"/>
            <a:ext cx="1447800" cy="38782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743200" y="4034631"/>
            <a:ext cx="1447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 Processing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743200" y="5554663"/>
            <a:ext cx="1447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Texture</a:t>
            </a:r>
          </a:p>
          <a:p>
            <a:pPr algn="ctr"/>
            <a:r>
              <a:rPr lang="en-US" dirty="0" smtClean="0"/>
              <a:t>Renderer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133600" y="2582333"/>
            <a:ext cx="533400" cy="3810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267200" y="2582333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210300" y="2582333"/>
            <a:ext cx="5334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267200" y="4034631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267200" y="5554663"/>
            <a:ext cx="24765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6210300" y="4415631"/>
            <a:ext cx="533400" cy="381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4267200" y="4415631"/>
            <a:ext cx="5334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0800000">
            <a:off x="4267199" y="2961348"/>
            <a:ext cx="5334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2133600" y="2961348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4267200" y="5933679"/>
            <a:ext cx="2476500" cy="381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3543300" y="3494285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>
            <a:off x="3543300" y="5023246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2861733" y="3503214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2857500" y="5032176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4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Images are represented as arrays of 32-bit pixels</a:t>
            </a:r>
          </a:p>
          <a:p>
            <a:pPr lvl="1"/>
            <a:r>
              <a:rPr lang="en-US" dirty="0" smtClean="0"/>
              <a:t>This Format is known as “ARGB”</a:t>
            </a:r>
          </a:p>
          <a:p>
            <a:pPr lvl="2"/>
            <a:r>
              <a:rPr lang="en-US" dirty="0" smtClean="0"/>
              <a:t>Alpha, Red, Green, Blue, 8 bits each</a:t>
            </a:r>
          </a:p>
          <a:p>
            <a:endParaRPr lang="en-US" dirty="0"/>
          </a:p>
          <a:p>
            <a:r>
              <a:rPr lang="en-US" dirty="0" smtClean="0"/>
              <a:t>We address them as unsigned integer arrays</a:t>
            </a:r>
          </a:p>
          <a:p>
            <a:pPr lvl="1"/>
            <a:r>
              <a:rPr lang="en-US" dirty="0" smtClean="0"/>
              <a:t>You will find many C# APIs passing around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US" dirty="0" smtClean="0"/>
              <a:t> values as Pixel Data</a:t>
            </a:r>
          </a:p>
          <a:p>
            <a:pPr lvl="1"/>
            <a:r>
              <a:rPr lang="en-US" dirty="0" smtClean="0"/>
              <a:t>Logically laid out as a 2-dimensional array of width by height</a:t>
            </a:r>
          </a:p>
          <a:p>
            <a:endParaRPr lang="en-US" dirty="0"/>
          </a:p>
          <a:p>
            <a:r>
              <a:rPr lang="en-US" dirty="0" smtClean="0"/>
              <a:t>In both C# and C++, allocated as a “flat” 1-d array</a:t>
            </a:r>
          </a:p>
          <a:p>
            <a:pPr lvl="1"/>
            <a:r>
              <a:rPr lang="en-US" dirty="0" smtClean="0"/>
              <a:t>We must manually treat it like a 2d array</a:t>
            </a:r>
          </a:p>
          <a:p>
            <a:pPr lvl="1"/>
            <a:r>
              <a:rPr lang="en-US" dirty="0" smtClean="0"/>
              <a:t>To address a point (</a:t>
            </a:r>
            <a:r>
              <a:rPr lang="en-US" dirty="0" err="1" smtClean="0"/>
              <a:t>x,y</a:t>
            </a:r>
            <a:r>
              <a:rPr lang="en-US" dirty="0" smtClean="0"/>
              <a:t>) in 2d space, we use: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data[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When manually assigning pixel values, hexadecimal is useful: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data[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0xff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</a:t>
            </a:r>
            <a:r>
              <a:rPr lang="en-US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</a:t>
            </a:r>
            <a:r>
              <a:rPr lang="en-US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5867400" y="2209800"/>
            <a:ext cx="1611826" cy="392668"/>
            <a:chOff x="1371600" y="2593180"/>
            <a:chExt cx="1219200" cy="607220"/>
          </a:xfrm>
        </p:grpSpPr>
        <p:sp>
          <p:nvSpPr>
            <p:cNvPr id="4" name="Rectangle 3"/>
            <p:cNvSpPr/>
            <p:nvPr/>
          </p:nvSpPr>
          <p:spPr>
            <a:xfrm>
              <a:off x="1981200" y="2593181"/>
              <a:ext cx="304800" cy="60721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286000" y="2593181"/>
              <a:ext cx="304800" cy="6072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76400" y="2593181"/>
              <a:ext cx="304800" cy="60721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71600" y="2593180"/>
              <a:ext cx="304800" cy="6072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981700" y="2602468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835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libvideo</a:t>
            </a:r>
            <a:r>
              <a:rPr lang="en-US" dirty="0" smtClean="0"/>
              <a:t> 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Deals with the boring, low-level Camera APIs</a:t>
            </a:r>
          </a:p>
          <a:p>
            <a:pPr lvl="1"/>
            <a:r>
              <a:rPr lang="en-US" dirty="0" smtClean="0"/>
              <a:t>Opens a camera at a specific Capture and Preview resolution</a:t>
            </a:r>
          </a:p>
          <a:p>
            <a:pPr lvl="2"/>
            <a:r>
              <a:rPr lang="en-US" dirty="0" smtClean="0"/>
              <a:t>NOTE: in practice, we will not be capturing, only previewing, due to the 1080p capturing bug, as we can preview at 720p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Sets up an internal processing thread to manage a buffer of frames</a:t>
            </a:r>
          </a:p>
          <a:p>
            <a:pPr lvl="1"/>
            <a:r>
              <a:rPr lang="en-US" dirty="0" smtClean="0"/>
              <a:t>Exposes an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OnFrameReady</a:t>
            </a:r>
            <a:r>
              <a:rPr lang="en-US" dirty="0" smtClean="0"/>
              <a:t> event that is fired every time a frame is received</a:t>
            </a:r>
          </a:p>
          <a:p>
            <a:pPr lvl="2"/>
            <a:r>
              <a:rPr lang="en-US" dirty="0" smtClean="0"/>
              <a:t>This event is triggered on that internal processing thread</a:t>
            </a:r>
          </a:p>
          <a:p>
            <a:pPr lvl="1"/>
            <a:r>
              <a:rPr lang="en-US" dirty="0" smtClean="0"/>
              <a:t>If your code is too slow, drops frames, keeping no more than 3 queued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Remember that this is happening on a processing thread</a:t>
            </a:r>
          </a:p>
          <a:p>
            <a:pPr lvl="2"/>
            <a:r>
              <a:rPr lang="en-US" dirty="0" smtClean="0"/>
              <a:t>Dispatchers and locks ahoy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46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err="1" smtClean="0"/>
              <a:t>libvideo</a:t>
            </a:r>
            <a:r>
              <a:rPr lang="en-US" dirty="0" smtClean="0"/>
              <a:t> requires high memory bandwidth</a:t>
            </a:r>
          </a:p>
          <a:p>
            <a:pPr lvl="1"/>
            <a:r>
              <a:rPr lang="en-US" dirty="0" smtClean="0"/>
              <a:t>Constructing a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Platform::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smtClean="0"/>
              <a:t> for every frame is slow</a:t>
            </a:r>
          </a:p>
          <a:p>
            <a:pPr lvl="2"/>
            <a:r>
              <a:rPr lang="en-US" dirty="0" smtClean="0"/>
              <a:t>Slow for 640x480, impossible for 1280x720</a:t>
            </a:r>
          </a:p>
          <a:p>
            <a:pPr lvl="1"/>
            <a:r>
              <a:rPr lang="en-US" dirty="0" smtClean="0"/>
              <a:t>Much better to simply keep the data in its native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</a:p>
          <a:p>
            <a:pPr lvl="2"/>
            <a:r>
              <a:rPr lang="en-US" dirty="0" smtClean="0"/>
              <a:t>But we can’t expose events like this, those are native types!</a:t>
            </a:r>
          </a:p>
          <a:p>
            <a:pPr lvl="2"/>
            <a:endParaRPr lang="en-US" dirty="0"/>
          </a:p>
          <a:p>
            <a:r>
              <a:rPr lang="en-US" dirty="0" smtClean="0"/>
              <a:t>Solution: dirty pointer trick</a:t>
            </a:r>
          </a:p>
          <a:p>
            <a:pPr lvl="1"/>
            <a:r>
              <a:rPr lang="en-US" dirty="0" smtClean="0"/>
              <a:t>This is where we abuse our knowledge of how computers actually work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smtClean="0"/>
              <a:t>Save the address of the native array to an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uintptr_t</a:t>
            </a:r>
            <a:r>
              <a:rPr lang="en-US" dirty="0" smtClean="0"/>
              <a:t>, pass that around</a:t>
            </a:r>
          </a:p>
          <a:p>
            <a:pPr lvl="2"/>
            <a:r>
              <a:rPr lang="en-US" dirty="0" smtClean="0"/>
              <a:t>In your events, all pointers become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uintptr_t</a:t>
            </a:r>
            <a:r>
              <a:rPr lang="en-US" dirty="0" smtClean="0"/>
              <a:t> values</a:t>
            </a:r>
          </a:p>
          <a:p>
            <a:pPr lvl="2"/>
            <a:r>
              <a:rPr lang="en-US" dirty="0" smtClean="0"/>
              <a:t>In event recipients, typecast back from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uintptr_t</a:t>
            </a:r>
            <a:r>
              <a:rPr lang="en-US" dirty="0" smtClean="0"/>
              <a:t> to native array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uintptr_t</a:t>
            </a:r>
            <a:r>
              <a:rPr lang="en-US" dirty="0" smtClean="0"/>
              <a:t> type is defined as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smtClean="0">
                <a:highlight>
                  <a:srgbClr val="FFFFFF"/>
                </a:highlight>
              </a:rPr>
              <a:t>on our architecture</a:t>
            </a:r>
          </a:p>
          <a:p>
            <a:pPr lvl="2"/>
            <a:r>
              <a:rPr lang="en-US" dirty="0" smtClean="0">
                <a:highlight>
                  <a:srgbClr val="FFFFFF"/>
                </a:highlight>
              </a:rPr>
              <a:t>Get it by #including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stdlib.h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67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9839</TotalTime>
  <Words>2186</Words>
  <Application>Microsoft Macintosh PowerPoint</Application>
  <PresentationFormat>On-screen Show (4:3)</PresentationFormat>
  <Paragraphs>303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Executive</vt:lpstr>
      <vt:lpstr>Week 5</vt:lpstr>
      <vt:lpstr>Thread Contention</vt:lpstr>
      <vt:lpstr>Locks Demo</vt:lpstr>
      <vt:lpstr>Overview</vt:lpstr>
      <vt:lpstr>Image Streams</vt:lpstr>
      <vt:lpstr>Image Streams</vt:lpstr>
      <vt:lpstr>Image Streams</vt:lpstr>
      <vt:lpstr>libvideo Wrapper</vt:lpstr>
      <vt:lpstr>A note on events</vt:lpstr>
      <vt:lpstr>TextureGraph</vt:lpstr>
      <vt:lpstr>Connecting it together</vt:lpstr>
      <vt:lpstr>Live Demo</vt:lpstr>
      <vt:lpstr>Image Processing</vt:lpstr>
      <vt:lpstr>Image Processing</vt:lpstr>
      <vt:lpstr>Profiling</vt:lpstr>
      <vt:lpstr>Profiling</vt:lpstr>
      <vt:lpstr>Profiling</vt:lpstr>
      <vt:lpstr>Live Profiler Demo</vt:lpstr>
      <vt:lpstr>Storage</vt:lpstr>
      <vt:lpstr>Storage</vt:lpstr>
      <vt:lpstr>Storage</vt:lpstr>
      <vt:lpstr>Local Resources</vt:lpstr>
      <vt:lpstr>Storage Demo</vt:lpstr>
      <vt:lpstr>A note on Bitmaps</vt:lpstr>
      <vt:lpstr>Homework 5</vt:lpstr>
      <vt:lpstr>Homework 5</vt:lpstr>
      <vt:lpstr>Where to go from here</vt:lpstr>
      <vt:lpstr>Example Bonus Topics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Elliot Saba</dc:creator>
  <cp:lastModifiedBy>Elliot Saba</cp:lastModifiedBy>
  <cp:revision>567</cp:revision>
  <dcterms:created xsi:type="dcterms:W3CDTF">2013-01-03T18:40:17Z</dcterms:created>
  <dcterms:modified xsi:type="dcterms:W3CDTF">2015-02-05T23:55:25Z</dcterms:modified>
</cp:coreProperties>
</file>