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436" r:id="rId3"/>
    <p:sldId id="462" r:id="rId4"/>
    <p:sldId id="465" r:id="rId5"/>
    <p:sldId id="458" r:id="rId6"/>
    <p:sldId id="460" r:id="rId7"/>
    <p:sldId id="453" r:id="rId8"/>
    <p:sldId id="454" r:id="rId9"/>
    <p:sldId id="455" r:id="rId10"/>
    <p:sldId id="456" r:id="rId11"/>
    <p:sldId id="457" r:id="rId12"/>
    <p:sldId id="466" r:id="rId13"/>
    <p:sldId id="438" r:id="rId14"/>
    <p:sldId id="439" r:id="rId15"/>
    <p:sldId id="440" r:id="rId16"/>
    <p:sldId id="441" r:id="rId17"/>
    <p:sldId id="467" r:id="rId18"/>
    <p:sldId id="442" r:id="rId19"/>
    <p:sldId id="443" r:id="rId20"/>
    <p:sldId id="444" r:id="rId21"/>
    <p:sldId id="445" r:id="rId22"/>
    <p:sldId id="446" r:id="rId23"/>
    <p:sldId id="463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9" r:id="rId33"/>
    <p:sldId id="476" r:id="rId34"/>
    <p:sldId id="461" r:id="rId35"/>
    <p:sldId id="477" r:id="rId36"/>
    <p:sldId id="478" r:id="rId37"/>
    <p:sldId id="447" r:id="rId38"/>
    <p:sldId id="46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6433" autoAdjust="0"/>
  </p:normalViewPr>
  <p:slideViewPr>
    <p:cSldViewPr>
      <p:cViewPr>
        <p:scale>
          <a:sx n="99" d="100"/>
          <a:sy n="99" d="100"/>
        </p:scale>
        <p:origin x="-4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to improve:</a:t>
            </a:r>
          </a:p>
          <a:p>
            <a:r>
              <a:rPr lang="en-US" baseline="0" dirty="0" smtClean="0"/>
              <a:t>Confusion about copying into/out of OS-provided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ightsparks.org.nz/bluetooth-toas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windows/apps/dn263090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Reference/serial" TargetMode="External"/><Relationship Id="rId3" Type="http://schemas.openxmlformats.org/officeDocument/2006/relationships/hyperlink" Target="http://arduino.cc/en/Reference/Ton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main/software" TargetMode="External"/><Relationship Id="rId3" Type="http://schemas.openxmlformats.org/officeDocument/2006/relationships/hyperlink" Target="http://www.ftdichip.com/Drivers/VCP.ht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Arduino-UNO-board-DIP-ATmega328P/dp/B006H06TVG/ref=sr_1_2?ie=UTF8&amp;qid=1422572432&amp;sr=8-2&amp;keywords=arduino" TargetMode="External"/><Relationship Id="rId3" Type="http://schemas.openxmlformats.org/officeDocument/2006/relationships/hyperlink" Target="http://www.amazon.com/JBtek-Wireless-Bluetooth-Transceiver-Arduino/dp/B00L083QAC/ref=sr_1_1?ie=UTF8&amp;qid=1422572474&amp;sr=8-1&amp;keywords=hc-0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Bluetooth Communication</a:t>
            </a:r>
          </a:p>
          <a:p>
            <a:r>
              <a:rPr lang="en-US" dirty="0" smtClean="0"/>
              <a:t>Fancy Graphics</a:t>
            </a:r>
          </a:p>
          <a:p>
            <a:r>
              <a:rPr lang="en-US" dirty="0" smtClean="0"/>
              <a:t>Misc. DSP concepts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FoneAstra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methods return a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wraps around the desired return type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Asynchronous methods return before their work is “complete”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This allows synchronous methods to explicitly wait for the condition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Only happens once you access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>
                <a:highlight>
                  <a:srgbClr val="FFFFFF"/>
                </a:highlight>
              </a:rPr>
              <a:t> property</a:t>
            </a:r>
          </a:p>
          <a:p>
            <a:pPr lvl="1"/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taskData.Result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955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905000"/>
            <a:ext cx="5810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Short-range wireless protocol developed by Intel</a:t>
            </a:r>
          </a:p>
          <a:p>
            <a:pPr lvl="1"/>
            <a:r>
              <a:rPr lang="en-US" dirty="0" smtClean="0"/>
              <a:t>Originally designed for The Internet Of Things, Bluetooth’s poster child was a toaster that could burn the weather on your toast in the morning</a:t>
            </a:r>
          </a:p>
          <a:p>
            <a:pPr lvl="1"/>
            <a:r>
              <a:rPr lang="en-US" dirty="0" smtClean="0"/>
              <a:t>That it would find a market in cell phones was something of a surprise</a:t>
            </a:r>
          </a:p>
          <a:p>
            <a:r>
              <a:rPr lang="en-US" dirty="0" smtClean="0"/>
              <a:t>After many iterations, now </a:t>
            </a:r>
            <a:r>
              <a:rPr lang="en-US" dirty="0" smtClean="0">
                <a:hlinkClick r:id="rId2"/>
              </a:rPr>
              <a:t>achieves its goal</a:t>
            </a:r>
            <a:endParaRPr lang="en-US" dirty="0" smtClean="0"/>
          </a:p>
          <a:p>
            <a:pPr lvl="1"/>
            <a:r>
              <a:rPr lang="en-US" dirty="0" smtClean="0"/>
              <a:t>Low-power, variable bandwidth, short-range, ubiquitous communication</a:t>
            </a:r>
          </a:p>
          <a:p>
            <a:pPr lvl="1"/>
            <a:r>
              <a:rPr lang="en-US" dirty="0" smtClean="0"/>
              <a:t>This makes it an attractive choice for many embedded systems</a:t>
            </a:r>
          </a:p>
          <a:p>
            <a:r>
              <a:rPr lang="en-US" dirty="0" smtClean="0"/>
              <a:t>We’re going to use it to control 3</a:t>
            </a:r>
            <a:r>
              <a:rPr lang="en-US" baseline="30000" dirty="0" smtClean="0"/>
              <a:t>rd</a:t>
            </a:r>
            <a:r>
              <a:rPr lang="en-US" dirty="0" smtClean="0"/>
              <a:t> party hardware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FoneAstra</a:t>
            </a:r>
            <a:r>
              <a:rPr lang="en-US" dirty="0" smtClean="0"/>
              <a:t>, a board based on the </a:t>
            </a:r>
            <a:r>
              <a:rPr lang="en-US" dirty="0" err="1" smtClean="0"/>
              <a:t>Arduino</a:t>
            </a:r>
            <a:endParaRPr lang="en-US" dirty="0"/>
          </a:p>
          <a:p>
            <a:pPr lvl="1"/>
            <a:r>
              <a:rPr lang="en-US" dirty="0" smtClean="0"/>
              <a:t>Contains a Bluetooth Module, pins for sensors, an SD Card mount</a:t>
            </a:r>
          </a:p>
          <a:p>
            <a:r>
              <a:rPr lang="en-US" dirty="0" smtClean="0"/>
              <a:t>You are going to write the software for both sides</a:t>
            </a:r>
          </a:p>
          <a:p>
            <a:pPr lvl="1"/>
            <a:r>
              <a:rPr lang="en-US" dirty="0" smtClean="0"/>
              <a:t>The Phone to do what it does best; sensing, communication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to do anything and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23558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communicate with the </a:t>
            </a:r>
            <a:r>
              <a:rPr lang="en-US" dirty="0" err="1" smtClean="0"/>
              <a:t>Arduino</a:t>
            </a:r>
            <a:r>
              <a:rPr lang="en-US" dirty="0" smtClean="0"/>
              <a:t>, we must:</a:t>
            </a:r>
          </a:p>
          <a:p>
            <a:pPr lvl="1"/>
            <a:r>
              <a:rPr lang="en-US" dirty="0" smtClean="0"/>
              <a:t>Enable Bluetooth on the Phone, and pair it with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This is a security measure to ensure Bob doesn’t use Alice’s BT headset by accident: you need to use the proper PIN to connect to it</a:t>
            </a:r>
          </a:p>
          <a:p>
            <a:pPr lvl="2"/>
            <a:r>
              <a:rPr lang="en-US" dirty="0" smtClean="0"/>
              <a:t>In practice, almost all “dumb” BT devices use 0000 or 1234 as PIN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Open the Bluetooth interface for communication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Using C, we’ll cover this later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Search for peers, request communication with one in the Phone</a:t>
            </a:r>
          </a:p>
          <a:p>
            <a:pPr lvl="2"/>
            <a:r>
              <a:rPr lang="en-US" dirty="0" smtClean="0"/>
              <a:t>Using C#, we’ll cover this next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Write data out to the Bluetooth device, and read data in</a:t>
            </a:r>
          </a:p>
          <a:p>
            <a:pPr lvl="2"/>
            <a:r>
              <a:rPr lang="en-US" dirty="0" smtClean="0"/>
              <a:t>On both the Phone and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/>
              <a:t>o</a:t>
            </a:r>
            <a:r>
              <a:rPr lang="en-US" dirty="0" smtClean="0"/>
              <a:t>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Once you turn the Bluetooth on, it’s just “available”</a:t>
            </a:r>
          </a:p>
          <a:p>
            <a:pPr lvl="1"/>
            <a:r>
              <a:rPr lang="en-US" dirty="0" smtClean="0"/>
              <a:t>No “initialization” step, other than ensuring that Proximity is checked</a:t>
            </a:r>
          </a:p>
          <a:p>
            <a:pPr lvl="1"/>
            <a:r>
              <a:rPr lang="en-US" dirty="0" smtClean="0"/>
              <a:t>There’s also a </a:t>
            </a:r>
            <a:r>
              <a:rPr lang="en-US" dirty="0" smtClean="0">
                <a:hlinkClick r:id="rId2"/>
              </a:rPr>
              <a:t>hidden flag</a:t>
            </a:r>
            <a:r>
              <a:rPr lang="en-US" dirty="0" smtClean="0"/>
              <a:t> we need to set in our Package manifest</a:t>
            </a:r>
          </a:p>
          <a:p>
            <a:pPr lvl="1"/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class to search nearby devices</a:t>
            </a:r>
          </a:p>
          <a:p>
            <a:pPr lvl="1"/>
            <a:r>
              <a:rPr lang="en-US" dirty="0" smtClean="0"/>
              <a:t>Used to find not only other BT devices, but also specific applications</a:t>
            </a:r>
          </a:p>
          <a:p>
            <a:pPr lvl="1"/>
            <a:r>
              <a:rPr lang="en-US" dirty="0" smtClean="0"/>
              <a:t>Operates not only on BT, but also NFC and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We’re using only BT, so we’ll make sure to specify that</a:t>
            </a:r>
          </a:p>
          <a:p>
            <a:pPr lvl="1"/>
            <a:endParaRPr lang="en-US" dirty="0"/>
          </a:p>
          <a:p>
            <a:r>
              <a:rPr lang="en-US" dirty="0" smtClean="0"/>
              <a:t>Once you’ve got a Peer, open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The most basic TCP/Bluetooth communication method</a:t>
            </a:r>
          </a:p>
          <a:p>
            <a:pPr lvl="1"/>
            <a:r>
              <a:rPr lang="en-US" dirty="0" smtClean="0"/>
              <a:t>Sends a continuous stream of data</a:t>
            </a:r>
          </a:p>
          <a:p>
            <a:pPr lvl="2"/>
            <a:r>
              <a:rPr lang="en-US" dirty="0" smtClean="0"/>
              <a:t>This is as opposed to Datagram-based communication (e.g. UDP)</a:t>
            </a:r>
          </a:p>
        </p:txBody>
      </p:sp>
    </p:spTree>
    <p:extLst>
      <p:ext uri="{BB962C8B-B14F-4D97-AF65-F5344CB8AC3E}">
        <p14:creationId xmlns:p14="http://schemas.microsoft.com/office/powerpoint/2010/main" val="343855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Data Streams can be tricky</a:t>
            </a:r>
          </a:p>
          <a:p>
            <a:pPr lvl="1"/>
            <a:r>
              <a:rPr lang="en-US" dirty="0" smtClean="0"/>
              <a:t>This idealized “stream” of data is chunked up into packets</a:t>
            </a:r>
          </a:p>
          <a:p>
            <a:pPr lvl="2"/>
            <a:r>
              <a:rPr lang="en-US" dirty="0" smtClean="0"/>
              <a:t>These packets are then sent to the BT radio and transmitted</a:t>
            </a:r>
          </a:p>
          <a:p>
            <a:pPr lvl="2"/>
            <a:r>
              <a:rPr lang="en-US" dirty="0" smtClean="0"/>
              <a:t>This is done transparently by the operating system</a:t>
            </a:r>
          </a:p>
          <a:p>
            <a:pPr lvl="1"/>
            <a:r>
              <a:rPr lang="en-US" dirty="0" smtClean="0"/>
              <a:t>The receiving end is notified at the </a:t>
            </a:r>
            <a:r>
              <a:rPr lang="en-US" i="1" dirty="0" smtClean="0"/>
              <a:t>packet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There is no way of knowing how much data to wait for</a:t>
            </a:r>
          </a:p>
          <a:p>
            <a:pPr lvl="2"/>
            <a:r>
              <a:rPr lang="en-US" dirty="0" smtClean="0"/>
              <a:t>Unless we invent a protocol to give us this knowledge!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419600"/>
            <a:ext cx="7543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5867400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5867400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5867400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53200" y="5867400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844792" y="4953000"/>
            <a:ext cx="1524000" cy="838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58200" y="4491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32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Protocols are easy and neat</a:t>
            </a:r>
          </a:p>
          <a:p>
            <a:pPr lvl="1"/>
            <a:r>
              <a:rPr lang="en-US" dirty="0"/>
              <a:t>Example protocol:</a:t>
            </a:r>
          </a:p>
          <a:p>
            <a:pPr lvl="2"/>
            <a:r>
              <a:rPr lang="en-US" dirty="0"/>
              <a:t>First 4 bytes of every message is an integer with size of following data</a:t>
            </a:r>
          </a:p>
          <a:p>
            <a:pPr lvl="2"/>
            <a:r>
              <a:rPr lang="en-US" dirty="0"/>
              <a:t>Next N bytes are the data, where N is the value of the original integer</a:t>
            </a:r>
          </a:p>
          <a:p>
            <a:pPr lvl="2"/>
            <a:r>
              <a:rPr lang="en-US" dirty="0"/>
              <a:t>Interpreting this data is completely up to your application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protocol:</a:t>
            </a:r>
          </a:p>
          <a:p>
            <a:pPr lvl="2"/>
            <a:r>
              <a:rPr lang="en-US" dirty="0"/>
              <a:t>Print out data willy-nilly, know it’s done with a newline</a:t>
            </a:r>
          </a:p>
          <a:p>
            <a:pPr lvl="2"/>
            <a:r>
              <a:rPr lang="en-US" dirty="0"/>
              <a:t>Read it in, appending to a buffer until you read in a </a:t>
            </a:r>
            <a:r>
              <a:rPr lang="en-US" dirty="0" smtClean="0"/>
              <a:t>newline</a:t>
            </a:r>
          </a:p>
          <a:p>
            <a:pPr lvl="2"/>
            <a:r>
              <a:rPr lang="en-US" dirty="0" smtClean="0"/>
              <a:t>Additionally, hope that your data itself does not contain a newline</a:t>
            </a:r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38200" y="3505200"/>
            <a:ext cx="1828800" cy="457200"/>
            <a:chOff x="838200" y="3505200"/>
            <a:chExt cx="1828800" cy="457200"/>
          </a:xfrm>
        </p:grpSpPr>
        <p:sp>
          <p:nvSpPr>
            <p:cNvPr id="5" name="Rectangle 4"/>
            <p:cNvSpPr/>
            <p:nvPr/>
          </p:nvSpPr>
          <p:spPr>
            <a:xfrm>
              <a:off x="838200" y="3505200"/>
              <a:ext cx="18288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data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1099" y="3544875"/>
              <a:ext cx="503802" cy="3778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19400" y="3505200"/>
            <a:ext cx="2743200" cy="457200"/>
            <a:chOff x="838200" y="3505200"/>
            <a:chExt cx="2743200" cy="457200"/>
          </a:xfrm>
        </p:grpSpPr>
        <p:sp>
          <p:nvSpPr>
            <p:cNvPr id="16" name="Rectangle 15"/>
            <p:cNvSpPr/>
            <p:nvPr/>
          </p:nvSpPr>
          <p:spPr>
            <a:xfrm>
              <a:off x="838200" y="3505200"/>
              <a:ext cx="2743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data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1099" y="3544875"/>
              <a:ext cx="503802" cy="3778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8800" y="3505200"/>
            <a:ext cx="1371600" cy="457200"/>
            <a:chOff x="838200" y="3505200"/>
            <a:chExt cx="1371600" cy="457200"/>
          </a:xfrm>
        </p:grpSpPr>
        <p:sp>
          <p:nvSpPr>
            <p:cNvPr id="19" name="Rectangle 18"/>
            <p:cNvSpPr/>
            <p:nvPr/>
          </p:nvSpPr>
          <p:spPr>
            <a:xfrm>
              <a:off x="838200" y="350520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data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91099" y="3544875"/>
              <a:ext cx="503802" cy="3778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8200" y="5715000"/>
            <a:ext cx="1828800" cy="457200"/>
            <a:chOff x="838200" y="3505200"/>
            <a:chExt cx="1828800" cy="457200"/>
          </a:xfrm>
        </p:grpSpPr>
        <p:sp>
          <p:nvSpPr>
            <p:cNvPr id="22" name="Rectangle 21"/>
            <p:cNvSpPr/>
            <p:nvPr/>
          </p:nvSpPr>
          <p:spPr>
            <a:xfrm>
              <a:off x="838200" y="3505200"/>
              <a:ext cx="18288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data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3544875"/>
              <a:ext cx="656202" cy="3778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‘\n’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9400" y="5715000"/>
            <a:ext cx="2743200" cy="457200"/>
            <a:chOff x="838200" y="3505200"/>
            <a:chExt cx="2743200" cy="457200"/>
          </a:xfrm>
        </p:grpSpPr>
        <p:sp>
          <p:nvSpPr>
            <p:cNvPr id="26" name="Rectangle 25"/>
            <p:cNvSpPr/>
            <p:nvPr/>
          </p:nvSpPr>
          <p:spPr>
            <a:xfrm>
              <a:off x="838200" y="3505200"/>
              <a:ext cx="2743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data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95600" y="3544875"/>
              <a:ext cx="656202" cy="3778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‘\n’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38800" y="5715000"/>
            <a:ext cx="1371600" cy="457200"/>
            <a:chOff x="838200" y="3505200"/>
            <a:chExt cx="1371600" cy="457200"/>
          </a:xfrm>
        </p:grpSpPr>
        <p:sp>
          <p:nvSpPr>
            <p:cNvPr id="29" name="Rectangle 28"/>
            <p:cNvSpPr/>
            <p:nvPr/>
          </p:nvSpPr>
          <p:spPr>
            <a:xfrm>
              <a:off x="838200" y="3505200"/>
              <a:ext cx="13716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7940" y="3544875"/>
              <a:ext cx="656202" cy="3778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‘\n’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First, we tell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dirty="0" smtClean="0"/>
              <a:t> to find all paired BT devices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.AlternateIdentities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Bluetooth:PAIRED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sz="1600" dirty="0"/>
          </a:p>
          <a:p>
            <a:pPr lvl="1"/>
            <a:endParaRPr lang="en-US" dirty="0" smtClean="0"/>
          </a:p>
          <a:p>
            <a:r>
              <a:rPr lang="en-US" dirty="0" smtClean="0"/>
              <a:t>Next, get a list of all peers that satisfy those criteria: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PeerFinder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.FindAllPeersAsync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Find the peer we want: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PeerInformation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peers.FirstOrDefault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.DisplayName.Contains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FoneAstra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 smtClean="0"/>
          </a:p>
          <a:p>
            <a:r>
              <a:rPr lang="en-US" dirty="0" smtClean="0"/>
              <a:t>Connect to that peer if not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s.ConnectAsync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peerInfo.HostName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now we have a socket connected!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on WP8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send/receive data, we use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Writer,Reader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/>
              <a:t>We build these out of the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StreamSocket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DataWriter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s.OutputStream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= </a:t>
            </a:r>
            <a:r>
              <a:rPr lang="en-US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DataReader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s.InputStream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read data in, first Load it, then Read it: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await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input.LoadAsync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input.ReadBytes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 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BitConverter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byteBuffer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0);</a:t>
            </a:r>
            <a:endParaRPr lang="en-US" sz="17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write data out, Write it then Store it:</a:t>
            </a:r>
          </a:p>
          <a:p>
            <a:pPr marL="0" indent="0">
              <a:buNone/>
            </a:pPr>
            <a:r>
              <a:rPr lang="nb-NO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byte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{ </a:t>
            </a:r>
            <a:r>
              <a:rPr lang="nb-NO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100, 253, 5, 67 </a:t>
            </a:r>
            <a:r>
              <a:rPr lang="nb-NO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output.WriteBytes</a:t>
            </a: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output.StoreAsync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25872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I’ve received some questions about this</a:t>
            </a:r>
          </a:p>
          <a:p>
            <a:pPr lvl="1"/>
            <a:r>
              <a:rPr lang="en-US" dirty="0" smtClean="0"/>
              <a:t>I’m very open-minded, but you should have ideas by next week</a:t>
            </a:r>
          </a:p>
          <a:p>
            <a:pPr lvl="1"/>
            <a:endParaRPr lang="en-US" dirty="0"/>
          </a:p>
          <a:p>
            <a:r>
              <a:rPr lang="en-US" dirty="0" smtClean="0"/>
              <a:t>Find a buddy (or two, if you’re ambitious)</a:t>
            </a:r>
          </a:p>
          <a:p>
            <a:pPr lvl="1"/>
            <a:r>
              <a:rPr lang="en-US" dirty="0" smtClean="0"/>
              <a:t>Trios will need to do something crazier, as you have more manpower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I’ll want a written report</a:t>
            </a:r>
          </a:p>
          <a:p>
            <a:pPr lvl="1"/>
            <a:r>
              <a:rPr lang="en-US" dirty="0" smtClean="0"/>
              <a:t>These are due </a:t>
            </a:r>
            <a:r>
              <a:rPr lang="en-US" b="1" dirty="0" smtClean="0"/>
              <a:t>Tuesday, Feb 10</a:t>
            </a:r>
            <a:r>
              <a:rPr lang="en-US" b="1" baseline="30000" dirty="0" smtClean="0"/>
              <a:t>th</a:t>
            </a:r>
            <a:r>
              <a:rPr lang="en-US" dirty="0" smtClean="0"/>
              <a:t>, but feel free to email them to me early!</a:t>
            </a:r>
          </a:p>
          <a:p>
            <a:pPr lvl="1"/>
            <a:r>
              <a:rPr lang="en-US" dirty="0" smtClean="0"/>
              <a:t>No more than one-page summaries please, we’re all busy men/women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points your project should hit</a:t>
            </a:r>
          </a:p>
          <a:p>
            <a:pPr lvl="1"/>
            <a:r>
              <a:rPr lang="en-US" dirty="0" smtClean="0"/>
              <a:t>Sensing/control (Both would be awesome)</a:t>
            </a:r>
          </a:p>
          <a:p>
            <a:pPr lvl="1"/>
            <a:r>
              <a:rPr lang="en-US" dirty="0" smtClean="0"/>
              <a:t>Real-time (or close) </a:t>
            </a:r>
            <a:r>
              <a:rPr lang="en-US" dirty="0"/>
              <a:t>c</a:t>
            </a:r>
            <a:r>
              <a:rPr lang="en-US" dirty="0" smtClean="0"/>
              <a:t>omputation/processing</a:t>
            </a:r>
          </a:p>
          <a:p>
            <a:pPr lvl="1"/>
            <a:r>
              <a:rPr lang="en-US" dirty="0" smtClean="0"/>
              <a:t>Usefulness/”coolness factor” always a plus</a:t>
            </a:r>
          </a:p>
        </p:txBody>
      </p:sp>
    </p:spTree>
    <p:extLst>
      <p:ext uri="{BB962C8B-B14F-4D97-AF65-F5344CB8AC3E}">
        <p14:creationId xmlns:p14="http://schemas.microsoft.com/office/powerpoint/2010/main" val="148906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the </a:t>
            </a:r>
            <a:r>
              <a:rPr lang="en-US" dirty="0" err="1" smtClean="0"/>
              <a:t>Arduino</a:t>
            </a:r>
            <a:r>
              <a:rPr lang="en-US" dirty="0" smtClean="0"/>
              <a:t> is an exercise in Simplicity</a:t>
            </a:r>
          </a:p>
          <a:p>
            <a:pPr lvl="1"/>
            <a:r>
              <a:rPr lang="en-US" dirty="0" smtClean="0"/>
              <a:t>It’s straight C/C++, and really easy C++ at that!</a:t>
            </a:r>
          </a:p>
          <a:p>
            <a:pPr lvl="1"/>
            <a:endParaRPr lang="en-US" dirty="0"/>
          </a:p>
          <a:p>
            <a:r>
              <a:rPr lang="en-US" dirty="0" smtClean="0"/>
              <a:t>Need two functions at minimum: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etup()</a:t>
            </a:r>
            <a:r>
              <a:rPr lang="en-US" dirty="0" smtClean="0"/>
              <a:t> and </a:t>
            </a:r>
            <a:r>
              <a:rPr lang="en-US" b="1" dirty="0" smtClean="0"/>
              <a:t>loop()</a:t>
            </a:r>
          </a:p>
          <a:p>
            <a:pPr lvl="1"/>
            <a:endParaRPr lang="en-US" dirty="0"/>
          </a:p>
          <a:p>
            <a:r>
              <a:rPr lang="en-US" dirty="0" smtClean="0"/>
              <a:t>Do </a:t>
            </a:r>
            <a:r>
              <a:rPr lang="en-US" dirty="0" err="1" smtClean="0"/>
              <a:t>Input/Output</a:t>
            </a:r>
            <a:r>
              <a:rPr lang="en-US" dirty="0" smtClean="0"/>
              <a:t> with the </a:t>
            </a:r>
            <a:r>
              <a:rPr lang="en-US" dirty="0" smtClean="0">
                <a:hlinkClick r:id="rId2"/>
              </a:rPr>
              <a:t>Serial</a:t>
            </a:r>
            <a:r>
              <a:rPr lang="en-US" dirty="0" smtClean="0"/>
              <a:t> object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(“Hello!”)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.available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0 )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key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beeps asynchronously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tone()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BUZZER_PIN, 1000, 100 );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( 100 );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160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Setup is simple, and boilerplate:</a:t>
            </a:r>
          </a:p>
          <a:p>
            <a:pPr marL="0" indent="0">
              <a:buNone/>
            </a:pPr>
            <a:endParaRPr lang="en-US" sz="19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foneastrapins.h</a:t>
            </a: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setup(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//set up the HW UART to communicate with the BT module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Serial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.begin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(38400);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Provide power to BT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(BT_PWR_PIN,HIGH);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// Turn on the red light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(RED_LED_PIN,OUTPUT);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(RED_LED_PIN, HIGH);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61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BT/</a:t>
            </a:r>
            <a:r>
              <a:rPr lang="en-US" dirty="0" err="1" smtClean="0"/>
              <a:t>Arduino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Matched Filtering is a signal detection technique</a:t>
            </a:r>
          </a:p>
          <a:p>
            <a:pPr lvl="1"/>
            <a:r>
              <a:rPr lang="en-US" dirty="0" smtClean="0"/>
              <a:t>Uses convolution to find precise location in time of a known signal</a:t>
            </a:r>
          </a:p>
          <a:p>
            <a:pPr lvl="1"/>
            <a:endParaRPr lang="en-US" dirty="0"/>
          </a:p>
          <a:p>
            <a:r>
              <a:rPr lang="en-US" dirty="0" smtClean="0"/>
              <a:t>Used extensively in communications applications</a:t>
            </a:r>
          </a:p>
          <a:p>
            <a:pPr lvl="1"/>
            <a:r>
              <a:rPr lang="en-US" dirty="0" smtClean="0"/>
              <a:t> Can be used to drastically increase signal-to-noise ratio</a:t>
            </a:r>
          </a:p>
          <a:p>
            <a:pPr lvl="1"/>
            <a:endParaRPr lang="en-US" dirty="0"/>
          </a:p>
          <a:p>
            <a:r>
              <a:rPr lang="en-US" dirty="0" smtClean="0"/>
              <a:t>Very useful for attempting to find a preamble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Based on convolution, </a:t>
            </a:r>
            <a:r>
              <a:rPr lang="en-US" dirty="0"/>
              <a:t>e</a:t>
            </a:r>
            <a:r>
              <a:rPr lang="en-US" dirty="0" smtClean="0"/>
              <a:t>veryone’s favorite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 is to have a “template” signal: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convolve this with the input </a:t>
            </a:r>
            <a:r>
              <a:rPr lang="en-US" dirty="0" err="1" smtClean="0"/>
              <a:t>datastream</a:t>
            </a:r>
            <a:endParaRPr lang="en-US" dirty="0" smtClean="0"/>
          </a:p>
          <a:p>
            <a:pPr lvl="1"/>
            <a:r>
              <a:rPr lang="en-US" dirty="0" smtClean="0"/>
              <a:t>NOTE: In this case we don’t want to flip and shift, just shift</a:t>
            </a:r>
          </a:p>
          <a:p>
            <a:pPr lvl="1"/>
            <a:r>
              <a:rPr lang="en-US" dirty="0" smtClean="0"/>
              <a:t>So if you’re using a filter object that flips for you, un-do that by flipping first</a:t>
            </a:r>
          </a:p>
          <a:p>
            <a:pPr lvl="1"/>
            <a:endParaRPr lang="en-US" dirty="0"/>
          </a:p>
          <a:p>
            <a:r>
              <a:rPr lang="en-US" dirty="0" smtClean="0"/>
              <a:t>As we convolve, we look for when the result is large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5080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9" y="34290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37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29" y="34544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798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15" y="34544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798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30" y="34544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014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dot-product:</a:t>
            </a:r>
            <a:endParaRPr lang="en-US" dirty="0"/>
          </a:p>
        </p:txBody>
      </p:sp>
      <p:pic>
        <p:nvPicPr>
          <p:cNvPr id="4" name="Picture 3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5080000" cy="1879600"/>
          </a:xfrm>
          <a:prstGeom prst="rect">
            <a:avLst/>
          </a:prstGeom>
        </p:spPr>
      </p:pic>
      <p:pic>
        <p:nvPicPr>
          <p:cNvPr id="5" name="Picture 4" descr="400px-Original_messag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4" y="3454400"/>
            <a:ext cx="50800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4114800"/>
            <a:ext cx="84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526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we’re going to learn Bluetooth</a:t>
            </a:r>
          </a:p>
          <a:p>
            <a:pPr lvl="1"/>
            <a:r>
              <a:rPr lang="en-US" dirty="0" smtClean="0"/>
              <a:t>This will allow us to control separate pieces of hardware</a:t>
            </a:r>
          </a:p>
          <a:p>
            <a:pPr lvl="1"/>
            <a:endParaRPr lang="en-US" dirty="0"/>
          </a:p>
          <a:p>
            <a:r>
              <a:rPr lang="en-US" dirty="0" smtClean="0"/>
              <a:t>I’ll be handing out </a:t>
            </a:r>
            <a:r>
              <a:rPr lang="en-US" dirty="0" err="1" smtClean="0"/>
              <a:t>Arduinos</a:t>
            </a:r>
            <a:r>
              <a:rPr lang="en-US" dirty="0" smtClean="0"/>
              <a:t> called the </a:t>
            </a:r>
            <a:r>
              <a:rPr lang="en-US" dirty="0" err="1" smtClean="0"/>
              <a:t>FoneAstra</a:t>
            </a:r>
            <a:endParaRPr lang="en-US" dirty="0" smtClean="0"/>
          </a:p>
          <a:p>
            <a:pPr lvl="1"/>
            <a:r>
              <a:rPr lang="en-US" dirty="0" smtClean="0"/>
              <a:t>Onboard BT, SD Card, Buzzer, Battery make it very useful for this class</a:t>
            </a:r>
          </a:p>
          <a:p>
            <a:pPr lvl="1"/>
            <a:endParaRPr lang="en-US" dirty="0"/>
          </a:p>
          <a:p>
            <a:r>
              <a:rPr lang="en-US" dirty="0" smtClean="0"/>
              <a:t>We have less than 12 </a:t>
            </a:r>
            <a:r>
              <a:rPr lang="en-US" dirty="0" err="1" smtClean="0"/>
              <a:t>FoneAstras</a:t>
            </a:r>
            <a:endParaRPr lang="en-US" dirty="0" smtClean="0"/>
          </a:p>
          <a:p>
            <a:pPr lvl="1"/>
            <a:r>
              <a:rPr lang="en-US" dirty="0" smtClean="0"/>
              <a:t>Therefore, you guys are really going to need to pair up and share</a:t>
            </a:r>
          </a:p>
          <a:p>
            <a:pPr lvl="1"/>
            <a:endParaRPr lang="en-US" dirty="0"/>
          </a:p>
          <a:p>
            <a:r>
              <a:rPr lang="en-US" dirty="0" smtClean="0"/>
              <a:t>Students in the past have purchased their own</a:t>
            </a:r>
          </a:p>
          <a:p>
            <a:pPr lvl="1"/>
            <a:r>
              <a:rPr lang="en-US" dirty="0" smtClean="0"/>
              <a:t>So that they can keep them after class and experiment</a:t>
            </a:r>
          </a:p>
          <a:p>
            <a:pPr lvl="1"/>
            <a:r>
              <a:rPr lang="en-US" dirty="0" smtClean="0"/>
              <a:t>Talk to me if you want to know which components to buy</a:t>
            </a:r>
          </a:p>
          <a:p>
            <a:pPr lvl="1"/>
            <a:r>
              <a:rPr lang="en-US" dirty="0" smtClean="0"/>
              <a:t>Should total no more than </a:t>
            </a:r>
            <a:r>
              <a:rPr lang="en-US" dirty="0" smtClean="0"/>
              <a:t>$40 </a:t>
            </a:r>
            <a:r>
              <a:rPr lang="en-US" dirty="0" smtClean="0"/>
              <a:t>dollars overall (pre-tax)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1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This works best with certain templates</a:t>
            </a:r>
          </a:p>
          <a:p>
            <a:pPr lvl="1"/>
            <a:r>
              <a:rPr lang="en-US" dirty="0" smtClean="0"/>
              <a:t>In particular; their autocorrelation functions should be a delta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It works “okay” with other signals</a:t>
            </a:r>
          </a:p>
          <a:p>
            <a:pPr lvl="1"/>
            <a:r>
              <a:rPr lang="en-US" dirty="0" smtClean="0"/>
              <a:t>As long as your target signal is more-or-less orthogonal to interferers</a:t>
            </a:r>
          </a:p>
          <a:p>
            <a:pPr lvl="1"/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quite a broad category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We’re going to use it with a terrible choice of filter</a:t>
            </a:r>
          </a:p>
          <a:p>
            <a:pPr lvl="1"/>
            <a:r>
              <a:rPr lang="en-US" dirty="0" smtClean="0"/>
              <a:t>A sinusoid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see that it still </a:t>
            </a:r>
            <a:r>
              <a:rPr lang="en-US" dirty="0" err="1" smtClean="0"/>
              <a:t>kinda</a:t>
            </a:r>
            <a:r>
              <a:rPr lang="en-US" dirty="0" smtClean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160519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Due to popular demand, is due at 6pm </a:t>
            </a:r>
            <a:r>
              <a:rPr lang="en-US" b="1" dirty="0" smtClean="0"/>
              <a:t>next Thursday</a:t>
            </a:r>
          </a:p>
          <a:p>
            <a:pPr lvl="1"/>
            <a:r>
              <a:rPr lang="en-US" dirty="0" smtClean="0"/>
              <a:t>Enjoy your extra 18 hours, but please don’t ask for help at 4pm on Thursday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homework will involve everything we just learned</a:t>
            </a:r>
          </a:p>
          <a:p>
            <a:pPr lvl="1"/>
            <a:r>
              <a:rPr lang="en-US" dirty="0" smtClean="0"/>
              <a:t>Send messages to the </a:t>
            </a:r>
            <a:r>
              <a:rPr lang="en-US" dirty="0" err="1" smtClean="0"/>
              <a:t>Arduino</a:t>
            </a:r>
            <a:r>
              <a:rPr lang="en-US" dirty="0" smtClean="0"/>
              <a:t> over BT, making it beep in a certain pattern</a:t>
            </a:r>
          </a:p>
          <a:p>
            <a:pPr lvl="1"/>
            <a:r>
              <a:rPr lang="en-US" dirty="0" smtClean="0"/>
              <a:t>Detect the </a:t>
            </a:r>
            <a:r>
              <a:rPr lang="en-US" dirty="0" err="1" smtClean="0"/>
              <a:t>beepings</a:t>
            </a:r>
            <a:r>
              <a:rPr lang="en-US" dirty="0" smtClean="0"/>
              <a:t> of the </a:t>
            </a:r>
            <a:r>
              <a:rPr lang="en-US" dirty="0" err="1" smtClean="0"/>
              <a:t>Arduino</a:t>
            </a:r>
            <a:r>
              <a:rPr lang="en-US" dirty="0" smtClean="0"/>
              <a:t> by analyzing the audio stream</a:t>
            </a:r>
          </a:p>
          <a:p>
            <a:pPr lvl="1"/>
            <a:r>
              <a:rPr lang="en-US" dirty="0" smtClean="0"/>
              <a:t>Reconstruct the message you sent over Bluetooth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We’ll translate the message into BFSK pulses</a:t>
            </a:r>
          </a:p>
          <a:p>
            <a:pPr lvl="1"/>
            <a:r>
              <a:rPr lang="en-US" dirty="0" smtClean="0"/>
              <a:t>E.g. sinusoids at different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multiple ways we could do this homework</a:t>
            </a:r>
          </a:p>
          <a:p>
            <a:pPr lvl="1"/>
            <a:r>
              <a:rPr lang="en-US" dirty="0" smtClean="0"/>
              <a:t>Just beep for ones and zeros, hope we catch them when they occur.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Have a “preamble” that allows accurate timing synchronization</a:t>
            </a:r>
          </a:p>
          <a:p>
            <a:pPr lvl="1"/>
            <a:r>
              <a:rPr lang="en-US" dirty="0" smtClean="0"/>
              <a:t>Follow this preamble up with a data segment</a:t>
            </a:r>
          </a:p>
          <a:p>
            <a:pPr lvl="1"/>
            <a:endParaRPr lang="en-US" dirty="0"/>
          </a:p>
          <a:p>
            <a:r>
              <a:rPr lang="en-US" dirty="0" smtClean="0"/>
              <a:t>The solution transmits a single bit per “packet”</a:t>
            </a:r>
          </a:p>
          <a:p>
            <a:pPr lvl="1"/>
            <a:r>
              <a:rPr lang="en-US" dirty="0" smtClean="0"/>
              <a:t>Packet has a preamble, 4.5 KHz signal for 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Silence for 50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Packet then has a data bit</a:t>
            </a:r>
          </a:p>
          <a:p>
            <a:pPr lvl="2"/>
            <a:r>
              <a:rPr lang="en-US" dirty="0" smtClean="0"/>
              <a:t>0 -&gt; 3.4 KHz signal for 50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2"/>
            <a:r>
              <a:rPr lang="en-US" dirty="0" smtClean="0"/>
              <a:t>1 -&gt; 4.5 KHz signal for 50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Feel free to be more adventurous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3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We have a C++/CX class that can do FFT’s</a:t>
            </a:r>
          </a:p>
          <a:p>
            <a:pPr lvl="1"/>
            <a:r>
              <a:rPr lang="en-US" dirty="0" smtClean="0"/>
              <a:t>Internally uses the FFTW library, a very well-known </a:t>
            </a:r>
            <a:r>
              <a:rPr lang="en-US" dirty="0" err="1" smtClean="0"/>
              <a:t>opensource</a:t>
            </a:r>
            <a:r>
              <a:rPr lang="en-US" dirty="0" smtClean="0"/>
              <a:t> C++ library</a:t>
            </a:r>
          </a:p>
          <a:p>
            <a:pPr lvl="1"/>
            <a:endParaRPr lang="en-US" dirty="0"/>
          </a:p>
          <a:p>
            <a:r>
              <a:rPr lang="en-US" dirty="0" smtClean="0"/>
              <a:t>Very straightforward to use</a:t>
            </a:r>
          </a:p>
          <a:p>
            <a:pPr lvl="1"/>
            <a:r>
              <a:rPr lang="en-US" dirty="0" smtClean="0"/>
              <a:t>Since it’s C++/CX, it will deal in C# arrays, so we can use it from C#</a:t>
            </a:r>
          </a:p>
          <a:p>
            <a:pPr lvl="1"/>
            <a:endParaRPr lang="en-US" dirty="0"/>
          </a:p>
          <a:p>
            <a:r>
              <a:rPr lang="en-US" dirty="0" smtClean="0"/>
              <a:t>A few functions of merit: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ft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/>
              <a:t>i</a:t>
            </a:r>
            <a:r>
              <a:rPr lang="en-US" b="1" dirty="0" err="1" smtClean="0"/>
              <a:t>fft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fftMag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fftLogMag</a:t>
            </a:r>
            <a:r>
              <a:rPr lang="en-US" b="1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Combine this with </a:t>
            </a:r>
            <a:r>
              <a:rPr lang="en-US" dirty="0" err="1" smtClean="0"/>
              <a:t>LineGraph</a:t>
            </a:r>
            <a:r>
              <a:rPr lang="en-US" dirty="0" smtClean="0"/>
              <a:t> for hours of fun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001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FoneAstra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built out of an </a:t>
            </a:r>
            <a:r>
              <a:rPr lang="en-US" dirty="0" err="1" smtClean="0"/>
              <a:t>Arduino</a:t>
            </a:r>
            <a:r>
              <a:rPr lang="en-US" dirty="0" smtClean="0"/>
              <a:t> Pro 3.3V w/ ATMega328</a:t>
            </a:r>
          </a:p>
          <a:p>
            <a:endParaRPr lang="en-US" dirty="0"/>
          </a:p>
          <a:p>
            <a:r>
              <a:rPr lang="en-US" dirty="0" err="1" smtClean="0"/>
              <a:t>Eratta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smtClean="0">
                <a:hlinkClick r:id="rId2"/>
              </a:rPr>
              <a:t>Arduino IDE</a:t>
            </a:r>
            <a:r>
              <a:rPr lang="en-US" dirty="0" smtClean="0"/>
              <a:t> to the correct </a:t>
            </a:r>
            <a:r>
              <a:rPr lang="en-US" dirty="0" err="1" smtClean="0"/>
              <a:t>Arduino</a:t>
            </a:r>
            <a:r>
              <a:rPr lang="en-US" dirty="0" smtClean="0"/>
              <a:t> before trying to upload code</a:t>
            </a:r>
          </a:p>
          <a:p>
            <a:pPr lvl="1"/>
            <a:r>
              <a:rPr lang="en-US" dirty="0" smtClean="0"/>
              <a:t>You might also need the </a:t>
            </a:r>
            <a:r>
              <a:rPr lang="en-US" dirty="0" smtClean="0">
                <a:hlinkClick r:id="rId3"/>
              </a:rPr>
              <a:t>FTDI drivers</a:t>
            </a:r>
            <a:endParaRPr lang="en-US" dirty="0" smtClean="0"/>
          </a:p>
          <a:p>
            <a:pPr lvl="1"/>
            <a:r>
              <a:rPr lang="en-US" dirty="0" smtClean="0"/>
              <a:t>Upload code via the </a:t>
            </a:r>
            <a:r>
              <a:rPr lang="en-US" i="1" dirty="0" smtClean="0"/>
              <a:t>inner</a:t>
            </a:r>
            <a:r>
              <a:rPr lang="en-US" dirty="0" smtClean="0"/>
              <a:t> TTL header</a:t>
            </a:r>
          </a:p>
          <a:p>
            <a:pPr lvl="2"/>
            <a:r>
              <a:rPr lang="en-US" dirty="0" smtClean="0"/>
              <a:t>Bluetooth won’t be able to transmit/receive if that is still plugged in</a:t>
            </a:r>
          </a:p>
          <a:p>
            <a:pPr lvl="2"/>
            <a:r>
              <a:rPr lang="en-US" dirty="0" smtClean="0"/>
              <a:t>On the other hand, you can simulate </a:t>
            </a:r>
            <a:r>
              <a:rPr lang="en-US" dirty="0" err="1" smtClean="0"/>
              <a:t>bluetooth</a:t>
            </a:r>
            <a:r>
              <a:rPr lang="en-US" dirty="0" smtClean="0"/>
              <a:t> with that plug</a:t>
            </a:r>
          </a:p>
          <a:p>
            <a:pPr lvl="1"/>
            <a:r>
              <a:rPr lang="en-US" dirty="0" smtClean="0"/>
              <a:t>To get BT to work, disconnect your TTL cable and </a:t>
            </a:r>
            <a:r>
              <a:rPr lang="en-US" dirty="0" err="1" smtClean="0"/>
              <a:t>powercycle</a:t>
            </a:r>
            <a:endParaRPr lang="en-US" dirty="0" smtClean="0"/>
          </a:p>
          <a:p>
            <a:pPr lvl="1"/>
            <a:r>
              <a:rPr lang="en-US" dirty="0" smtClean="0"/>
              <a:t>If your </a:t>
            </a:r>
            <a:r>
              <a:rPr lang="en-US" dirty="0" err="1" smtClean="0"/>
              <a:t>Arduino</a:t>
            </a:r>
            <a:r>
              <a:rPr lang="en-US" dirty="0" smtClean="0"/>
              <a:t> has a Bluetooth name like “RN-XXXX”, bring it to me</a:t>
            </a:r>
          </a:p>
          <a:p>
            <a:pPr lvl="2"/>
            <a:r>
              <a:rPr lang="en-US" dirty="0" smtClean="0"/>
              <a:t>It should say “</a:t>
            </a:r>
            <a:r>
              <a:rPr lang="en-US" dirty="0" err="1" smtClean="0"/>
              <a:t>FoneAstra</a:t>
            </a:r>
            <a:r>
              <a:rPr lang="en-US" dirty="0" smtClean="0"/>
              <a:t>–XXXX” where XXXX is the last four digits of your </a:t>
            </a:r>
            <a:r>
              <a:rPr lang="en-US" dirty="0" err="1" smtClean="0"/>
              <a:t>bluetooth</a:t>
            </a:r>
            <a:r>
              <a:rPr lang="en-US" dirty="0" smtClean="0"/>
              <a:t> address, written on the bottom of the </a:t>
            </a:r>
            <a:r>
              <a:rPr lang="en-US" dirty="0" err="1" smtClean="0"/>
              <a:t>FoneAstra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97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FoneAstra</a:t>
            </a:r>
            <a:endParaRPr lang="en-US" dirty="0"/>
          </a:p>
        </p:txBody>
      </p:sp>
      <p:pic>
        <p:nvPicPr>
          <p:cNvPr id="4" name="Picture 3" descr="IMG_20150129_16061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b="28567"/>
          <a:stretch/>
        </p:blipFill>
        <p:spPr>
          <a:xfrm>
            <a:off x="1981200" y="1722628"/>
            <a:ext cx="5181600" cy="51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frustrating if something isn’t working</a:t>
            </a:r>
          </a:p>
          <a:p>
            <a:pPr lvl="1"/>
            <a:r>
              <a:rPr lang="en-US" dirty="0" smtClean="0"/>
              <a:t>Note that you can’t read in from BT on the </a:t>
            </a:r>
            <a:r>
              <a:rPr lang="en-US" dirty="0" err="1" smtClean="0"/>
              <a:t>Arduino</a:t>
            </a:r>
            <a:r>
              <a:rPr lang="en-US" dirty="0" smtClean="0"/>
              <a:t> if the USB is plugged in!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USB serial output on the </a:t>
            </a:r>
            <a:r>
              <a:rPr lang="en-US" dirty="0" err="1" smtClean="0"/>
              <a:t>Arduino</a:t>
            </a:r>
            <a:r>
              <a:rPr lang="en-US" dirty="0" smtClean="0"/>
              <a:t> is a great tool</a:t>
            </a:r>
          </a:p>
          <a:p>
            <a:pPr lvl="1"/>
            <a:r>
              <a:rPr lang="en-US" dirty="0" smtClean="0"/>
              <a:t>Open the Serial Terminal in 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pPr lvl="1"/>
            <a:r>
              <a:rPr lang="en-US" dirty="0" smtClean="0"/>
              <a:t>Allows you to print out data from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Can print out to two separate Serial interfaces:</a:t>
            </a:r>
          </a:p>
          <a:p>
            <a:pPr lvl="2"/>
            <a:r>
              <a:rPr lang="en-US" dirty="0" smtClean="0"/>
              <a:t>Main Serial: What you see on the programming serial interface</a:t>
            </a:r>
          </a:p>
          <a:p>
            <a:pPr lvl="3"/>
            <a:r>
              <a:rPr lang="en-US" dirty="0" smtClean="0"/>
              <a:t>Also gets copied out to Bluetooth</a:t>
            </a:r>
          </a:p>
          <a:p>
            <a:pPr lvl="2"/>
            <a:r>
              <a:rPr lang="en-US" dirty="0" smtClean="0"/>
              <a:t>Software Serial: What you see on the second serial interface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84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$25 on Amazon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BT Module (</a:t>
            </a:r>
            <a:r>
              <a:rPr lang="en-US" dirty="0" smtClean="0">
                <a:hlinkClick r:id="rId3"/>
              </a:rPr>
              <a:t>$9 on Amazon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Battery </a:t>
            </a:r>
            <a:r>
              <a:rPr lang="en-US" dirty="0" smtClean="0"/>
              <a:t>with female JST connector (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)</a:t>
            </a:r>
          </a:p>
          <a:p>
            <a:r>
              <a:rPr lang="en-US" dirty="0" smtClean="0"/>
              <a:t>SD Card Module (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Feel free to substitute your own favorite parts</a:t>
            </a:r>
          </a:p>
          <a:p>
            <a:pPr lvl="1"/>
            <a:r>
              <a:rPr lang="en-US" dirty="0" smtClean="0"/>
              <a:t>These </a:t>
            </a:r>
            <a:r>
              <a:rPr lang="en-US" dirty="0" smtClean="0"/>
              <a:t>are the ones I know work, using other parts YMMV</a:t>
            </a:r>
          </a:p>
        </p:txBody>
      </p:sp>
    </p:spTree>
    <p:extLst>
      <p:ext uri="{BB962C8B-B14F-4D97-AF65-F5344CB8AC3E}">
        <p14:creationId xmlns:p14="http://schemas.microsoft.com/office/powerpoint/2010/main" val="79579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really nice if we could plot things</a:t>
            </a:r>
          </a:p>
          <a:p>
            <a:pPr lvl="1"/>
            <a:r>
              <a:rPr lang="en-US" dirty="0" smtClean="0"/>
              <a:t>Turns out, we can!</a:t>
            </a:r>
          </a:p>
          <a:p>
            <a:pPr lvl="1"/>
            <a:endParaRPr lang="en-US" dirty="0"/>
          </a:p>
          <a:p>
            <a:r>
              <a:rPr lang="en-US" dirty="0" smtClean="0"/>
              <a:t>Drawing to the screen quickly is difficult however</a:t>
            </a:r>
          </a:p>
          <a:p>
            <a:pPr lvl="1"/>
            <a:r>
              <a:rPr lang="en-US" dirty="0" smtClean="0"/>
              <a:t>Getting to the point where you can draw a single line takes a LOT of code</a:t>
            </a:r>
          </a:p>
          <a:p>
            <a:pPr lvl="1"/>
            <a:r>
              <a:rPr lang="en-US" dirty="0" smtClean="0"/>
              <a:t>DirectX is just as verbose as WASAPI, and there’s even more going on</a:t>
            </a:r>
          </a:p>
          <a:p>
            <a:pPr lvl="1"/>
            <a:endParaRPr lang="en-US" dirty="0"/>
          </a:p>
          <a:p>
            <a:r>
              <a:rPr lang="en-US" dirty="0" smtClean="0"/>
              <a:t>We’re not going to cover how to do this</a:t>
            </a:r>
          </a:p>
          <a:p>
            <a:pPr lvl="1"/>
            <a:r>
              <a:rPr lang="en-US" dirty="0" smtClean="0"/>
              <a:t>We’re just going to use a class I wrote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6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Uses an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 smtClean="0"/>
              <a:t> to output graphics</a:t>
            </a:r>
          </a:p>
          <a:p>
            <a:pPr lvl="1"/>
            <a:r>
              <a:rPr lang="en-US" dirty="0" smtClean="0"/>
              <a:t>I’ve made up a C++ component for your use</a:t>
            </a:r>
          </a:p>
          <a:p>
            <a:pPr lvl="1"/>
            <a:r>
              <a:rPr lang="en-US" dirty="0" smtClean="0"/>
              <a:t>It uses DirectX to plot a line (400+ lines of C++!)</a:t>
            </a:r>
          </a:p>
          <a:p>
            <a:pPr lvl="1"/>
            <a:endParaRPr lang="en-US" dirty="0"/>
          </a:p>
          <a:p>
            <a:r>
              <a:rPr lang="en-US" dirty="0" smtClean="0"/>
              <a:t>It’s C++/CX, so you include it via “References”</a:t>
            </a:r>
          </a:p>
          <a:p>
            <a:endParaRPr lang="en-US" dirty="0"/>
          </a:p>
          <a:p>
            <a:r>
              <a:rPr lang="en-US" dirty="0" smtClean="0"/>
              <a:t>It’s quite simple to use</a:t>
            </a:r>
          </a:p>
          <a:p>
            <a:pPr lvl="1"/>
            <a:r>
              <a:rPr lang="en-US" dirty="0" smtClean="0"/>
              <a:t>Basic procedure:</a:t>
            </a:r>
          </a:p>
          <a:p>
            <a:pPr lvl="2"/>
            <a:r>
              <a:rPr lang="en-US" dirty="0" smtClean="0"/>
              <a:t>Include an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 smtClean="0"/>
              <a:t> XAML element in your XAML</a:t>
            </a:r>
          </a:p>
          <a:p>
            <a:pPr lvl="2"/>
            <a:r>
              <a:rPr lang="en-US" dirty="0" smtClean="0"/>
              <a:t>Include a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</a:t>
            </a:r>
            <a:r>
              <a:rPr lang="en-US" dirty="0" smtClean="0"/>
              <a:t> in your C# class</a:t>
            </a:r>
          </a:p>
          <a:p>
            <a:pPr lvl="2"/>
            <a:r>
              <a:rPr lang="en-US" dirty="0" smtClean="0"/>
              <a:t>Hook the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LineGraph</a:t>
            </a:r>
            <a:r>
              <a:rPr lang="en-US" dirty="0"/>
              <a:t> up </a:t>
            </a:r>
            <a:r>
              <a:rPr lang="en-US" dirty="0" smtClean="0"/>
              <a:t>to the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en-US" dirty="0"/>
              <a:t> as </a:t>
            </a:r>
            <a:r>
              <a:rPr lang="en-US" dirty="0" smtClean="0"/>
              <a:t>shown in the sample code</a:t>
            </a:r>
          </a:p>
          <a:p>
            <a:pPr lvl="2"/>
            <a:r>
              <a:rPr lang="en-US" dirty="0" smtClean="0"/>
              <a:t>Use the </a:t>
            </a:r>
            <a:r>
              <a:rPr lang="en-US" dirty="0"/>
              <a:t>functions </a:t>
            </a:r>
            <a:r>
              <a:rPr lang="en-US" dirty="0" smtClean="0"/>
              <a:t>documented </a:t>
            </a:r>
            <a:r>
              <a:rPr lang="en-US" dirty="0"/>
              <a:t>in the </a:t>
            </a:r>
            <a:r>
              <a:rPr lang="en-US" b="1" dirty="0" err="1" smtClean="0"/>
              <a:t>LineGraph.h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LineGraph</a:t>
            </a:r>
            <a:r>
              <a:rPr lang="en-US" dirty="0" smtClean="0"/>
              <a:t> 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C# has some more goodies for us</a:t>
            </a:r>
          </a:p>
          <a:p>
            <a:pPr lvl="1"/>
            <a:r>
              <a:rPr lang="en-US" dirty="0" smtClean="0"/>
              <a:t>Sometimes, we want to execute things asynchronously</a:t>
            </a:r>
          </a:p>
          <a:p>
            <a:pPr lvl="2"/>
            <a:r>
              <a:rPr lang="en-US" dirty="0" smtClean="0"/>
              <a:t>But we don’t want/need to do them </a:t>
            </a:r>
            <a:r>
              <a:rPr lang="en-US" i="1" dirty="0" smtClean="0"/>
              <a:t>simultaneously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Enter the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keywords</a:t>
            </a:r>
          </a:p>
          <a:p>
            <a:pPr lvl="1"/>
            <a:r>
              <a:rPr lang="en-US" dirty="0" smtClean="0"/>
              <a:t>The former modifies function declarations</a:t>
            </a:r>
          </a:p>
          <a:p>
            <a:pPr lvl="1"/>
            <a:r>
              <a:rPr lang="en-US" dirty="0" smtClean="0"/>
              <a:t>The latter modifies function calls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result =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myOtherGreatFunction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377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must use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/>
              <a:t> on any function with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in it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/>
              <a:t> </a:t>
            </a:r>
            <a:r>
              <a:rPr lang="en-US" dirty="0" smtClean="0"/>
              <a:t>keyword tells the compiler “wait for this”</a:t>
            </a:r>
          </a:p>
          <a:p>
            <a:pPr lvl="1"/>
            <a:r>
              <a:rPr lang="en-US" dirty="0" smtClean="0"/>
              <a:t>Execution of the current function stops until done waiting</a:t>
            </a:r>
          </a:p>
          <a:p>
            <a:pPr lvl="1"/>
            <a:r>
              <a:rPr lang="en-US" dirty="0" smtClean="0"/>
              <a:t>Execution then resumes</a:t>
            </a:r>
          </a:p>
          <a:p>
            <a:pPr lvl="1"/>
            <a:endParaRPr lang="en-US" dirty="0"/>
          </a:p>
          <a:p>
            <a:r>
              <a:rPr lang="en-US" dirty="0" smtClean="0"/>
              <a:t>Internally, this is making extensive use of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</a:p>
          <a:p>
            <a:pPr lvl="1"/>
            <a:r>
              <a:rPr lang="en-US" dirty="0" smtClean="0"/>
              <a:t>The compiler reaches a condition inside of an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Execution stops, all code after the condition is given to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</a:p>
          <a:p>
            <a:pPr lvl="1"/>
            <a:r>
              <a:rPr lang="en-US" dirty="0" smtClean="0"/>
              <a:t>Eventually, the condition is cleared, and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Dispatcher</a:t>
            </a:r>
            <a:r>
              <a:rPr lang="en-US" dirty="0" smtClean="0"/>
              <a:t> continues</a:t>
            </a:r>
          </a:p>
          <a:p>
            <a:pPr lvl="1"/>
            <a:endParaRPr lang="en-US" dirty="0"/>
          </a:p>
          <a:p>
            <a:r>
              <a:rPr lang="en-US" dirty="0" smtClean="0"/>
              <a:t>This is really useful for waiting for external events</a:t>
            </a:r>
          </a:p>
          <a:p>
            <a:pPr lvl="1"/>
            <a:r>
              <a:rPr lang="en-US" dirty="0" smtClean="0"/>
              <a:t>Files loading, </a:t>
            </a:r>
            <a:r>
              <a:rPr lang="en-US" dirty="0" err="1" smtClean="0"/>
              <a:t>shaders</a:t>
            </a:r>
            <a:r>
              <a:rPr lang="en-US" dirty="0" smtClean="0"/>
              <a:t> compiling, network resources arriving,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client.GetStringAsync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"http://msdn.microsoft.com"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You can do work here that doesn't rely on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[data]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DoIndependentWork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return statement specifies an integer result.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Any methods that are awaiting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AccessTheWebAsync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retrieve the length value.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urlContents.Length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427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11758</TotalTime>
  <Words>2527</Words>
  <Application>Microsoft Macintosh PowerPoint</Application>
  <PresentationFormat>On-screen Show (4:3)</PresentationFormat>
  <Paragraphs>385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Executive</vt:lpstr>
      <vt:lpstr>Week 4</vt:lpstr>
      <vt:lpstr>Final Projects</vt:lpstr>
      <vt:lpstr>Overview</vt:lpstr>
      <vt:lpstr>Fancy Graphics</vt:lpstr>
      <vt:lpstr>LineGraph</vt:lpstr>
      <vt:lpstr>LineGraph Live Demo</vt:lpstr>
      <vt:lpstr>Asynchronous Tasks</vt:lpstr>
      <vt:lpstr>Asynchronous Tasks</vt:lpstr>
      <vt:lpstr>Asynchronous Tasks</vt:lpstr>
      <vt:lpstr>Asynchronous Tasks</vt:lpstr>
      <vt:lpstr>Asynchronous Tasks</vt:lpstr>
      <vt:lpstr>Async Live Demo</vt:lpstr>
      <vt:lpstr>Bluetooth</vt:lpstr>
      <vt:lpstr>Bluetooth Concepts</vt:lpstr>
      <vt:lpstr>Bluetooth on WP8</vt:lpstr>
      <vt:lpstr>Streams of Data</vt:lpstr>
      <vt:lpstr>Streams of Data</vt:lpstr>
      <vt:lpstr>Bluetooth on WP8</vt:lpstr>
      <vt:lpstr>Bluetooth on WP8</vt:lpstr>
      <vt:lpstr>Introduction to Arduino</vt:lpstr>
      <vt:lpstr>Introduction to Arduino</vt:lpstr>
      <vt:lpstr>BT/Arduino Live Demo</vt:lpstr>
      <vt:lpstr>Matched Filtering</vt:lpstr>
      <vt:lpstr>Matched Filtering</vt:lpstr>
      <vt:lpstr>Matched Filtering</vt:lpstr>
      <vt:lpstr>Matched Filtering</vt:lpstr>
      <vt:lpstr>Matched Filtering</vt:lpstr>
      <vt:lpstr>Matched Filtering</vt:lpstr>
      <vt:lpstr>Matched Filtering</vt:lpstr>
      <vt:lpstr>Matched Filtering</vt:lpstr>
      <vt:lpstr>Homework 4</vt:lpstr>
      <vt:lpstr>Homework 4</vt:lpstr>
      <vt:lpstr>Homework 4 Demo</vt:lpstr>
      <vt:lpstr>FFTW</vt:lpstr>
      <vt:lpstr>Using the FoneAstra</vt:lpstr>
      <vt:lpstr>Using the FoneAstra</vt:lpstr>
      <vt:lpstr>Debugging BT</vt:lpstr>
      <vt:lpstr>Building your 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635</cp:revision>
  <dcterms:created xsi:type="dcterms:W3CDTF">2013-01-03T18:40:17Z</dcterms:created>
  <dcterms:modified xsi:type="dcterms:W3CDTF">2015-01-31T06:10:43Z</dcterms:modified>
</cp:coreProperties>
</file>