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369" r:id="rId3"/>
    <p:sldId id="370" r:id="rId4"/>
    <p:sldId id="371" r:id="rId5"/>
    <p:sldId id="383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84" r:id="rId14"/>
    <p:sldId id="368" r:id="rId15"/>
    <p:sldId id="360" r:id="rId16"/>
    <p:sldId id="350" r:id="rId17"/>
    <p:sldId id="351" r:id="rId18"/>
    <p:sldId id="300" r:id="rId19"/>
    <p:sldId id="311" r:id="rId20"/>
    <p:sldId id="347" r:id="rId21"/>
    <p:sldId id="348" r:id="rId22"/>
    <p:sldId id="349" r:id="rId23"/>
    <p:sldId id="312" r:id="rId24"/>
    <p:sldId id="313" r:id="rId25"/>
    <p:sldId id="314" r:id="rId26"/>
    <p:sldId id="315" r:id="rId27"/>
    <p:sldId id="316" r:id="rId28"/>
    <p:sldId id="346" r:id="rId29"/>
    <p:sldId id="317" r:id="rId30"/>
    <p:sldId id="319" r:id="rId31"/>
    <p:sldId id="322" r:id="rId32"/>
    <p:sldId id="320" r:id="rId33"/>
    <p:sldId id="321" r:id="rId34"/>
    <p:sldId id="332" r:id="rId35"/>
    <p:sldId id="325" r:id="rId36"/>
    <p:sldId id="327" r:id="rId37"/>
    <p:sldId id="328" r:id="rId38"/>
    <p:sldId id="324" r:id="rId39"/>
    <p:sldId id="334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4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7" autoAdjust="0"/>
    <p:restoredTop sz="94106" autoAdjust="0"/>
  </p:normalViewPr>
  <p:slideViewPr>
    <p:cSldViewPr>
      <p:cViewPr>
        <p:scale>
          <a:sx n="94" d="100"/>
          <a:sy n="94" d="100"/>
        </p:scale>
        <p:origin x="-8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00131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apps/jj715884(v=vs.105)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dd370865(v=vs.85).aspx" TargetMode="External"/><Relationship Id="rId4" Type="http://schemas.openxmlformats.org/officeDocument/2006/relationships/hyperlink" Target="http://msdn.microsoft.com/en-us/library/windows/desktop/dd368242(v=vs.85).aspx" TargetMode="External"/><Relationship Id="rId5" Type="http://schemas.openxmlformats.org/officeDocument/2006/relationships/hyperlink" Target="http://msdn.microsoft.com/en-us/library/windows/desktop/dd370858(v=vs.8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90970(v=vs.85)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731089(v=vs.105)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2(v=vs.85).asp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5(v=vs.85).aspx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3(v=vs.85).aspx" TargetMode="External"/><Relationship Id="rId3" Type="http://schemas.openxmlformats.org/officeDocument/2006/relationships/hyperlink" Target="http://msdn.microsoft.com/en-us/library/windows/desktop/dd370878(v=vs.85)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apps/windows.system.threading.threadpool.runasync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59(v=vs.85)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68(v=vs.85).asp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68243(v=vs.85).aspx" TargetMode="External"/><Relationship Id="rId3" Type="http://schemas.openxmlformats.org/officeDocument/2006/relationships/hyperlink" Target="http://msdn.microsoft.com/en-us/library/windows/desktop/dd368244(v=vs.85).asp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Interop</a:t>
            </a:r>
            <a:r>
              <a:rPr lang="en-US" dirty="0" smtClean="0"/>
              <a:t>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Audio </a:t>
            </a:r>
            <a:r>
              <a:rPr lang="en-US" dirty="0" err="1"/>
              <a:t>Input/Output</a:t>
            </a:r>
            <a:endParaRPr lang="en-US" dirty="0"/>
          </a:p>
          <a:p>
            <a:r>
              <a:rPr lang="en-US" dirty="0" smtClean="0"/>
              <a:t>Concurrency, continued</a:t>
            </a:r>
          </a:p>
          <a:p>
            <a:r>
              <a:rPr lang="en-US" dirty="0" smtClean="0"/>
              <a:t>Basic Signal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phase)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686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++i)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data[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* 3.1425926 *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6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^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Platform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&gt;^ data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a-DK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++i)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* 3.1425926 *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0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/>
              <a:t>Remember that you can use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-&gt;Data </a:t>
            </a:r>
            <a:r>
              <a:rPr lang="en-US" sz="1600" dirty="0" smtClean="0"/>
              <a:t>to get at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600" dirty="0" smtClean="0"/>
              <a:t>’s internal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600" dirty="0" smtClean="0"/>
              <a:t> array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^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Platform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&gt;^ data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internalData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data-&gt;Data;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a-DK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++i)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internalData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* 3.1425926 *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1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copied when creating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,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Implicitly when </a:t>
            </a:r>
            <a:r>
              <a:rPr lang="en-US" dirty="0" smtClean="0"/>
              <a:t>transferring from C# </a:t>
            </a:r>
            <a:r>
              <a:rPr lang="en-US" dirty="0" smtClean="0">
                <a:sym typeface="Wingdings" panose="05000000000000000000" pitchFamily="2" charset="2"/>
              </a:rPr>
              <a:t> C++, explicitly from C++ 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Processing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in-place would help in C++, but is not allowed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This is due to each array being forced to be “in” or “out”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Cannot pass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 in, then modify it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is due to the </a:t>
            </a:r>
            <a:r>
              <a:rPr lang="en-US" dirty="0" smtClean="0">
                <a:highlight>
                  <a:srgbClr val="FFFFFF"/>
                </a:highlight>
                <a:hlinkClick r:id="rId2"/>
              </a:rPr>
              <a:t>“in”/”out” restriction</a:t>
            </a:r>
            <a:endParaRPr lang="en-US" dirty="0" smtClean="0">
              <a:highlight>
                <a:srgbClr val="FFFFFF"/>
              </a:highlight>
            </a:endParaRP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Note that webpage mentions the </a:t>
            </a:r>
            <a:r>
              <a:rPr lang="en-US" dirty="0" err="1" smtClean="0">
                <a:highlight>
                  <a:srgbClr val="FFFFFF"/>
                </a:highlight>
              </a:rPr>
              <a:t>ReceiveArray</a:t>
            </a:r>
            <a:r>
              <a:rPr lang="en-US" dirty="0" smtClean="0">
                <a:highlight>
                  <a:srgbClr val="FFFFFF"/>
                </a:highlight>
              </a:rPr>
              <a:t> pattern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Through experimentation, have found is unsupported on WP8</a:t>
            </a:r>
          </a:p>
          <a:p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>
                <a:highlight>
                  <a:srgbClr val="FFFFFF"/>
                </a:highlight>
              </a:rPr>
              <a:t> operator is much slower than for native arrays</a:t>
            </a:r>
            <a:endParaRPr lang="en-US" dirty="0">
              <a:highlight>
                <a:srgbClr val="FFFFFF"/>
              </a:highlight>
            </a:endParaRPr>
          </a:p>
          <a:p>
            <a:endParaRPr lang="en-US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569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syntax: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arg2) =&gt;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Meaning:</a:t>
            </a:r>
          </a:p>
          <a:p>
            <a:pPr lvl="1"/>
            <a:r>
              <a:rPr lang="en-US" dirty="0" smtClean="0"/>
              <a:t>Takes in two arguments,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and an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Apparently returns something</a:t>
            </a:r>
          </a:p>
          <a:p>
            <a:pPr lvl="1"/>
            <a:r>
              <a:rPr lang="en-US" dirty="0" smtClean="0"/>
              <a:t>The whole expression resolves into a value!</a:t>
            </a:r>
          </a:p>
          <a:p>
            <a:pPr lvl="2"/>
            <a:r>
              <a:rPr lang="en-US" dirty="0" smtClean="0"/>
              <a:t>E.g. we can assign this to a variable, pass it to a function, etc…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can define lambdas in C++ as well</a:t>
            </a:r>
          </a:p>
          <a:p>
            <a:pPr lvl="1"/>
            <a:r>
              <a:rPr lang="en-US" dirty="0" smtClean="0"/>
              <a:t>Almost identical, but we need to explicitly ask for variables to close over</a:t>
            </a:r>
          </a:p>
          <a:p>
            <a:pPr lvl="1"/>
            <a:endParaRPr lang="en-US" dirty="0"/>
          </a:p>
          <a:p>
            <a:r>
              <a:rPr lang="en-US" dirty="0" smtClean="0"/>
              <a:t>The syntax: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[var1, var2](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The 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Meaning: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Capture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var2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from the current scope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Take in two arguments, and return something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In practice, we will wrap it in a delegate almost always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74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Lambdas can be wrapped in delegate objects: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Turns into: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Try not to drown in the syntax here</a:t>
            </a:r>
          </a:p>
          <a:p>
            <a:pPr lvl="1"/>
            <a:r>
              <a:rPr lang="en-US" dirty="0" smtClean="0"/>
              <a:t>We aren’t capturing any local variables in this lambda</a:t>
            </a:r>
          </a:p>
          <a:p>
            <a:pPr lvl="1"/>
            <a:r>
              <a:rPr lang="en-US" dirty="0" smtClean="0"/>
              <a:t>We’re taking in one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We’re wrapping it in the delegate we declared in our .h file</a:t>
            </a:r>
          </a:p>
          <a:p>
            <a:pPr lvl="1"/>
            <a:r>
              <a:rPr lang="en-US" dirty="0" smtClean="0"/>
              <a:t>We’re adding this delegate to the event we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interfaces to Audio Hardware in WP8.1</a:t>
            </a:r>
          </a:p>
          <a:p>
            <a:pPr lvl="1"/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XAudio2</a:t>
            </a:r>
          </a:p>
          <a:p>
            <a:pPr lvl="1"/>
            <a:r>
              <a:rPr lang="en-US" dirty="0" smtClean="0"/>
              <a:t>WASAPI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has pros and cons, each has its own niche</a:t>
            </a:r>
          </a:p>
          <a:p>
            <a:pPr lvl="1"/>
            <a:r>
              <a:rPr lang="en-US" dirty="0" smtClean="0"/>
              <a:t>We’re going to learn WASAPI</a:t>
            </a:r>
          </a:p>
          <a:p>
            <a:pPr lvl="1"/>
            <a:r>
              <a:rPr lang="en-US" dirty="0" smtClean="0"/>
              <a:t>It provides the most control and highest performance</a:t>
            </a:r>
          </a:p>
          <a:p>
            <a:pPr lvl="1"/>
            <a:r>
              <a:rPr lang="en-US" dirty="0" smtClean="0"/>
              <a:t>Consequently, it’s only available in C++ and is very verbose</a:t>
            </a:r>
          </a:p>
          <a:p>
            <a:pPr lvl="1"/>
            <a:r>
              <a:rPr lang="en-US" dirty="0" smtClean="0"/>
              <a:t>A good introduction to what Win32 APIs look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dive right in, there’s a lot we have to do</a:t>
            </a:r>
          </a:p>
          <a:p>
            <a:pPr lvl="1"/>
            <a:r>
              <a:rPr lang="en-US" dirty="0" smtClean="0"/>
              <a:t>As said before, WASAPI is quite verbose</a:t>
            </a:r>
          </a:p>
          <a:p>
            <a:pPr lvl="2"/>
            <a:r>
              <a:rPr lang="en-US" dirty="0" smtClean="0"/>
              <a:t>Will require ~10 function calls just to open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Lots of stuff can go wrong, so error handling is a must to debug problems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Same code is used on Windows Desktop and Surface</a:t>
            </a:r>
          </a:p>
          <a:p>
            <a:pPr lvl="2"/>
            <a:r>
              <a:rPr lang="en-US" dirty="0" smtClean="0"/>
              <a:t>Some features unavailable on phone, make sure to check when looking at MSDN documentation!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Finally, remember WASAPI is C++, so you’ll be doing this in a C++ module</a:t>
            </a:r>
          </a:p>
        </p:txBody>
      </p:sp>
    </p:spTree>
    <p:extLst>
      <p:ext uri="{BB962C8B-B14F-4D97-AF65-F5344CB8AC3E}">
        <p14:creationId xmlns:p14="http://schemas.microsoft.com/office/powerpoint/2010/main" val="68595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 refresher on pointer 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ata[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1.0f;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*(data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1.0f;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/>
              <a:t> is now a </a:t>
            </a:r>
            <a:r>
              <a:rPr lang="en-US" b="1" dirty="0" smtClean="0"/>
              <a:t>pointer</a:t>
            </a:r>
            <a:r>
              <a:rPr lang="en-US" dirty="0" smtClean="0"/>
              <a:t>, its value is the memory location of the blue block above</a:t>
            </a:r>
          </a:p>
          <a:p>
            <a:pPr lvl="1"/>
            <a:r>
              <a:rPr lang="en-US" dirty="0" smtClean="0"/>
              <a:t>Access the memory by </a:t>
            </a:r>
            <a:r>
              <a:rPr lang="en-US" b="1" dirty="0" smtClean="0"/>
              <a:t>dereferencing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</a:p>
          <a:p>
            <a:pPr lvl="1"/>
            <a:r>
              <a:rPr lang="en-US" dirty="0" smtClean="0"/>
              <a:t>Dereference via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*data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data[]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77000" y="2478930"/>
            <a:ext cx="2133600" cy="990600"/>
            <a:chOff x="6477000" y="2451910"/>
            <a:chExt cx="2133600" cy="990600"/>
          </a:xfrm>
        </p:grpSpPr>
        <p:sp>
          <p:nvSpPr>
            <p:cNvPr id="4" name="Rectangle 3"/>
            <p:cNvSpPr/>
            <p:nvPr/>
          </p:nvSpPr>
          <p:spPr>
            <a:xfrm>
              <a:off x="6477000" y="2451910"/>
              <a:ext cx="21336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72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3352800"/>
            <a:ext cx="8077200" cy="914400"/>
            <a:chOff x="457200" y="3352800"/>
            <a:chExt cx="8077200" cy="914400"/>
          </a:xfrm>
        </p:grpSpPr>
        <p:sp>
          <p:nvSpPr>
            <p:cNvPr id="12" name="Rectangle 11"/>
            <p:cNvSpPr/>
            <p:nvPr/>
          </p:nvSpPr>
          <p:spPr>
            <a:xfrm>
              <a:off x="457200" y="3352800"/>
              <a:ext cx="3352800" cy="91440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Bent Arrow 12"/>
            <p:cNvSpPr/>
            <p:nvPr/>
          </p:nvSpPr>
          <p:spPr>
            <a:xfrm rot="5400000" flipH="1">
              <a:off x="5943600" y="1371600"/>
              <a:ext cx="457200" cy="4724400"/>
            </a:xfrm>
            <a:prstGeom prst="bentArrow">
              <a:avLst>
                <a:gd name="adj1" fmla="val 33865"/>
                <a:gd name="adj2" fmla="val 44505"/>
                <a:gd name="adj3" fmla="val 25000"/>
                <a:gd name="adj4" fmla="val 4375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33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Autodidacticism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might we need to do in order to setup audio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marL="0" indent="0">
              <a:buNone/>
            </a:pP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96448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Autodidacticism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What might we need to do in order to setup audio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marL="0" indent="0">
              <a:buNone/>
            </a:pPr>
            <a:endParaRPr lang="en-US" dirty="0" smtClean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 smtClean="0">
              <a:latin typeface="Palatino"/>
              <a:cs typeface="Palatino"/>
            </a:endParaRPr>
          </a:p>
          <a:p>
            <a:r>
              <a:rPr lang="en-US" dirty="0"/>
              <a:t>J</a:t>
            </a:r>
            <a:r>
              <a:rPr lang="en-US" dirty="0" smtClean="0"/>
              <a:t>ust like last week, opening devices follows a pattern:</a:t>
            </a:r>
          </a:p>
          <a:p>
            <a:pPr lvl="1"/>
            <a:r>
              <a:rPr lang="en-US" dirty="0" smtClean="0"/>
              <a:t>Find available devices</a:t>
            </a:r>
          </a:p>
          <a:p>
            <a:pPr lvl="1"/>
            <a:r>
              <a:rPr lang="en-US" dirty="0" smtClean="0"/>
              <a:t>Configure/Open the device</a:t>
            </a:r>
          </a:p>
          <a:p>
            <a:pPr lvl="1"/>
            <a:r>
              <a:rPr lang="en-US" dirty="0" smtClean="0"/>
              <a:t>Register callbacks</a:t>
            </a:r>
          </a:p>
          <a:p>
            <a:pPr lvl="1"/>
            <a:r>
              <a:rPr lang="en-US" dirty="0" smtClean="0">
                <a:latin typeface="Palatino"/>
                <a:cs typeface="Palatino"/>
              </a:rPr>
              <a:t>???</a:t>
            </a:r>
          </a:p>
          <a:p>
            <a:pPr lvl="1"/>
            <a:r>
              <a:rPr lang="en-US" dirty="0" smtClean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3409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Autodidacticism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first head over to the MSDN page on WASAPI</a:t>
            </a:r>
          </a:p>
          <a:p>
            <a:pPr lvl="1"/>
            <a:r>
              <a:rPr lang="en-US" dirty="0" smtClean="0">
                <a:hlinkClick r:id="rId2"/>
              </a:rPr>
              <a:t>Audio Capture and Render APIs for native code on Windows Phone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dirty="0" smtClean="0"/>
              <a:t>Let’s look for things that look like those steps above</a:t>
            </a:r>
          </a:p>
          <a:p>
            <a:pPr lvl="1"/>
            <a:r>
              <a:rPr lang="en-US" dirty="0" smtClean="0"/>
              <a:t>Find available devices</a:t>
            </a:r>
          </a:p>
          <a:p>
            <a:pPr lvl="1"/>
            <a:r>
              <a:rPr lang="en-US" dirty="0" smtClean="0"/>
              <a:t>Configure/Open </a:t>
            </a:r>
            <a:r>
              <a:rPr lang="en-US" dirty="0"/>
              <a:t>the device</a:t>
            </a:r>
          </a:p>
          <a:p>
            <a:pPr lvl="1"/>
            <a:r>
              <a:rPr lang="en-US" dirty="0"/>
              <a:t>Register callbacks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???</a:t>
            </a:r>
          </a:p>
          <a:p>
            <a:pPr lvl="1"/>
            <a:r>
              <a:rPr lang="en-US" dirty="0"/>
              <a:t>Profit!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WAVEFORMATEX</a:t>
            </a:r>
            <a:endParaRPr lang="en-US" dirty="0"/>
          </a:p>
          <a:p>
            <a:pPr lvl="2"/>
            <a:r>
              <a:rPr lang="en-US" dirty="0" smtClean="0"/>
              <a:t>This structure has been around for decades</a:t>
            </a:r>
          </a:p>
          <a:p>
            <a:pPr lvl="2"/>
            <a:r>
              <a:rPr lang="en-US" dirty="0" smtClean="0"/>
              <a:t>Describes an audio format (</a:t>
            </a:r>
            <a:r>
              <a:rPr lang="en-US" dirty="0" err="1" smtClean="0"/>
              <a:t>samplerate</a:t>
            </a:r>
            <a:r>
              <a:rPr lang="en-US" dirty="0" smtClean="0"/>
              <a:t>, channels, </a:t>
            </a:r>
            <a:r>
              <a:rPr lang="en-US" dirty="0" err="1" smtClean="0"/>
              <a:t>bitdepth</a:t>
            </a:r>
            <a:r>
              <a:rPr lang="en-US" dirty="0" smtClean="0"/>
              <a:t>, etc…)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IAudioClient2</a:t>
            </a:r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smtClean="0"/>
              <a:t>Controls Audio specifications (Via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WAVEFORMATEX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controls buffer length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4"/>
              </a:rPr>
              <a:t>IAudioRenderClient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5"/>
              </a:rPr>
              <a:t>IAudioCaptureClient</a:t>
            </a:r>
            <a:endParaRPr lang="en-US" dirty="0" smtClean="0"/>
          </a:p>
          <a:p>
            <a:pPr lvl="2"/>
            <a:r>
              <a:rPr lang="en-US" dirty="0" smtClean="0"/>
              <a:t>Created from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2"/>
            <a:r>
              <a:rPr lang="en-US" dirty="0" smtClean="0"/>
              <a:t>Provides the read/write interface for reading/writing audio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33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We’ll start with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1"/>
            <a:r>
              <a:rPr lang="en-US" dirty="0" smtClean="0"/>
              <a:t>First, we need to create the interface: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GetDefaultAudioCaptureId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AudioDeviceRole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ActivateAudioInterface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activates the default capture device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is a special variable type that matches the right-hand side</a:t>
            </a:r>
          </a:p>
          <a:p>
            <a:pPr lvl="2"/>
            <a:r>
              <a:rPr lang="en-US" dirty="0" smtClean="0"/>
              <a:t>The C++ equivalent to C#’s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dirty="0" smtClean="0"/>
              <a:t> parameters tell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what exactly we are trying to activate</a:t>
            </a:r>
          </a:p>
          <a:p>
            <a:pPr lvl="1"/>
            <a:r>
              <a:rPr lang="en-US" dirty="0" smtClean="0"/>
              <a:t>If you don’t understand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brush up on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get the native audio format of the input</a:t>
            </a:r>
          </a:p>
          <a:p>
            <a:pPr lvl="1"/>
            <a:r>
              <a:rPr lang="en-US" dirty="0" smtClean="0"/>
              <a:t>On Desktop/Surface, we can specify different formats and the OS will convert for us, but on the phone, we have to play by its rules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WAVEFORMATEX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GetMixFormat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Inspecting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dirty="0" smtClean="0"/>
              <a:t> we find the data members: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nChannels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number of channels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nSamplesPerSec</a:t>
            </a:r>
            <a:r>
              <a:rPr lang="en-US" dirty="0" smtClean="0"/>
              <a:t>, an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/>
              <a:t>, containing the </a:t>
            </a:r>
            <a:r>
              <a:rPr lang="en-US" dirty="0" err="1" smtClean="0"/>
              <a:t>samplerate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wBitsPerSample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</a:t>
            </a:r>
            <a:r>
              <a:rPr lang="en-US" dirty="0" err="1" smtClean="0"/>
              <a:t>bitdepth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WP8 captures and plays back at 48KHz, 32-bits</a:t>
            </a:r>
          </a:p>
          <a:p>
            <a:pPr lvl="1"/>
            <a:r>
              <a:rPr lang="en-US" dirty="0" smtClean="0"/>
              <a:t>It captures in mono, and plays back in stereo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38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Next, we 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with that format</a:t>
            </a:r>
          </a:p>
          <a:p>
            <a:pPr lvl="1"/>
            <a:r>
              <a:rPr lang="en-US" dirty="0" smtClean="0"/>
              <a:t>This function can fail if we pass it an invalid format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 =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AUDCLNT_STREAMFLAGS_EVENTCALLBACK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 = </a:t>
            </a:r>
            <a:r>
              <a:rPr lang="en-US" sz="16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AUDCLNT_SHAREMODE_SHARED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Initialize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mode,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flags, 0, 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/>
              <a:t> parameter enables Event mode</a:t>
            </a:r>
          </a:p>
          <a:p>
            <a:pPr lvl="1"/>
            <a:r>
              <a:rPr lang="en-US" dirty="0" smtClean="0"/>
              <a:t>This means it’s going to notify us somehow that a buffer is ready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dirty="0" smtClean="0"/>
              <a:t> parameter enables Shared mode</a:t>
            </a:r>
          </a:p>
          <a:p>
            <a:pPr lvl="1"/>
            <a:r>
              <a:rPr lang="en-US" dirty="0" smtClean="0"/>
              <a:t>Shared mode means we share the audio device with other apps</a:t>
            </a:r>
          </a:p>
          <a:p>
            <a:pPr lvl="1"/>
            <a:r>
              <a:rPr lang="en-US" dirty="0" smtClean="0"/>
              <a:t>Exclusive mode is not available on WP8, but is available on the desktop</a:t>
            </a:r>
          </a:p>
          <a:p>
            <a:pPr lvl="2"/>
            <a:r>
              <a:rPr lang="en-US" dirty="0" smtClean="0"/>
              <a:t>Exclusive mode allows for even lower latency (&lt;10 milliseconds)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use this initialized device to get the client</a:t>
            </a:r>
          </a:p>
          <a:p>
            <a:pPr lvl="1"/>
            <a:r>
              <a:rPr lang="en-US" dirty="0" smtClean="0"/>
              <a:t>The Client is the object we will use to read data from the microphone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Now just one more piece of setup</a:t>
            </a:r>
          </a:p>
          <a:p>
            <a:pPr lvl="1"/>
            <a:r>
              <a:rPr lang="en-US" dirty="0" smtClean="0"/>
              <a:t>We have to create the C++ “Event” that will signal a ready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EVENT_ALL_ACCESS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SetEventHandle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689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Get audio format: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for event-based recording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/>
              <a:t>to actually read the data in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, a</a:t>
            </a:r>
            <a:r>
              <a:rPr lang="en-US" dirty="0" smtClean="0"/>
              <a:t> C++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3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Events: C++ vs.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Microsoft APIs, C# Events are lists of functions, whereas C++ Events are binary semaphores</a:t>
            </a:r>
          </a:p>
          <a:p>
            <a:pPr lvl="1"/>
            <a:r>
              <a:rPr lang="en-US" dirty="0" smtClean="0"/>
              <a:t>Binary semaphores can signal either “ready” or “not ready”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C# we wait to be called by some external force</a:t>
            </a:r>
          </a:p>
          <a:p>
            <a:pPr lvl="1"/>
            <a:r>
              <a:rPr lang="en-US" dirty="0" smtClean="0"/>
              <a:t>In the Accelerometer example, this was the hidden Accelerometer thread, constantly calling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onReadingChanged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C++, we (as usual) must take a lower-level view</a:t>
            </a:r>
          </a:p>
          <a:p>
            <a:pPr lvl="1"/>
            <a:r>
              <a:rPr lang="en-US" dirty="0" smtClean="0"/>
              <a:t>Internally, the </a:t>
            </a:r>
            <a:r>
              <a:rPr lang="en-US" b="1" dirty="0" smtClean="0"/>
              <a:t>Accelerometer</a:t>
            </a:r>
            <a:r>
              <a:rPr lang="en-US" dirty="0" smtClean="0"/>
              <a:t> object is creating a separate thread</a:t>
            </a:r>
          </a:p>
          <a:p>
            <a:pPr lvl="1"/>
            <a:r>
              <a:rPr lang="en-US" dirty="0" smtClean="0"/>
              <a:t>This thread sleeps until some condition is met (a new reading)</a:t>
            </a:r>
          </a:p>
          <a:p>
            <a:pPr lvl="1"/>
            <a:r>
              <a:rPr lang="en-US" dirty="0" smtClean="0"/>
              <a:t>Once it wakes up, it does its business, calls its functions, then sleeps again</a:t>
            </a:r>
          </a:p>
          <a:p>
            <a:pPr lvl="1"/>
            <a:r>
              <a:rPr lang="en-US" dirty="0" smtClean="0"/>
              <a:t>C++ Events are these conditions that cause the thread to wake up</a:t>
            </a:r>
          </a:p>
        </p:txBody>
      </p:sp>
    </p:spTree>
    <p:extLst>
      <p:ext uri="{BB962C8B-B14F-4D97-AF65-F5344CB8AC3E}">
        <p14:creationId xmlns:p14="http://schemas.microsoft.com/office/powerpoint/2010/main" val="343631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operator dereferences (Turns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into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*data = 1.0f;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 smtClean="0"/>
              <a:t> operator syntax is shorthand for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*(x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ata[0]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1.0f;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5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∩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thread that sleeps until an event</a:t>
            </a:r>
          </a:p>
          <a:p>
            <a:pPr lvl="1"/>
            <a:r>
              <a:rPr lang="en-US" dirty="0" smtClean="0"/>
              <a:t>The key function here is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WAIT_OBJECT_0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does all the hard work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It sleeps until the event stored in the object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 is triggered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then know we have audio data waiting for us in the buffer</a:t>
            </a:r>
          </a:p>
        </p:txBody>
      </p:sp>
    </p:spTree>
    <p:extLst>
      <p:ext uri="{BB962C8B-B14F-4D97-AF65-F5344CB8AC3E}">
        <p14:creationId xmlns:p14="http://schemas.microsoft.com/office/powerpoint/2010/main" val="408405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thread,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RunAsync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Takes in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, a special function to run in another thread</a:t>
            </a:r>
          </a:p>
          <a:p>
            <a:pPr lvl="1"/>
            <a:r>
              <a:rPr lang="en-US" dirty="0" smtClean="0"/>
              <a:t>You wrap your function in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This will start a thread, running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/>
              <a:t> function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6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know when to read audio, now let’s learn how</a:t>
            </a:r>
          </a:p>
          <a:p>
            <a:pPr lvl="1"/>
            <a:r>
              <a:rPr lang="en-US" dirty="0" smtClean="0"/>
              <a:t>If you remember, this is where that variable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comes 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notice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has a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GetBuffer</a:t>
            </a:r>
            <a:r>
              <a:rPr lang="en-US" dirty="0" smtClean="0"/>
              <a:t>: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flags;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&amp;flags,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highlight>
                  <a:srgbClr val="FFFFFF"/>
                </a:highlight>
              </a:rPr>
              <a:t>This method returns values in its parameters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dirty="0" smtClean="0">
                <a:highlight>
                  <a:srgbClr val="FFFFFF"/>
                </a:highlight>
              </a:rPr>
              <a:t> becomes a pointer to the audio buffer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highlight>
                  <a:srgbClr val="FFFFFF"/>
                </a:highlight>
              </a:rPr>
              <a:t> is filled with the number of samples ready to be read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>
                <a:highlight>
                  <a:srgbClr val="FFFFFF"/>
                </a:highlight>
              </a:rPr>
              <a:t> is filled with some pieces of information 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Notes regarding these parameters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is an array of 8-bit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highlight>
                  <a:srgbClr val="FFFFFF"/>
                </a:highlight>
              </a:rPr>
              <a:t>s</a:t>
            </a:r>
            <a:r>
              <a:rPr lang="en-US" dirty="0" smtClean="0"/>
              <a:t>, yet it holds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samples</a:t>
            </a:r>
          </a:p>
          <a:p>
            <a:pPr lvl="2"/>
            <a:r>
              <a:rPr lang="en-US" dirty="0" smtClean="0"/>
              <a:t>In C++, to re-interpret the data as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s, we </a:t>
            </a:r>
            <a:r>
              <a:rPr lang="en-US" b="1" dirty="0" smtClean="0"/>
              <a:t>typecast</a:t>
            </a:r>
          </a:p>
          <a:p>
            <a:pPr lvl="2"/>
            <a:r>
              <a:rPr lang="en-US" dirty="0" smtClean="0"/>
              <a:t>We must release this buffer as soon as possible: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On WP8, seems to always be the minimum value of 480 samples</a:t>
            </a:r>
          </a:p>
          <a:p>
            <a:pPr lvl="2"/>
            <a:r>
              <a:rPr lang="en-US" dirty="0" smtClean="0"/>
              <a:t>At 48KHz recording, this means we get 10ms chunks at once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</a:p>
          <a:p>
            <a:pPr lvl="2"/>
            <a:r>
              <a:rPr lang="en-US" dirty="0" smtClean="0"/>
              <a:t>On WP8, this can contain only two different flags: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AUDCLNT_BUFFERFLAGS_DATA_DISCONTINUITY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AUDCLNT_BUFFERFLAGS_TIMESTAMP_ERROR</a:t>
            </a:r>
          </a:p>
        </p:txBody>
      </p:sp>
    </p:spTree>
    <p:extLst>
      <p:ext uri="{BB962C8B-B14F-4D97-AF65-F5344CB8AC3E}">
        <p14:creationId xmlns:p14="http://schemas.microsoft.com/office/powerpoint/2010/main" val="4275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Thread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 thread is running, it returns, or you kill it</a:t>
            </a:r>
          </a:p>
          <a:p>
            <a:pPr lvl="1"/>
            <a:r>
              <a:rPr lang="en-US" dirty="0" smtClean="0"/>
              <a:t>Since we have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/>
              <a:t> loop, it could be a while before it returns</a:t>
            </a:r>
          </a:p>
          <a:p>
            <a:pPr lvl="1"/>
            <a:endParaRPr lang="en-US" dirty="0"/>
          </a:p>
          <a:p>
            <a:r>
              <a:rPr lang="en-US" dirty="0" smtClean="0"/>
              <a:t>The return value of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/>
              <a:t> is useful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... );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handle can stop the thread: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&gt;Cancel();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&gt;Close();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This handle allows us to gracefully kill a thread</a:t>
            </a:r>
          </a:p>
          <a:p>
            <a:pPr lvl="1"/>
            <a:r>
              <a:rPr lang="en-US" dirty="0" smtClean="0"/>
              <a:t>See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CppThread</a:t>
            </a:r>
            <a:r>
              <a:rPr lang="en-US" dirty="0" smtClean="0"/>
              <a:t> example for more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(Output)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same exact steps as for Input!</a:t>
            </a:r>
          </a:p>
          <a:p>
            <a:pPr lvl="1"/>
            <a:r>
              <a:rPr lang="en-US" dirty="0" smtClean="0"/>
              <a:t>Huzzah!  We can copy paste most of the code above</a:t>
            </a:r>
          </a:p>
          <a:p>
            <a:pPr lvl="1"/>
            <a:r>
              <a:rPr lang="en-US" dirty="0" smtClean="0"/>
              <a:t>Just remember to change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to 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/>
              <a:t> to find the output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</a:t>
            </a:r>
            <a:r>
              <a:rPr lang="en-US" dirty="0" smtClean="0"/>
              <a:t> to open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/>
              <a:t> with that format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GetService</a:t>
            </a:r>
            <a:r>
              <a:rPr lang="en-US" dirty="0" smtClean="0"/>
              <a:t> to </a:t>
            </a:r>
            <a:r>
              <a:rPr lang="en-US" dirty="0"/>
              <a:t>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If you are using event-based output, you must: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dirty="0" smtClean="0">
                <a:highlight>
                  <a:srgbClr val="FFFFFF"/>
                </a:highlight>
              </a:rPr>
              <a:t> to create the Event handle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SetEventHandle</a:t>
            </a:r>
            <a:r>
              <a:rPr lang="en-US" dirty="0" smtClean="0">
                <a:highlight>
                  <a:srgbClr val="FFFFFF"/>
                </a:highlight>
              </a:rPr>
              <a:t> to link that event handle to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is slightly more involved than reading</a:t>
            </a:r>
          </a:p>
          <a:p>
            <a:pPr lvl="1"/>
            <a:r>
              <a:rPr lang="en-US" dirty="0" smtClean="0"/>
              <a:t>The output buffer is not the same length as the input</a:t>
            </a:r>
          </a:p>
          <a:p>
            <a:pPr lvl="1"/>
            <a:r>
              <a:rPr lang="en-US" dirty="0" smtClean="0"/>
              <a:t>The output buffer does not play until it is full</a:t>
            </a:r>
          </a:p>
          <a:p>
            <a:pPr lvl="1"/>
            <a:r>
              <a:rPr lang="en-US" dirty="0" smtClean="0"/>
              <a:t>When you write into the output buffer, you must adjust how much you write to account for the previously written audio that hasn’t played yet</a:t>
            </a:r>
          </a:p>
          <a:p>
            <a:r>
              <a:rPr lang="en-US" dirty="0" smtClean="0"/>
              <a:t>This audio you have to skip over is called “padding”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GetCurrentPadding</a:t>
            </a:r>
            <a:r>
              <a:rPr lang="en-US" dirty="0" smtClean="0"/>
              <a:t> to retrieve it</a:t>
            </a:r>
          </a:p>
          <a:p>
            <a:pPr lvl="1"/>
            <a:r>
              <a:rPr lang="en-US" dirty="0" smtClean="0"/>
              <a:t>Note that you can only write </a:t>
            </a:r>
            <a:r>
              <a:rPr lang="en-US" dirty="0" err="1" smtClean="0"/>
              <a:t>BufferLength</a:t>
            </a:r>
            <a:r>
              <a:rPr lang="en-US" dirty="0"/>
              <a:t> </a:t>
            </a:r>
            <a:r>
              <a:rPr lang="en-US" dirty="0" smtClean="0"/>
              <a:t>– Padding samples!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4835649"/>
            <a:ext cx="4267200" cy="1946151"/>
            <a:chOff x="3505200" y="4572000"/>
            <a:chExt cx="4267200" cy="1946151"/>
          </a:xfrm>
        </p:grpSpPr>
        <p:sp>
          <p:nvSpPr>
            <p:cNvPr id="4" name="Rectangle 3"/>
            <p:cNvSpPr/>
            <p:nvPr/>
          </p:nvSpPr>
          <p:spPr>
            <a:xfrm>
              <a:off x="3505200" y="4572000"/>
              <a:ext cx="4267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Audio Buffer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4572000"/>
              <a:ext cx="1905000" cy="129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15000"/>
                  </a:schemeClr>
                </a:gs>
                <a:gs pos="86000">
                  <a:schemeClr val="accent2">
                    <a:lumMod val="60000"/>
                  </a:schemeClr>
                </a:gs>
              </a:gsLst>
              <a:lin ang="15600000" scaled="0"/>
              <a:tileRect/>
            </a:gradFill>
            <a:ln>
              <a:solidFill>
                <a:srgbClr val="713A3A">
                  <a:alpha val="60000"/>
                </a:srgb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Previously</a:t>
              </a:r>
            </a:p>
            <a:p>
              <a:pPr algn="ctr"/>
              <a:r>
                <a:rPr lang="en-US" dirty="0" smtClean="0"/>
                <a:t>Written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515730" y="5916828"/>
              <a:ext cx="1867464" cy="258763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76676" y="6148819"/>
              <a:ext cx="1162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Padding</a:t>
              </a:r>
              <a:endParaRPr lang="en-US" dirty="0"/>
            </a:p>
          </p:txBody>
        </p:sp>
      </p:grpSp>
      <p:sp>
        <p:nvSpPr>
          <p:cNvPr id="13" name="Left-Right Arrow 12"/>
          <p:cNvSpPr/>
          <p:nvPr/>
        </p:nvSpPr>
        <p:spPr>
          <a:xfrm>
            <a:off x="6297594" y="6180476"/>
            <a:ext cx="2389206" cy="2587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90504" y="6412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Writeable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4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figure out the padding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padding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GetCurrentPadding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(&amp;padding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After getting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dirty="0" smtClean="0"/>
              <a:t>, we get a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copy samples into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dirty="0" smtClean="0"/>
              <a:t>, then release!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ReleaseBuffer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06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lot of API to take in at once</a:t>
            </a:r>
          </a:p>
          <a:p>
            <a:pPr lvl="1"/>
            <a:r>
              <a:rPr lang="en-US" dirty="0" smtClean="0"/>
              <a:t>I like to call it “drinking from the fire hose”</a:t>
            </a:r>
          </a:p>
          <a:p>
            <a:endParaRPr lang="en-US" dirty="0"/>
          </a:p>
          <a:p>
            <a:r>
              <a:rPr lang="en-US" dirty="0" smtClean="0"/>
              <a:t>Luckily, this is all just the boring stuff you write once</a:t>
            </a:r>
          </a:p>
          <a:p>
            <a:pPr lvl="1"/>
            <a:r>
              <a:rPr lang="en-US" dirty="0" smtClean="0"/>
              <a:t>After this, everything gets more interesting!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Now we get to talk about what to do with the data</a:t>
            </a:r>
          </a:p>
          <a:p>
            <a:pPr lvl="1"/>
            <a:r>
              <a:rPr lang="en-US" dirty="0" smtClean="0"/>
              <a:t>We’re going to start building off HW2 here, so finish that up fast!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ideas for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lot of different things you can do now</a:t>
            </a:r>
          </a:p>
          <a:p>
            <a:pPr lvl="1"/>
            <a:r>
              <a:rPr lang="en-US" dirty="0" smtClean="0"/>
              <a:t>We’ll look at simple examples of analysis, processing and synthesis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Extremely common processing technique:</a:t>
            </a:r>
          </a:p>
          <a:p>
            <a:pPr lvl="1"/>
            <a:r>
              <a:rPr lang="en-US" dirty="0" smtClean="0"/>
              <a:t>Filtering of course!</a:t>
            </a:r>
          </a:p>
          <a:p>
            <a:pPr lvl="1"/>
            <a:r>
              <a:rPr lang="en-US" dirty="0" smtClean="0"/>
              <a:t>We’ll write our own convolution to do </a:t>
            </a:r>
            <a:r>
              <a:rPr lang="en-US" dirty="0" err="1" smtClean="0"/>
              <a:t>realtime</a:t>
            </a:r>
            <a:r>
              <a:rPr lang="en-US" dirty="0" smtClean="0"/>
              <a:t> filtering of audio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 synthesis technique:</a:t>
            </a:r>
          </a:p>
          <a:p>
            <a:pPr lvl="1"/>
            <a:r>
              <a:rPr lang="en-US" dirty="0" smtClean="0"/>
              <a:t>Link the gyroscope to audio output</a:t>
            </a:r>
          </a:p>
        </p:txBody>
      </p:sp>
    </p:spTree>
    <p:extLst>
      <p:ext uri="{BB962C8B-B14F-4D97-AF65-F5344CB8AC3E}">
        <p14:creationId xmlns:p14="http://schemas.microsoft.com/office/powerpoint/2010/main" val="53466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/>
              <a:t> operator references (Turns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/>
              <a:t> into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2.0f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&amp;value;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ata[0] = 1.0f;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can have double-pointers of course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&amp;&amp;value;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2.0f;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6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are collections of (sampled) data</a:t>
            </a:r>
          </a:p>
          <a:p>
            <a:pPr lvl="1"/>
            <a:r>
              <a:rPr lang="en-US" dirty="0" err="1" smtClean="0"/>
              <a:t>Timeseries</a:t>
            </a:r>
            <a:r>
              <a:rPr lang="en-US" dirty="0" smtClean="0"/>
              <a:t> such as audio</a:t>
            </a:r>
          </a:p>
          <a:p>
            <a:pPr lvl="1"/>
            <a:r>
              <a:rPr lang="en-US" dirty="0" err="1" smtClean="0"/>
              <a:t>Spacial</a:t>
            </a:r>
            <a:r>
              <a:rPr lang="en-US" dirty="0" smtClean="0"/>
              <a:t> datasets such as images</a:t>
            </a:r>
          </a:p>
          <a:p>
            <a:pPr lvl="1"/>
            <a:endParaRPr lang="en-US" dirty="0"/>
          </a:p>
          <a:p>
            <a:r>
              <a:rPr lang="en-US" dirty="0" smtClean="0"/>
              <a:t>Systems are objects which manipulate signals</a:t>
            </a:r>
          </a:p>
          <a:p>
            <a:pPr lvl="1"/>
            <a:r>
              <a:rPr lang="en-US" dirty="0" smtClean="0"/>
              <a:t>Typically characterized by their “input/output” relationships</a:t>
            </a:r>
          </a:p>
          <a:p>
            <a:pPr lvl="1"/>
            <a:r>
              <a:rPr lang="en-US" dirty="0" smtClean="0"/>
              <a:t>In the diagram below, we say </a:t>
            </a:r>
            <a:r>
              <a:rPr lang="en-US" b="1" dirty="0" smtClean="0"/>
              <a:t>y[n]</a:t>
            </a:r>
            <a:r>
              <a:rPr lang="en-US" dirty="0" smtClean="0"/>
              <a:t> is </a:t>
            </a:r>
            <a:r>
              <a:rPr lang="en-US" b="1" dirty="0" smtClean="0"/>
              <a:t>x[n]</a:t>
            </a:r>
            <a:r>
              <a:rPr lang="en-US" dirty="0" smtClean="0"/>
              <a:t> passed through </a:t>
            </a:r>
            <a:r>
              <a:rPr lang="en-US" b="1" dirty="0" smtClean="0"/>
              <a:t>H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47800" y="4507468"/>
            <a:ext cx="6248400" cy="1055132"/>
            <a:chOff x="1447800" y="4507468"/>
            <a:chExt cx="6248400" cy="1055132"/>
          </a:xfrm>
        </p:grpSpPr>
        <p:sp>
          <p:nvSpPr>
            <p:cNvPr id="4" name="Rounded Rectangle 3"/>
            <p:cNvSpPr/>
            <p:nvPr/>
          </p:nvSpPr>
          <p:spPr>
            <a:xfrm>
              <a:off x="3352800" y="4572000"/>
              <a:ext cx="24384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H</a:t>
              </a:r>
              <a:endParaRPr lang="en-US" sz="36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4478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8674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450746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[n]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0440" y="45074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y[n]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1986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systems which operate on frequencies</a:t>
            </a:r>
          </a:p>
          <a:p>
            <a:pPr lvl="1"/>
            <a:r>
              <a:rPr lang="en-US" dirty="0" smtClean="0"/>
              <a:t>They allow certain frequencies to pass through, but not others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lowpass</a:t>
            </a:r>
            <a:r>
              <a:rPr lang="en-US" dirty="0" smtClean="0"/>
              <a:t>” filter allows low frequencies to pass through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highpass</a:t>
            </a:r>
            <a:r>
              <a:rPr lang="en-US" dirty="0" smtClean="0"/>
              <a:t>” filter likewise allows high frequencies through</a:t>
            </a:r>
          </a:p>
          <a:p>
            <a:pPr lvl="1"/>
            <a:endParaRPr lang="en-US" dirty="0"/>
          </a:p>
          <a:p>
            <a:r>
              <a:rPr lang="en-US" dirty="0" smtClean="0"/>
              <a:t>The first thing to realize is no filter is perfect</a:t>
            </a:r>
          </a:p>
          <a:p>
            <a:pPr lvl="1"/>
            <a:r>
              <a:rPr lang="en-US" dirty="0" smtClean="0"/>
              <a:t>No filter will pass everything you want while stopping everything you don’t</a:t>
            </a:r>
          </a:p>
          <a:p>
            <a:pPr lvl="1"/>
            <a:r>
              <a:rPr lang="en-US" dirty="0" smtClean="0"/>
              <a:t>Everything is a balance between different parameters you can control</a:t>
            </a:r>
          </a:p>
          <a:p>
            <a:pPr lvl="1"/>
            <a:endParaRPr lang="en-US" dirty="0"/>
          </a:p>
          <a:p>
            <a:r>
              <a:rPr lang="en-US" dirty="0" smtClean="0"/>
              <a:t>We won’t study how to design filters</a:t>
            </a:r>
          </a:p>
          <a:p>
            <a:pPr lvl="1"/>
            <a:r>
              <a:rPr lang="en-US" dirty="0" smtClean="0"/>
              <a:t>We will, however, study properties of filters and how to use them</a:t>
            </a:r>
          </a:p>
          <a:p>
            <a:pPr lvl="1"/>
            <a:r>
              <a:rPr lang="en-US" dirty="0" smtClean="0"/>
              <a:t>This requires knowing what filters can and cannot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can be characterized a few different ways</a:t>
            </a:r>
          </a:p>
          <a:p>
            <a:pPr lvl="1"/>
            <a:r>
              <a:rPr lang="en-US" dirty="0" smtClean="0"/>
              <a:t>We’ll start by looking at their properties in the frequency domain</a:t>
            </a:r>
          </a:p>
          <a:p>
            <a:pPr lvl="1"/>
            <a:endParaRPr lang="en-US" dirty="0"/>
          </a:p>
          <a:p>
            <a:r>
              <a:rPr lang="en-US" dirty="0" smtClean="0"/>
              <a:t>Our filters have the following </a:t>
            </a:r>
            <a:r>
              <a:rPr lang="en-US" dirty="0" err="1" smtClean="0"/>
              <a:t>freq</a:t>
            </a:r>
            <a:r>
              <a:rPr lang="en-US" dirty="0" smtClean="0"/>
              <a:t>-domain attributes:</a:t>
            </a:r>
          </a:p>
          <a:p>
            <a:pPr lvl="1"/>
            <a:r>
              <a:rPr lang="en-US" dirty="0" err="1" smtClean="0"/>
              <a:t>Passband</a:t>
            </a:r>
            <a:r>
              <a:rPr lang="en-US" dirty="0" smtClean="0"/>
              <a:t> gain, bandwidth and ripple</a:t>
            </a:r>
          </a:p>
          <a:p>
            <a:pPr lvl="1"/>
            <a:r>
              <a:rPr lang="en-US" dirty="0" err="1" smtClean="0"/>
              <a:t>Stopband</a:t>
            </a:r>
            <a:r>
              <a:rPr lang="en-US" dirty="0" smtClean="0"/>
              <a:t> attenuation and ripple</a:t>
            </a:r>
          </a:p>
          <a:p>
            <a:pPr lvl="1"/>
            <a:r>
              <a:rPr lang="en-US" dirty="0" smtClean="0"/>
              <a:t>Transition bandwidth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60694"/>
            <a:ext cx="6392865" cy="3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</a:t>
            </a:r>
            <a:r>
              <a:rPr lang="en-US" dirty="0"/>
              <a:t>themselves </a:t>
            </a:r>
            <a:r>
              <a:rPr lang="en-US" dirty="0" smtClean="0"/>
              <a:t>characterized by a signal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the “impulse response” of the filter</a:t>
            </a:r>
          </a:p>
          <a:p>
            <a:pPr lvl="1"/>
            <a:r>
              <a:rPr lang="en-US" dirty="0" smtClean="0"/>
              <a:t>We obtain those frequency-domain plots by Fourier transforming the impulse response of the filter, taking the magnitude and plotting it</a:t>
            </a:r>
          </a:p>
          <a:p>
            <a:pPr lvl="1"/>
            <a:endParaRPr lang="en-US" dirty="0"/>
          </a:p>
          <a:p>
            <a:r>
              <a:rPr lang="en-US" dirty="0" smtClean="0"/>
              <a:t>The time-domain property we care about is length</a:t>
            </a:r>
          </a:p>
          <a:p>
            <a:pPr lvl="1"/>
            <a:r>
              <a:rPr lang="en-US" dirty="0" smtClean="0"/>
              <a:t>Anything else is best left to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 Filter Design 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5946" r="6583" b="6477"/>
          <a:stretch/>
        </p:blipFill>
        <p:spPr>
          <a:xfrm>
            <a:off x="4152096" y="4077730"/>
            <a:ext cx="3580329" cy="27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a filter a signal via “convolution”</a:t>
            </a:r>
          </a:p>
          <a:p>
            <a:pPr lvl="1"/>
            <a:r>
              <a:rPr lang="en-US" dirty="0" smtClean="0"/>
              <a:t>Remember, a filter is really just a signal as well, an “impulse response”</a:t>
            </a:r>
          </a:p>
          <a:p>
            <a:pPr lvl="1"/>
            <a:r>
              <a:rPr lang="en-US" dirty="0" smtClean="0"/>
              <a:t>Convolution combines two signals, creating a third</a:t>
            </a:r>
          </a:p>
          <a:p>
            <a:pPr lvl="1"/>
            <a:endParaRPr lang="en-US" dirty="0"/>
          </a:p>
          <a:p>
            <a:r>
              <a:rPr lang="en-US" dirty="0" smtClean="0"/>
              <a:t>I’m sure you all remember convolution:</a:t>
            </a:r>
          </a:p>
          <a:p>
            <a:pPr lvl="1"/>
            <a:r>
              <a:rPr lang="en-US" dirty="0" smtClean="0"/>
              <a:t>In discrete time, with </a:t>
            </a:r>
            <a:r>
              <a:rPr lang="en-US" b="1" dirty="0" smtClean="0"/>
              <a:t>h[n]</a:t>
            </a:r>
            <a:r>
              <a:rPr lang="en-US" dirty="0" smtClean="0"/>
              <a:t> the impulse response of the filter, </a:t>
            </a:r>
            <a:r>
              <a:rPr lang="en-US" b="1" dirty="0" smtClean="0"/>
              <a:t>x[n]</a:t>
            </a:r>
            <a:r>
              <a:rPr lang="en-US" dirty="0" smtClean="0"/>
              <a:t> the signal: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convolution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  Where does it come from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r>
              <a:rPr lang="en-US" dirty="0" smtClean="0"/>
              <a:t>The answer lies within the Fourier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589093"/>
              </p:ext>
            </p:extLst>
          </p:nvPr>
        </p:nvGraphicFramePr>
        <p:xfrm>
          <a:off x="1066800" y="37338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733800"/>
                        <a:ext cx="3352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basic properties of the Fourier Transform</a:t>
            </a:r>
          </a:p>
          <a:p>
            <a:pPr lvl="1"/>
            <a:r>
              <a:rPr lang="en-US" dirty="0" smtClean="0"/>
              <a:t>“Convolution in time is multiplication in frequency”</a:t>
            </a:r>
          </a:p>
          <a:p>
            <a:pPr lvl="1"/>
            <a:endParaRPr lang="en-US" dirty="0"/>
          </a:p>
          <a:p>
            <a:r>
              <a:rPr lang="en-US" dirty="0" smtClean="0"/>
              <a:t>Therefore, the Fourier Transform of </a:t>
            </a:r>
            <a:r>
              <a:rPr lang="en-US" b="1" dirty="0" smtClean="0"/>
              <a:t>y[n]</a:t>
            </a:r>
            <a:r>
              <a:rPr lang="en-US" dirty="0" smtClean="0"/>
              <a:t> is simply: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gives us a simple intuition with filters</a:t>
            </a:r>
          </a:p>
          <a:p>
            <a:pPr lvl="1"/>
            <a:r>
              <a:rPr lang="en-US" dirty="0" smtClean="0"/>
              <a:t>They apply a scaling at each frequency</a:t>
            </a:r>
          </a:p>
          <a:p>
            <a:pPr lvl="1"/>
            <a:r>
              <a:rPr lang="en-US" dirty="0" smtClean="0"/>
              <a:t>This scaling coefficient is simply </a:t>
            </a:r>
            <a:r>
              <a:rPr lang="en-US" b="1" dirty="0" smtClean="0"/>
              <a:t>H[k]</a:t>
            </a:r>
            <a:r>
              <a:rPr lang="en-US" dirty="0" smtClean="0"/>
              <a:t>, the Fourier transform of </a:t>
            </a:r>
            <a:r>
              <a:rPr lang="en-US" b="1" dirty="0" smtClean="0"/>
              <a:t>h[n]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46164"/>
              </p:ext>
            </p:extLst>
          </p:nvPr>
        </p:nvGraphicFramePr>
        <p:xfrm>
          <a:off x="1371600" y="3352800"/>
          <a:ext cx="335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1117600" imgH="190500" progId="Equation.3">
                  <p:embed/>
                </p:oleObj>
              </mc:Choice>
              <mc:Fallback>
                <p:oleObj name="Equation" r:id="rId3" imgW="11176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352800"/>
                        <a:ext cx="3352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1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let’s pull apart the mathematics a bit: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 dot product between N-dimensional vectors</a:t>
            </a:r>
          </a:p>
          <a:p>
            <a:pPr lvl="1"/>
            <a:r>
              <a:rPr lang="en-US" dirty="0" smtClean="0"/>
              <a:t>This calculates a single output sample</a:t>
            </a:r>
          </a:p>
          <a:p>
            <a:pPr lvl="1"/>
            <a:r>
              <a:rPr lang="en-US" dirty="0" smtClean="0"/>
              <a:t>To calculate other values, just insert different values of </a:t>
            </a:r>
            <a:r>
              <a:rPr lang="en-US" b="1" dirty="0" smtClean="0"/>
              <a:t>n</a:t>
            </a:r>
          </a:p>
          <a:p>
            <a:pPr lvl="1"/>
            <a:r>
              <a:rPr lang="en-US" dirty="0" smtClean="0"/>
              <a:t>Although </a:t>
            </a:r>
            <a:r>
              <a:rPr lang="en-US" b="1" dirty="0"/>
              <a:t>x</a:t>
            </a:r>
            <a:r>
              <a:rPr lang="en-US" dirty="0" smtClean="0"/>
              <a:t> has been reversed inside the dot product, you can reverse either </a:t>
            </a:r>
            <a:r>
              <a:rPr lang="en-US" b="1" dirty="0" smtClean="0"/>
              <a:t>x[n]</a:t>
            </a:r>
            <a:r>
              <a:rPr lang="en-US" dirty="0" smtClean="0"/>
              <a:t> or </a:t>
            </a:r>
            <a:r>
              <a:rPr lang="en-US" b="1" dirty="0" smtClean="0"/>
              <a:t>h[n]</a:t>
            </a:r>
            <a:r>
              <a:rPr lang="en-US" dirty="0" smtClean="0"/>
              <a:t>, it doesn’t affect the output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42097"/>
              </p:ext>
            </p:extLst>
          </p:nvPr>
        </p:nvGraphicFramePr>
        <p:xfrm>
          <a:off x="3048000" y="22860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286000"/>
                        <a:ext cx="3352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382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those of you familiar with algorithmic complexity</a:t>
            </a:r>
          </a:p>
          <a:p>
            <a:pPr lvl="1"/>
            <a:r>
              <a:rPr lang="en-US" dirty="0" smtClean="0"/>
              <a:t>Convolution is not particularly efficient</a:t>
            </a:r>
          </a:p>
          <a:p>
            <a:pPr lvl="1"/>
            <a:r>
              <a:rPr lang="en-US" dirty="0" smtClean="0"/>
              <a:t>To convolve faster and better, we can use that Fourier property:</a:t>
            </a:r>
          </a:p>
          <a:p>
            <a:pPr lvl="2"/>
            <a:r>
              <a:rPr lang="en-US" dirty="0" smtClean="0"/>
              <a:t>“Convolution in time is multiplication in frequency”</a:t>
            </a:r>
          </a:p>
          <a:p>
            <a:pPr lvl="1"/>
            <a:r>
              <a:rPr lang="en-US" dirty="0" smtClean="0"/>
              <a:t>Why not just multiply to begin with!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3505200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609600" y="3810000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00000">
            <a:off x="3352800" y="4041522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3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23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2057400" y="4728519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13" name="Right Arrow 12"/>
          <p:cNvSpPr/>
          <p:nvPr/>
        </p:nvSpPr>
        <p:spPr>
          <a:xfrm>
            <a:off x="609600" y="5033319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700000">
            <a:off x="3352800" y="4779659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8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95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724400" y="427886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×</a:t>
            </a:r>
            <a:endParaRPr lang="en-US" sz="4400" dirty="0"/>
          </a:p>
        </p:txBody>
      </p:sp>
      <p:sp>
        <p:nvSpPr>
          <p:cNvPr id="18" name="Right Arrow 17"/>
          <p:cNvSpPr/>
          <p:nvPr/>
        </p:nvSpPr>
        <p:spPr>
          <a:xfrm>
            <a:off x="5399440" y="4384930"/>
            <a:ext cx="92516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20570" y="4088368"/>
            <a:ext cx="12192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IDFT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7754426" y="4384930"/>
            <a:ext cx="1028344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8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87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This performs “Circular Convolution”</a:t>
            </a:r>
          </a:p>
          <a:p>
            <a:pPr lvl="1"/>
            <a:r>
              <a:rPr lang="en-US" dirty="0" smtClean="0"/>
              <a:t>Slightly different from Linear convolution</a:t>
            </a:r>
          </a:p>
          <a:p>
            <a:pPr lvl="1"/>
            <a:endParaRPr lang="en-US" dirty="0"/>
          </a:p>
          <a:p>
            <a:r>
              <a:rPr lang="en-US" dirty="0" smtClean="0"/>
              <a:t>Typically performed in windowed chunks of input</a:t>
            </a:r>
          </a:p>
          <a:p>
            <a:pPr lvl="1"/>
            <a:r>
              <a:rPr lang="en-US" dirty="0" smtClean="0"/>
              <a:t>Causes the tail end of the convolution to “wrap around” to the beginning</a:t>
            </a:r>
          </a:p>
          <a:p>
            <a:pPr lvl="1"/>
            <a:r>
              <a:rPr lang="en-US" dirty="0" smtClean="0"/>
              <a:t>Due to DFT’s periodic assumption</a:t>
            </a:r>
          </a:p>
          <a:p>
            <a:pPr lvl="1"/>
            <a:endParaRPr lang="en-US" dirty="0"/>
          </a:p>
          <a:p>
            <a:r>
              <a:rPr lang="en-US" dirty="0" smtClean="0"/>
              <a:t>Be aware of this when convolving with your signal</a:t>
            </a:r>
          </a:p>
          <a:p>
            <a:pPr lvl="1"/>
            <a:r>
              <a:rPr lang="en-US" dirty="0" smtClean="0"/>
              <a:t>Windowing will take care of some of this, not all of it</a:t>
            </a:r>
          </a:p>
          <a:p>
            <a:pPr lvl="1"/>
            <a:r>
              <a:rPr lang="en-US" dirty="0" smtClean="0"/>
              <a:t>By windowing, I mean multiplication with a window function:</a:t>
            </a:r>
          </a:p>
          <a:p>
            <a:pPr lvl="2"/>
            <a:r>
              <a:rPr lang="en-US" dirty="0" err="1" smtClean="0"/>
              <a:t>Hann</a:t>
            </a:r>
            <a:r>
              <a:rPr lang="en-US" dirty="0" smtClean="0"/>
              <a:t>, Hamming, Blackman, Kaiser, etc…</a:t>
            </a:r>
          </a:p>
          <a:p>
            <a:pPr lvl="1"/>
            <a:endParaRPr lang="en-US" dirty="0"/>
          </a:p>
          <a:p>
            <a:r>
              <a:rPr lang="en-US" dirty="0" smtClean="0"/>
              <a:t>Zero-padding can solve this for you!</a:t>
            </a:r>
          </a:p>
          <a:p>
            <a:pPr lvl="1"/>
            <a:r>
              <a:rPr lang="en-US" dirty="0" smtClean="0"/>
              <a:t>Zero-pad both signals to a length that will contain the entire convolution</a:t>
            </a:r>
          </a:p>
          <a:p>
            <a:pPr lvl="1"/>
            <a:r>
              <a:rPr lang="en-US" dirty="0" smtClean="0"/>
              <a:t>If you want to do this, don’t forget Overlap-and-Add!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932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audio processing is the focus here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applications: Synthesis and Filtering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Output synthesized sound to the speaker</a:t>
            </a:r>
          </a:p>
          <a:p>
            <a:pPr lvl="1"/>
            <a:r>
              <a:rPr lang="en-US" dirty="0" smtClean="0"/>
              <a:t>Output a sinusoid with frequency set by magnitude of </a:t>
            </a:r>
            <a:r>
              <a:rPr lang="en-US" dirty="0" smtClean="0"/>
              <a:t>gyroscope</a:t>
            </a:r>
          </a:p>
          <a:p>
            <a:pPr lvl="1"/>
            <a:endParaRPr lang="en-US" dirty="0"/>
          </a:p>
          <a:p>
            <a:r>
              <a:rPr lang="en-US" dirty="0"/>
              <a:t>Filtering</a:t>
            </a:r>
          </a:p>
          <a:p>
            <a:pPr lvl="1"/>
            <a:r>
              <a:rPr lang="en-US" dirty="0" smtClean="0"/>
              <a:t>Take that synthesized output and a</a:t>
            </a:r>
            <a:r>
              <a:rPr lang="en-US" dirty="0" smtClean="0"/>
              <a:t>pply </a:t>
            </a:r>
            <a:r>
              <a:rPr lang="en-US" dirty="0"/>
              <a:t>a </a:t>
            </a:r>
            <a:r>
              <a:rPr lang="en-US" dirty="0" err="1"/>
              <a:t>lowpass</a:t>
            </a:r>
            <a:r>
              <a:rPr lang="en-US" dirty="0"/>
              <a:t> filter to the </a:t>
            </a:r>
            <a:r>
              <a:rPr lang="en-US" dirty="0" smtClean="0"/>
              <a:t>audio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Always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/>
              <a:t> everything you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Pointers are locations of memory chunks</a:t>
            </a:r>
          </a:p>
          <a:p>
            <a:pPr lvl="1"/>
            <a:r>
              <a:rPr lang="en-US" dirty="0" smtClean="0"/>
              <a:t>When you say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  <a:r>
              <a:rPr lang="en-US" dirty="0"/>
              <a:t> </a:t>
            </a:r>
            <a:r>
              <a:rPr lang="en-US" dirty="0" smtClean="0"/>
              <a:t>you are telling the OS to reclaim that memory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Never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/>
              <a:t> anything </a:t>
            </a:r>
            <a:r>
              <a:rPr lang="en-US" dirty="0" smtClean="0"/>
              <a:t>you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new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Managed memory is allocated via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, and you therefore don’t free 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Never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/>
              <a:t> anything with 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We’re going to deal with those more today, so stay tuned!</a:t>
            </a:r>
          </a:p>
        </p:txBody>
      </p:sp>
    </p:spTree>
    <p:extLst>
      <p:ext uri="{BB962C8B-B14F-4D97-AF65-F5344CB8AC3E}">
        <p14:creationId xmlns:p14="http://schemas.microsoft.com/office/powerpoint/2010/main" val="413985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You cannot use C++ arrays in functions C# can see</a:t>
            </a:r>
          </a:p>
          <a:p>
            <a:pPr lvl="1"/>
            <a:r>
              <a:rPr lang="en-US" dirty="0"/>
              <a:t>That means things like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*</a:t>
            </a:r>
            <a:r>
              <a:rPr lang="en-US" dirty="0"/>
              <a:t>, etc. can be used, but they must be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/>
              <a:t> in C++/CX class </a:t>
            </a:r>
            <a:r>
              <a:rPr lang="en-US" dirty="0" smtClean="0"/>
              <a:t>definitions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You must enable the “Microphone Capability” before you can open the Microphone for input</a:t>
            </a:r>
          </a:p>
          <a:p>
            <a:pPr lvl="1"/>
            <a:r>
              <a:rPr lang="en-US" dirty="0" smtClean="0"/>
              <a:t>To do this, double-click on your app manifest in Solution Explorer</a:t>
            </a:r>
            <a:endParaRPr lang="en-US" b="1" dirty="0" smtClean="0"/>
          </a:p>
          <a:p>
            <a:pPr lvl="1"/>
            <a:r>
              <a:rPr lang="en-US" dirty="0" smtClean="0"/>
              <a:t>Click the “Capabilities” tab, and check the “Microphone” capability</a:t>
            </a:r>
            <a:endParaRPr lang="en-US" dirty="0"/>
          </a:p>
          <a:p>
            <a:pPr lvl="1"/>
            <a:r>
              <a:rPr lang="en-US" dirty="0" smtClean="0"/>
              <a:t>If you fail to do this, initializing the audio subsystem will </a:t>
            </a:r>
            <a:r>
              <a:rPr lang="en-US" dirty="0" smtClean="0"/>
              <a:t>fail</a:t>
            </a:r>
          </a:p>
          <a:p>
            <a:pPr lvl="1"/>
            <a:endParaRPr lang="en-US" dirty="0"/>
          </a:p>
          <a:p>
            <a:r>
              <a:rPr lang="en-US" altLang="ja-JP" dirty="0" smtClean="0"/>
              <a:t>Clicks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pops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ja-JP" altLang="ja-JP" dirty="0" smtClean="0"/>
              <a:t>y</a:t>
            </a:r>
            <a:r>
              <a:rPr lang="en-US" altLang="ja-JP" dirty="0" smtClean="0"/>
              <a:t>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audio</a:t>
            </a:r>
            <a:r>
              <a:rPr lang="ja-JP" altLang="en-US" dirty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result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discontinuities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waveform</a:t>
            </a:r>
          </a:p>
          <a:p>
            <a:pPr lvl="1"/>
            <a:r>
              <a:rPr lang="en-US" altLang="ja-JP" dirty="0" smtClean="0"/>
              <a:t>Try to avoid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and C++’s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are not the same</a:t>
            </a:r>
          </a:p>
          <a:p>
            <a:pPr lvl="1"/>
            <a:r>
              <a:rPr lang="en-US" dirty="0" smtClean="0"/>
              <a:t>C#’s has extra information that C++’s doesn’t</a:t>
            </a:r>
          </a:p>
          <a:p>
            <a:pPr lvl="2"/>
            <a:r>
              <a:rPr lang="en-US" dirty="0" smtClean="0"/>
              <a:t>Chief among them: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cannot simply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r>
              <a:rPr lang="en-US" dirty="0" smtClean="0"/>
              <a:t> in C# code</a:t>
            </a:r>
          </a:p>
          <a:p>
            <a:pPr lvl="2"/>
            <a:r>
              <a:rPr lang="en-US" dirty="0" smtClean="0"/>
              <a:t>At least, not if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</a:t>
            </a:r>
            <a:r>
              <a:rPr lang="en-US" dirty="0"/>
              <a:t> </a:t>
            </a:r>
            <a:r>
              <a:rPr lang="en-US" dirty="0" smtClean="0"/>
              <a:t>is expecting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With C#/C++ Interop </a:t>
            </a:r>
            <a:r>
              <a:rPr lang="en-US" dirty="0" err="1" smtClean="0"/>
              <a:t>datatypes</a:t>
            </a:r>
            <a:r>
              <a:rPr lang="en-US" dirty="0" smtClean="0"/>
              <a:t>, this can work!</a:t>
            </a:r>
          </a:p>
          <a:p>
            <a:pPr lvl="1"/>
            <a:r>
              <a:rPr lang="en-US" dirty="0" smtClean="0"/>
              <a:t>Instead of expecting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, we will instead expect a C++ object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C++ object will match up with the corresponding C# object</a:t>
            </a:r>
          </a:p>
          <a:p>
            <a:pPr lvl="2"/>
            <a:r>
              <a:rPr lang="en-US" dirty="0" smtClean="0"/>
              <a:t>The compiler does the conversion from C# object to C++ object for 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 the C# side, we will be able to write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5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Defines an array of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elements, different element types can be used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treat it like a normal array,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works!</a:t>
            </a:r>
          </a:p>
          <a:p>
            <a:pPr lvl="2"/>
            <a:r>
              <a:rPr lang="en-US" dirty="0" smtClean="0"/>
              <a:t>Not recommended, this is much slower than native arrays!</a:t>
            </a:r>
          </a:p>
          <a:p>
            <a:pPr lvl="2"/>
            <a:r>
              <a:rPr lang="en-US" dirty="0" smtClean="0"/>
              <a:t>Better to copy from this into a temporary array first!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Carries around information like C#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/>
              <a:t> object has 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member!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Translates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/>
              <a:t> </a:t>
            </a:r>
            <a:r>
              <a:rPr lang="en-US" dirty="0" smtClean="0"/>
              <a:t>on the C# side</a:t>
            </a:r>
          </a:p>
          <a:p>
            <a:pPr lvl="1"/>
            <a:endParaRPr lang="en-US" dirty="0"/>
          </a:p>
          <a:p>
            <a:r>
              <a:rPr lang="en-US" dirty="0" smtClean="0"/>
              <a:t>This solves quite a few problems for us</a:t>
            </a:r>
          </a:p>
          <a:p>
            <a:pPr lvl="1"/>
            <a:r>
              <a:rPr lang="en-US" dirty="0" smtClean="0"/>
              <a:t>All of a sudden we can pass sampled data around through C# code!</a:t>
            </a:r>
          </a:p>
        </p:txBody>
      </p:sp>
    </p:spTree>
    <p:extLst>
      <p:ext uri="{BB962C8B-B14F-4D97-AF65-F5344CB8AC3E}">
        <p14:creationId xmlns:p14="http://schemas.microsoft.com/office/powerpoint/2010/main" val="318550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attributes of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property gets exactly what it sounds like it gets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/>
              <a:t> property is the address of the first element of the array</a:t>
            </a:r>
          </a:p>
          <a:p>
            <a:pPr lvl="2"/>
            <a:r>
              <a:rPr lang="en-US" dirty="0" smtClean="0"/>
              <a:t>Use this to convert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</a:p>
          <a:p>
            <a:pPr lvl="2"/>
            <a:r>
              <a:rPr lang="en-US" dirty="0" smtClean="0"/>
              <a:t>Identical to the return value of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begin()</a:t>
            </a:r>
            <a:r>
              <a:rPr lang="en-US" dirty="0"/>
              <a:t> </a:t>
            </a:r>
            <a:r>
              <a:rPr lang="en-US" dirty="0" smtClean="0"/>
              <a:t>member function</a:t>
            </a:r>
          </a:p>
          <a:p>
            <a:pPr lvl="2"/>
            <a:r>
              <a:rPr lang="en-US" dirty="0" smtClean="0"/>
              <a:t>Use this when copying to a native array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Can convert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to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via the constructor: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Remember, </a:t>
            </a:r>
            <a:r>
              <a:rPr lang="en-US" dirty="0" smtClean="0"/>
              <a:t>because you are using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, cleans itself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5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295"/>
            <a:ext cx="8229600" cy="449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Let’s check out an example object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ighlight>
                  <a:srgbClr val="FFFFFF"/>
                </a:highlight>
              </a:rPr>
              <a:t>Returns a generated signal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phase)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9500</TotalTime>
  <Words>4156</Words>
  <Application>Microsoft Macintosh PowerPoint</Application>
  <PresentationFormat>On-screen Show (4:3)</PresentationFormat>
  <Paragraphs>641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Executive</vt:lpstr>
      <vt:lpstr>Equation</vt:lpstr>
      <vt:lpstr>Week 3</vt:lpstr>
      <vt:lpstr>Pointers and Arrays</vt:lpstr>
      <vt:lpstr>Pointers and Arrays</vt:lpstr>
      <vt:lpstr>Pointers and Arrays</vt:lpstr>
      <vt:lpstr>Pointers and Arrays</vt:lpstr>
      <vt:lpstr>Interop Datatypes</vt:lpstr>
      <vt:lpstr>Interop Datatypes</vt:lpstr>
      <vt:lpstr>Interop Datatypes</vt:lpstr>
      <vt:lpstr>Interop .h Example</vt:lpstr>
      <vt:lpstr>Interop .h Example</vt:lpstr>
      <vt:lpstr>Interop .cpp Example</vt:lpstr>
      <vt:lpstr>Interop .cpp Example</vt:lpstr>
      <vt:lpstr>Interop .cpp Example</vt:lpstr>
      <vt:lpstr>Interop Caveats</vt:lpstr>
      <vt:lpstr>Lambdas (C#)</vt:lpstr>
      <vt:lpstr>Lambdas (C++)</vt:lpstr>
      <vt:lpstr>Lambdas (C++)</vt:lpstr>
      <vt:lpstr>Audio Input/Output</vt:lpstr>
      <vt:lpstr>WASAPI</vt:lpstr>
      <vt:lpstr>Autodidacticism</vt:lpstr>
      <vt:lpstr>Autodidacticism</vt:lpstr>
      <vt:lpstr>Autodidacticism</vt:lpstr>
      <vt:lpstr>WASAPI</vt:lpstr>
      <vt:lpstr>WASAPI (Input) Setup</vt:lpstr>
      <vt:lpstr>WASAPI (Input) Setup</vt:lpstr>
      <vt:lpstr>WASAPI (Input) Setup</vt:lpstr>
      <vt:lpstr>WASAPI (Input) Setup</vt:lpstr>
      <vt:lpstr>WASAPI (Input) Setup</vt:lpstr>
      <vt:lpstr>Events: C++ vs. C#</vt:lpstr>
      <vt:lpstr>Threads ∩ Events</vt:lpstr>
      <vt:lpstr>C++ Thread Creation</vt:lpstr>
      <vt:lpstr>WASAPI (Input) Reading</vt:lpstr>
      <vt:lpstr>WASAPI (Input) Reading</vt:lpstr>
      <vt:lpstr>C++ Thread Cleanup</vt:lpstr>
      <vt:lpstr>WASAPI (Output) Setup</vt:lpstr>
      <vt:lpstr>WASAPI (Output) Writing</vt:lpstr>
      <vt:lpstr>WASAPI (Output) Writing</vt:lpstr>
      <vt:lpstr>WASAPI Debrief</vt:lpstr>
      <vt:lpstr>Central ideas for HW3</vt:lpstr>
      <vt:lpstr>Signals and Systems</vt:lpstr>
      <vt:lpstr>Filters</vt:lpstr>
      <vt:lpstr>Filters – Frequency</vt:lpstr>
      <vt:lpstr>Filters – Time</vt:lpstr>
      <vt:lpstr>Filtering</vt:lpstr>
      <vt:lpstr>Convolution</vt:lpstr>
      <vt:lpstr>Convolution</vt:lpstr>
      <vt:lpstr>Convolution</vt:lpstr>
      <vt:lpstr>Circular Convolution</vt:lpstr>
      <vt:lpstr>HW 3</vt:lpstr>
      <vt:lpstr>Misc. Info for HW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335</cp:revision>
  <dcterms:created xsi:type="dcterms:W3CDTF">2013-01-03T18:40:17Z</dcterms:created>
  <dcterms:modified xsi:type="dcterms:W3CDTF">2015-01-22T23:29:22Z</dcterms:modified>
</cp:coreProperties>
</file>