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2" autoAdjust="0"/>
    <p:restoredTop sz="96433" autoAdjust="0"/>
  </p:normalViewPr>
  <p:slideViewPr>
    <p:cSldViewPr>
      <p:cViewPr varScale="1">
        <p:scale>
          <a:sx n="94" d="100"/>
          <a:sy n="94" d="100"/>
        </p:scale>
        <p:origin x="-4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tseez/opencv/tree/master/data/haarcascad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dazzle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/apps/windows.networking.proximity.peerfinder" TargetMode="External"/><Relationship Id="rId3" Type="http://schemas.openxmlformats.org/officeDocument/2006/relationships/hyperlink" Target="http://msdn.microsoft.com/en-us/library/windows/apps/xaml/hh46522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Tim_Berners-Lee" TargetMode="External"/><Relationship Id="rId3" Type="http://schemas.openxmlformats.org/officeDocument/2006/relationships/hyperlink" Target="http://www.w3.org/Protocols/rfc2616/rfc2616-sec10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" TargetMode="External"/><Relationship Id="rId4" Type="http://schemas.openxmlformats.org/officeDocument/2006/relationships/hyperlink" Target="https://code.google.com/p/protobuf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X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speech-api/v1/recognize?lang=en-U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viewer.ipython.org/github/EE590-Spring2014/Materials/blob/master/Week8/SampleCode/PCA/PCA%20test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Image Processing</a:t>
            </a:r>
          </a:p>
          <a:p>
            <a:r>
              <a:rPr lang="en-US" dirty="0" smtClean="0"/>
              <a:t>Face Detection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To detect a face, we decompose a test image</a:t>
            </a:r>
          </a:p>
          <a:p>
            <a:pPr lvl="1"/>
            <a:r>
              <a:rPr lang="en-US" dirty="0" smtClean="0"/>
              <a:t>Using the same eigenvectors (or “</a:t>
            </a:r>
            <a:r>
              <a:rPr lang="en-US" dirty="0" err="1" smtClean="0"/>
              <a:t>eigenfaces</a:t>
            </a:r>
            <a:r>
              <a:rPr lang="en-US" dirty="0" smtClean="0"/>
              <a:t>”) as found earlier in training</a:t>
            </a:r>
          </a:p>
          <a:p>
            <a:pPr lvl="1"/>
            <a:endParaRPr lang="en-US" dirty="0"/>
          </a:p>
          <a:p>
            <a:r>
              <a:rPr lang="en-US" dirty="0" smtClean="0"/>
              <a:t>If the eigenvalues of this image are close enough to those we found in training on real faces, it’s a face</a:t>
            </a:r>
          </a:p>
          <a:p>
            <a:pPr lvl="1"/>
            <a:r>
              <a:rPr lang="en-US" dirty="0" smtClean="0"/>
              <a:t>Each eigenvalue represents the weight of that </a:t>
            </a:r>
            <a:r>
              <a:rPr lang="en-US" dirty="0" err="1" smtClean="0"/>
              <a:t>eigenface</a:t>
            </a:r>
            <a:endParaRPr lang="en-US" dirty="0"/>
          </a:p>
          <a:p>
            <a:pPr lvl="1"/>
            <a:r>
              <a:rPr lang="en-US" dirty="0" smtClean="0"/>
              <a:t>Weight == contribution of that </a:t>
            </a:r>
            <a:r>
              <a:rPr lang="en-US" dirty="0" err="1" smtClean="0"/>
              <a:t>eigenface</a:t>
            </a:r>
            <a:r>
              <a:rPr lang="en-US" dirty="0" smtClean="0"/>
              <a:t> to the overall image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do this decomposition for every possible </a:t>
            </a:r>
            <a:r>
              <a:rPr lang="en-US" dirty="0" err="1" smtClean="0"/>
              <a:t>subimage</a:t>
            </a:r>
            <a:endParaRPr lang="en-US" dirty="0" smtClean="0"/>
          </a:p>
          <a:p>
            <a:pPr lvl="1"/>
            <a:r>
              <a:rPr lang="en-US" dirty="0" smtClean="0"/>
              <a:t>Classifying each as a face or as not a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oup1mark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Viola-Jones is an object detection framework</a:t>
            </a:r>
          </a:p>
          <a:p>
            <a:pPr lvl="1"/>
            <a:r>
              <a:rPr lang="en-US" dirty="0" smtClean="0"/>
              <a:t>Not just faces, but commonly used for such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Uses a cascade of “weak classifiers”</a:t>
            </a:r>
          </a:p>
          <a:p>
            <a:pPr lvl="1"/>
            <a:r>
              <a:rPr lang="en-US" dirty="0" smtClean="0"/>
              <a:t>Each classifier is very simple, uses a single computationally easy feature</a:t>
            </a:r>
          </a:p>
          <a:p>
            <a:pPr lvl="1"/>
            <a:r>
              <a:rPr lang="en-US" dirty="0" smtClean="0"/>
              <a:t>The result of all classifiers is combined into a single decision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classifiers use a “</a:t>
            </a:r>
            <a:r>
              <a:rPr lang="en-US" dirty="0" err="1" smtClean="0"/>
              <a:t>Haar</a:t>
            </a:r>
            <a:r>
              <a:rPr lang="en-US" dirty="0" smtClean="0"/>
              <a:t>-like” feature</a:t>
            </a:r>
          </a:p>
          <a:p>
            <a:pPr lvl="1"/>
            <a:r>
              <a:rPr lang="en-US" dirty="0" smtClean="0"/>
              <a:t>Basically, black and white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9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Haar</a:t>
            </a:r>
            <a:r>
              <a:rPr lang="en-US" dirty="0" smtClean="0"/>
              <a:t> wavelet</a:t>
            </a:r>
            <a:endParaRPr lang="en-US" dirty="0"/>
          </a:p>
        </p:txBody>
      </p:sp>
      <p:pic>
        <p:nvPicPr>
          <p:cNvPr id="5" name="Picture 4" descr="Haar_wavelet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3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Two-dimensional, </a:t>
            </a:r>
            <a:r>
              <a:rPr lang="en-US" dirty="0" err="1" smtClean="0"/>
              <a:t>Haar</a:t>
            </a:r>
            <a:r>
              <a:rPr lang="en-US" dirty="0" smtClean="0"/>
              <a:t>-like features</a:t>
            </a:r>
            <a:endParaRPr lang="en-US" dirty="0"/>
          </a:p>
        </p:txBody>
      </p:sp>
      <p:pic>
        <p:nvPicPr>
          <p:cNvPr id="4" name="Picture 3" descr="220px-Prm_VJ_fig1_featureTypesWith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8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features are then correlated with our signal</a:t>
            </a:r>
            <a:endParaRPr lang="en-US" dirty="0"/>
          </a:p>
        </p:txBody>
      </p:sp>
      <p:pic>
        <p:nvPicPr>
          <p:cNvPr id="4" name="Picture 3" descr="6884354620_49503b7c3a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output of one feature, make a decision</a:t>
            </a:r>
          </a:p>
          <a:p>
            <a:pPr lvl="1"/>
            <a:r>
              <a:rPr lang="en-US" dirty="0" smtClean="0"/>
              <a:t>This will not be very accurate!</a:t>
            </a:r>
          </a:p>
          <a:p>
            <a:pPr lvl="1"/>
            <a:endParaRPr lang="en-US" dirty="0"/>
          </a:p>
          <a:p>
            <a:r>
              <a:rPr lang="en-US" dirty="0" smtClean="0"/>
              <a:t>Cascade these classifiers for the final decision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1362" y="34290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19400" y="3581400"/>
            <a:ext cx="685800" cy="457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34000" y="3581400"/>
            <a:ext cx="685800" cy="457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04800" y="3581400"/>
            <a:ext cx="6858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66800" y="4953000"/>
            <a:ext cx="6705600" cy="685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face</a:t>
            </a:r>
            <a:endParaRPr lang="en-US" dirty="0"/>
          </a:p>
        </p:txBody>
      </p:sp>
      <p:sp>
        <p:nvSpPr>
          <p:cNvPr id="13" name="Bent Arrow 12"/>
          <p:cNvSpPr/>
          <p:nvPr/>
        </p:nvSpPr>
        <p:spPr>
          <a:xfrm rot="5400000">
            <a:off x="7653462" y="3848100"/>
            <a:ext cx="1219200" cy="838200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97894" y="4953000"/>
            <a:ext cx="1093706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Face!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15621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0767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667500" y="4305300"/>
            <a:ext cx="685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5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intelligence is in the ordering of classifiers</a:t>
            </a:r>
          </a:p>
          <a:p>
            <a:endParaRPr lang="en-US" dirty="0"/>
          </a:p>
          <a:p>
            <a:r>
              <a:rPr lang="en-US" dirty="0" smtClean="0"/>
              <a:t>This “ordering of classifiers” is essentially our model</a:t>
            </a:r>
          </a:p>
          <a:p>
            <a:pPr lvl="1"/>
            <a:r>
              <a:rPr lang="en-US" dirty="0" smtClean="0"/>
              <a:t>This is built offline, using lots of training data</a:t>
            </a:r>
          </a:p>
          <a:p>
            <a:pPr lvl="1"/>
            <a:r>
              <a:rPr lang="en-US" dirty="0" smtClean="0"/>
              <a:t>The most reliable features are used first, the lesser ones last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Machine Learning to create this model!</a:t>
            </a:r>
          </a:p>
          <a:p>
            <a:pPr lvl="1"/>
            <a:r>
              <a:rPr lang="en-US" dirty="0" smtClean="0"/>
              <a:t>Most implementations use something called </a:t>
            </a:r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en-US" dirty="0" smtClean="0"/>
              <a:t>This chooses the best features, and orders them for 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1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possible features is enormous</a:t>
            </a:r>
          </a:p>
          <a:p>
            <a:pPr lvl="1"/>
            <a:r>
              <a:rPr lang="en-US" dirty="0" smtClean="0"/>
              <a:t>Remember, our features look across permutations of scale as well!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a 24x24 pixel window, there are 162,332 features</a:t>
            </a:r>
          </a:p>
          <a:p>
            <a:pPr lvl="1"/>
            <a:r>
              <a:rPr lang="en-US" dirty="0" smtClean="0"/>
              <a:t>This is just too many to use all at once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AdaBoost</a:t>
            </a:r>
            <a:r>
              <a:rPr lang="en-US" dirty="0" smtClean="0"/>
              <a:t> will pick the ones that are most useful</a:t>
            </a:r>
          </a:p>
          <a:p>
            <a:pPr lvl="1"/>
            <a:r>
              <a:rPr lang="en-US" dirty="0" smtClean="0"/>
              <a:t>“Useful” – Highest accuracy</a:t>
            </a:r>
          </a:p>
          <a:p>
            <a:pPr lvl="1"/>
            <a:r>
              <a:rPr lang="en-US" dirty="0" smtClean="0"/>
              <a:t>Iteratively chooses features that complement existing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estr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1725"/>
            <a:ext cx="6172200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common problem, many solutions exist</a:t>
            </a:r>
          </a:p>
          <a:p>
            <a:pPr lvl="1"/>
            <a:r>
              <a:rPr lang="en-US" dirty="0" smtClean="0"/>
              <a:t>Some faster, some slower, some more accurate, etc….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look at two:</a:t>
            </a:r>
          </a:p>
          <a:p>
            <a:pPr lvl="1"/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Viola-Jones</a:t>
            </a:r>
          </a:p>
          <a:p>
            <a:pPr lvl="1"/>
            <a:endParaRPr lang="en-US" dirty="0"/>
          </a:p>
          <a:p>
            <a:r>
              <a:rPr lang="en-US" dirty="0" smtClean="0"/>
              <a:t>We’re only going to implement the latter</a:t>
            </a:r>
          </a:p>
          <a:p>
            <a:pPr lvl="1"/>
            <a:r>
              <a:rPr lang="en-US" dirty="0" smtClean="0"/>
              <a:t>The former is just to think about techniques for signal processing!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isn’t something you write yourself</a:t>
            </a:r>
          </a:p>
          <a:p>
            <a:pPr lvl="1"/>
            <a:endParaRPr lang="en-US" dirty="0"/>
          </a:p>
          <a:p>
            <a:r>
              <a:rPr lang="en-US" dirty="0" smtClean="0"/>
              <a:t>In fact, oftentimes you don’t even need to use it</a:t>
            </a:r>
          </a:p>
          <a:p>
            <a:pPr lvl="1"/>
            <a:r>
              <a:rPr lang="en-US" dirty="0" smtClean="0"/>
              <a:t>Preexisting models are available on the internet for our use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OpenCV</a:t>
            </a:r>
            <a:r>
              <a:rPr lang="en-US" dirty="0" smtClean="0"/>
              <a:t> project has </a:t>
            </a:r>
            <a:r>
              <a:rPr lang="en-US" dirty="0" smtClean="0">
                <a:hlinkClick r:id="rId2"/>
              </a:rPr>
              <a:t>pre-learned cascades</a:t>
            </a:r>
            <a:endParaRPr lang="en-US" dirty="0" smtClean="0"/>
          </a:p>
          <a:p>
            <a:pPr lvl="1"/>
            <a:r>
              <a:rPr lang="en-US" dirty="0" smtClean="0"/>
              <a:t>Not only for faces, but an array of objects</a:t>
            </a:r>
          </a:p>
          <a:p>
            <a:pPr lvl="1"/>
            <a:r>
              <a:rPr lang="en-US" dirty="0" smtClean="0"/>
              <a:t>Stored as .xml files describing the cascade of classifiers</a:t>
            </a:r>
          </a:p>
          <a:p>
            <a:pPr lvl="1"/>
            <a:r>
              <a:rPr lang="en-US" dirty="0" smtClean="0"/>
              <a:t>Also contains methods for learning your own cascades given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all features on all </a:t>
            </a:r>
            <a:r>
              <a:rPr lang="en-US" dirty="0" err="1" smtClean="0"/>
              <a:t>subimages</a:t>
            </a:r>
            <a:r>
              <a:rPr lang="en-US" dirty="0" smtClean="0"/>
              <a:t> is slow</a:t>
            </a:r>
          </a:p>
          <a:p>
            <a:pPr lvl="1"/>
            <a:r>
              <a:rPr lang="en-US" dirty="0" smtClean="0"/>
              <a:t>Way, way, way, too slow, even for desktop computers</a:t>
            </a:r>
          </a:p>
          <a:p>
            <a:pPr lvl="1"/>
            <a:endParaRPr lang="en-US" dirty="0"/>
          </a:p>
          <a:p>
            <a:r>
              <a:rPr lang="en-US" dirty="0" smtClean="0"/>
              <a:t>However, there is a cheat we can use</a:t>
            </a:r>
          </a:p>
          <a:p>
            <a:pPr lvl="1"/>
            <a:r>
              <a:rPr lang="en-US" dirty="0" smtClean="0"/>
              <a:t>We can calculate the integral image</a:t>
            </a:r>
            <a:endParaRPr lang="en-US" dirty="0"/>
          </a:p>
        </p:txBody>
      </p:sp>
      <p:pic>
        <p:nvPicPr>
          <p:cNvPr id="5" name="Picture 4" descr="integral-image-example_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837864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allows a single feature to be calculated quickly</a:t>
            </a:r>
          </a:p>
          <a:p>
            <a:pPr lvl="1"/>
            <a:r>
              <a:rPr lang="en-US" dirty="0" smtClean="0"/>
              <a:t>Really, really, quickly!  Four additions, regardless of the size of the feature!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Almost all the work is then in doing the integral</a:t>
            </a:r>
          </a:p>
          <a:p>
            <a:pPr lvl="1"/>
            <a:r>
              <a:rPr lang="en-US" dirty="0" smtClean="0"/>
              <a:t>A small price to pay!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is what allows this kind of detection to be done in real-time on a desktop computer</a:t>
            </a:r>
          </a:p>
          <a:p>
            <a:pPr lvl="1"/>
            <a:r>
              <a:rPr lang="en-US" dirty="0" smtClean="0"/>
              <a:t>We can get close on our phones, we need to run at a low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L</a:t>
            </a:r>
            <a:r>
              <a:rPr lang="en-US" dirty="0" smtClean="0"/>
              <a:t>ive”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this doesn’t work too well on the emulator</a:t>
            </a:r>
          </a:p>
          <a:p>
            <a:pPr lvl="1"/>
            <a:r>
              <a:rPr lang="en-US" dirty="0" smtClean="0"/>
              <a:t>So instead, here’s a screenshot from the example App!</a:t>
            </a:r>
            <a:endParaRPr lang="en-US" dirty="0"/>
          </a:p>
        </p:txBody>
      </p:sp>
      <p:pic>
        <p:nvPicPr>
          <p:cNvPr id="4" name="Picture 3" descr="wp_ss_20140519_00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8"/>
          <a:stretch/>
        </p:blipFill>
        <p:spPr>
          <a:xfrm rot="16200000">
            <a:off x="2265979" y="2418379"/>
            <a:ext cx="44596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Slide: CV Dazzle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came across this while researching Viola-Jones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CV Dazzle</a:t>
            </a:r>
            <a:r>
              <a:rPr lang="en-US" dirty="0" smtClean="0"/>
              <a:t>, hairstyles and makeup designed to counteract facial recognition algorithms</a:t>
            </a:r>
          </a:p>
          <a:p>
            <a:endParaRPr lang="en-US" dirty="0"/>
          </a:p>
          <a:p>
            <a:r>
              <a:rPr lang="en-US" dirty="0" smtClean="0"/>
              <a:t>Purposefully disrupts the features discussed today</a:t>
            </a:r>
          </a:p>
          <a:p>
            <a:pPr lvl="1"/>
            <a:r>
              <a:rPr lang="en-US" dirty="0" smtClean="0"/>
              <a:t>Breaks up the “rectangular” features</a:t>
            </a:r>
          </a:p>
          <a:p>
            <a:pPr lvl="1"/>
            <a:r>
              <a:rPr lang="en-US" dirty="0" smtClean="0"/>
              <a:t>Causes the weak classifiers to fail miserably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Comms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We’ve already got a little experience with this</a:t>
            </a:r>
          </a:p>
          <a:p>
            <a:pPr lvl="1"/>
            <a:r>
              <a:rPr lang="en-US" dirty="0" smtClean="0"/>
              <a:t>Started out with Bluetooth, using RFCOMM to use BT as a serial device</a:t>
            </a:r>
            <a:endParaRPr lang="en-US" dirty="0"/>
          </a:p>
          <a:p>
            <a:pPr lvl="1"/>
            <a:r>
              <a:rPr lang="en-US" dirty="0" smtClean="0"/>
              <a:t>Basics stay the same for TCP/IP, because RFCOMM is similar to TCP</a:t>
            </a:r>
          </a:p>
          <a:p>
            <a:endParaRPr lang="en-US" dirty="0" smtClean="0"/>
          </a:p>
          <a:p>
            <a:r>
              <a:rPr lang="en-US" dirty="0" smtClean="0"/>
              <a:t>We’ll connect to ports, deal with streams, etc…</a:t>
            </a:r>
          </a:p>
          <a:p>
            <a:pPr lvl="1"/>
            <a:r>
              <a:rPr lang="en-US" dirty="0" smtClean="0"/>
              <a:t>Once again the likes of </a:t>
            </a:r>
            <a:r>
              <a:rPr lang="en-US" b="1" dirty="0" err="1" smtClean="0"/>
              <a:t>DataReader</a:t>
            </a:r>
            <a:r>
              <a:rPr lang="en-US" dirty="0" smtClean="0"/>
              <a:t>, and friends will help us out</a:t>
            </a:r>
          </a:p>
          <a:p>
            <a:pPr lvl="1"/>
            <a:endParaRPr lang="en-US" dirty="0"/>
          </a:p>
          <a:p>
            <a:r>
              <a:rPr lang="en-US" dirty="0" smtClean="0"/>
              <a:t>We’ll then take a higher-level approach</a:t>
            </a:r>
          </a:p>
          <a:p>
            <a:pPr lvl="1"/>
            <a:r>
              <a:rPr lang="en-US" dirty="0" smtClean="0"/>
              <a:t>HTTP is a protocol built on top of what we’re talking about</a:t>
            </a:r>
          </a:p>
          <a:p>
            <a:pPr lvl="1"/>
            <a:r>
              <a:rPr lang="en-US" dirty="0" smtClean="0"/>
              <a:t>On top of HTTP, we’ll talk about a data serialization format; JSON</a:t>
            </a:r>
          </a:p>
          <a:p>
            <a:endParaRPr lang="en-US" dirty="0" smtClean="0"/>
          </a:p>
          <a:p>
            <a:r>
              <a:rPr lang="en-US" dirty="0" smtClean="0"/>
              <a:t>By the end, we’ll be doing live speech recognition!</a:t>
            </a:r>
          </a:p>
        </p:txBody>
      </p:sp>
    </p:spTree>
    <p:extLst>
      <p:ext uri="{BB962C8B-B14F-4D97-AF65-F5344CB8AC3E}">
        <p14:creationId xmlns:p14="http://schemas.microsoft.com/office/powerpoint/2010/main" val="382373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b="1" dirty="0" smtClean="0"/>
              <a:t>reliable</a:t>
            </a:r>
            <a:r>
              <a:rPr lang="en-US" dirty="0" smtClean="0"/>
              <a:t> end-to-end data transmission</a:t>
            </a:r>
          </a:p>
          <a:p>
            <a:pPr lvl="1"/>
            <a:r>
              <a:rPr lang="en-US" b="1" dirty="0" smtClean="0"/>
              <a:t>Reliable</a:t>
            </a:r>
            <a:r>
              <a:rPr lang="en-US" dirty="0" smtClean="0"/>
              <a:t>: If something bad happens, it’ll retransmit</a:t>
            </a:r>
          </a:p>
          <a:p>
            <a:pPr lvl="1"/>
            <a:r>
              <a:rPr lang="en-US" b="1" dirty="0" smtClean="0"/>
              <a:t>End-to-end</a:t>
            </a:r>
            <a:r>
              <a:rPr lang="en-US" dirty="0" smtClean="0"/>
              <a:t>: You don’t need to explicitly worry about middlemen</a:t>
            </a:r>
          </a:p>
          <a:p>
            <a:pPr lvl="2"/>
            <a:r>
              <a:rPr lang="en-US" dirty="0" smtClean="0"/>
              <a:t>You connect to the destination, and the middle takes care of itself</a:t>
            </a:r>
          </a:p>
          <a:p>
            <a:pPr lvl="1"/>
            <a:r>
              <a:rPr lang="en-US" dirty="0" smtClean="0"/>
              <a:t>Has the concept of a </a:t>
            </a:r>
            <a:r>
              <a:rPr lang="en-US" b="1" dirty="0" smtClean="0"/>
              <a:t>session</a:t>
            </a:r>
            <a:r>
              <a:rPr lang="en-US" dirty="0" smtClean="0"/>
              <a:t>, which must be established beforehand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UDP, on the other hand, is unreliable</a:t>
            </a:r>
          </a:p>
          <a:p>
            <a:pPr lvl="1"/>
            <a:r>
              <a:rPr lang="en-US" dirty="0" smtClean="0"/>
              <a:t>Doesn’t retransmit if something goes wrong</a:t>
            </a:r>
          </a:p>
          <a:p>
            <a:pPr lvl="1"/>
            <a:r>
              <a:rPr lang="en-US" dirty="0" smtClean="0"/>
              <a:t>Has no concept of a </a:t>
            </a:r>
            <a:r>
              <a:rPr lang="en-US" b="1" dirty="0" smtClean="0"/>
              <a:t>session</a:t>
            </a:r>
            <a:r>
              <a:rPr lang="en-US" dirty="0" smtClean="0"/>
              <a:t>; every packet is independent of every other</a:t>
            </a:r>
          </a:p>
          <a:p>
            <a:endParaRPr lang="en-US" dirty="0"/>
          </a:p>
          <a:p>
            <a:r>
              <a:rPr lang="en-US" dirty="0" smtClean="0"/>
              <a:t>Both have the concept of </a:t>
            </a:r>
            <a:r>
              <a:rPr lang="en-US" b="1" dirty="0" smtClean="0"/>
              <a:t>Sockets</a:t>
            </a:r>
            <a:endParaRPr lang="en-US" dirty="0" smtClean="0"/>
          </a:p>
          <a:p>
            <a:pPr lvl="1"/>
            <a:r>
              <a:rPr lang="en-US" dirty="0" smtClean="0"/>
              <a:t>Bound to a </a:t>
            </a:r>
            <a:r>
              <a:rPr lang="en-US" b="1" dirty="0" smtClean="0"/>
              <a:t>port number</a:t>
            </a:r>
            <a:r>
              <a:rPr lang="en-US" dirty="0" smtClean="0"/>
              <a:t>, differentiates different services from </a:t>
            </a:r>
            <a:r>
              <a:rPr lang="en-US" dirty="0" err="1" smtClean="0"/>
              <a:t>eachother</a:t>
            </a:r>
            <a:endParaRPr lang="en-US" dirty="0" smtClean="0"/>
          </a:p>
          <a:p>
            <a:pPr lvl="2"/>
            <a:r>
              <a:rPr lang="en-US" dirty="0" smtClean="0"/>
              <a:t>E.g. HTTP servers listen for new connections on port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Sockets can either listen, or connect</a:t>
            </a:r>
          </a:p>
          <a:p>
            <a:pPr lvl="1"/>
            <a:r>
              <a:rPr lang="en-US" dirty="0" smtClean="0"/>
              <a:t>Once they are connected, provide </a:t>
            </a:r>
            <a:r>
              <a:rPr lang="en-US" b="1" dirty="0" smtClean="0"/>
              <a:t>2-way</a:t>
            </a:r>
            <a:r>
              <a:rPr lang="en-US" dirty="0" smtClean="0"/>
              <a:t>, </a:t>
            </a:r>
            <a:r>
              <a:rPr lang="en-US" b="1" dirty="0" smtClean="0"/>
              <a:t>stream-based</a:t>
            </a:r>
            <a:r>
              <a:rPr lang="en-US" dirty="0" smtClean="0"/>
              <a:t> communication</a:t>
            </a:r>
          </a:p>
          <a:p>
            <a:endParaRPr lang="en-US" dirty="0"/>
          </a:p>
          <a:p>
            <a:r>
              <a:rPr lang="en-US" dirty="0" smtClean="0"/>
              <a:t>Listening sockets are used by servers</a:t>
            </a:r>
          </a:p>
          <a:p>
            <a:pPr lvl="1"/>
            <a:r>
              <a:rPr lang="en-US" b="1" dirty="0" smtClean="0"/>
              <a:t>Bind</a:t>
            </a:r>
            <a:r>
              <a:rPr lang="en-US" dirty="0" smtClean="0"/>
              <a:t> to a port</a:t>
            </a:r>
          </a:p>
          <a:p>
            <a:pPr lvl="1"/>
            <a:r>
              <a:rPr lang="en-US" dirty="0" smtClean="0"/>
              <a:t>Creates a new socket when a client connects to it</a:t>
            </a:r>
          </a:p>
          <a:p>
            <a:pPr lvl="1"/>
            <a:endParaRPr lang="en-US" dirty="0"/>
          </a:p>
          <a:p>
            <a:r>
              <a:rPr lang="en-US" dirty="0" smtClean="0"/>
              <a:t>Connecting sockets initiate the connection</a:t>
            </a:r>
          </a:p>
          <a:p>
            <a:pPr lvl="1"/>
            <a:r>
              <a:rPr lang="en-US" b="1" dirty="0" smtClean="0"/>
              <a:t>Connect</a:t>
            </a:r>
            <a:r>
              <a:rPr lang="en-US" dirty="0" smtClean="0"/>
              <a:t> to a server address at a certain port</a:t>
            </a:r>
          </a:p>
          <a:p>
            <a:pPr lvl="1"/>
            <a:endParaRPr lang="en-US" dirty="0"/>
          </a:p>
          <a:p>
            <a:r>
              <a:rPr lang="en-US" dirty="0" smtClean="0"/>
              <a:t>Due to the nature of phones, we tend to connect</a:t>
            </a:r>
          </a:p>
          <a:p>
            <a:pPr lvl="1"/>
            <a:r>
              <a:rPr lang="en-US" dirty="0" smtClean="0"/>
              <a:t>Running background listening services on a phone is rare, but possible</a:t>
            </a:r>
          </a:p>
        </p:txBody>
      </p:sp>
    </p:spTree>
    <p:extLst>
      <p:ext uri="{BB962C8B-B14F-4D97-AF65-F5344CB8AC3E}">
        <p14:creationId xmlns:p14="http://schemas.microsoft.com/office/powerpoint/2010/main" val="405741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this with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StreamSocketListener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Exposes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ConnectionReceived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We call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BindServiceNameAsync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/>
              <a:t> to start listening</a:t>
            </a:r>
          </a:p>
          <a:p>
            <a:pPr lvl="1"/>
            <a:endParaRPr lang="en-US" dirty="0"/>
          </a:p>
          <a:p>
            <a:r>
              <a:rPr lang="en-US" dirty="0" smtClean="0"/>
              <a:t>Everything afterwards happens in the event handler</a:t>
            </a:r>
          </a:p>
          <a:p>
            <a:pPr lvl="1"/>
            <a:r>
              <a:rPr lang="en-US" dirty="0" smtClean="0"/>
              <a:t>We are passed in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StreamSocketListenerConnectionReceivedEventArgs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Feel free to laugh at that name, it deserves it</a:t>
            </a:r>
          </a:p>
          <a:p>
            <a:pPr lvl="1"/>
            <a:r>
              <a:rPr lang="en-US" dirty="0" smtClean="0"/>
              <a:t>Inside that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/>
              <a:t> class, we can get at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</a:t>
            </a:r>
            <a:r>
              <a:rPr lang="en-US" dirty="0" smtClean="0"/>
              <a:t> member</a:t>
            </a:r>
          </a:p>
          <a:p>
            <a:pPr lvl="1"/>
            <a:endParaRPr lang="en-US" dirty="0"/>
          </a:p>
          <a:p>
            <a:r>
              <a:rPr lang="en-US" dirty="0" smtClean="0"/>
              <a:t>Once we have that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dirty="0" smtClean="0"/>
              <a:t>, we’re done</a:t>
            </a:r>
          </a:p>
          <a:p>
            <a:pPr lvl="1"/>
            <a:r>
              <a:rPr lang="en-US" dirty="0" smtClean="0"/>
              <a:t>We can construct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dirty="0" err="1" smtClean="0"/>
              <a:t>s</a:t>
            </a:r>
            <a:r>
              <a:rPr lang="en-US" dirty="0" smtClean="0"/>
              <a:t>, etc… 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83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Extremely similar to connecting over Bluetooth</a:t>
            </a:r>
          </a:p>
          <a:p>
            <a:pPr lvl="1"/>
            <a:r>
              <a:rPr lang="en-US" dirty="0" smtClean="0"/>
              <a:t>We’re not going to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If you want to, go ahead and search for 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examples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We’ll just assume we know the address of the listening socket</a:t>
            </a:r>
          </a:p>
          <a:p>
            <a:pPr lvl="1"/>
            <a:endParaRPr lang="en-US" dirty="0"/>
          </a:p>
          <a:p>
            <a:r>
              <a:rPr lang="en-US" dirty="0" smtClean="0"/>
              <a:t>First, we create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dirty="0"/>
              <a:t> </a:t>
            </a:r>
            <a:r>
              <a:rPr lang="en-US" dirty="0" smtClean="0"/>
              <a:t>object from a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dirty="0" smtClean="0"/>
              <a:t>We feed that into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ConnectAsync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hostnameString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s.ConnectAsync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(hostname,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After that, we are ready to do work with the socket</a:t>
            </a:r>
          </a:p>
          <a:p>
            <a:pPr lvl="1"/>
            <a:r>
              <a:rPr lang="en-US" dirty="0" smtClean="0"/>
              <a:t>Again,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dirty="0" smtClean="0"/>
              <a:t>etc… are your friends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20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r>
              <a:rPr lang="en-US" dirty="0" smtClean="0"/>
              <a:t> relies on the concept of principal component analysis (PCA)</a:t>
            </a:r>
          </a:p>
          <a:p>
            <a:pPr lvl="1"/>
            <a:r>
              <a:rPr lang="en-US" dirty="0" smtClean="0"/>
              <a:t>Takes a lot of data in, finds common components, or patterns</a:t>
            </a:r>
          </a:p>
          <a:p>
            <a:pPr lvl="1"/>
            <a:endParaRPr lang="en-US" dirty="0"/>
          </a:p>
          <a:p>
            <a:r>
              <a:rPr lang="en-US" dirty="0" smtClean="0"/>
              <a:t>Often viewed in terms of “trials”</a:t>
            </a:r>
          </a:p>
          <a:p>
            <a:pPr lvl="1"/>
            <a:r>
              <a:rPr lang="en-US" dirty="0" smtClean="0"/>
              <a:t>E.g. “Across all trials”, what remains constant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Often used in machine learning</a:t>
            </a:r>
          </a:p>
          <a:p>
            <a:pPr lvl="1"/>
            <a:r>
              <a:rPr lang="en-US" dirty="0" smtClean="0"/>
              <a:t>Is able to look at a dataset and discern simple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5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TCP/IP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err="1" smtClean="0"/>
              <a:t>Transer</a:t>
            </a:r>
            <a:r>
              <a:rPr lang="en-US" dirty="0" smtClean="0"/>
              <a:t> Protocol</a:t>
            </a:r>
          </a:p>
          <a:p>
            <a:pPr lvl="1"/>
            <a:r>
              <a:rPr lang="en-US" dirty="0" smtClean="0"/>
              <a:t>Proposed by </a:t>
            </a:r>
            <a:r>
              <a:rPr lang="en-US" dirty="0" smtClean="0">
                <a:hlinkClick r:id="rId2"/>
              </a:rPr>
              <a:t>Sir Tim Berners-Lee</a:t>
            </a:r>
            <a:r>
              <a:rPr lang="en-US" dirty="0" smtClean="0"/>
              <a:t> in 1991</a:t>
            </a:r>
          </a:p>
          <a:p>
            <a:endParaRPr lang="en-US" dirty="0"/>
          </a:p>
          <a:p>
            <a:r>
              <a:rPr lang="en-US" dirty="0" smtClean="0"/>
              <a:t>A stateless, request-response text-based protocol</a:t>
            </a:r>
          </a:p>
          <a:p>
            <a:pPr lvl="1"/>
            <a:r>
              <a:rPr lang="en-US" dirty="0" smtClean="0"/>
              <a:t>Clients initiate requests, servers respond</a:t>
            </a:r>
          </a:p>
          <a:p>
            <a:pPr lvl="2"/>
            <a:r>
              <a:rPr lang="en-US" dirty="0" smtClean="0"/>
              <a:t>Many technologies exist to address the lack of server initiation</a:t>
            </a:r>
          </a:p>
          <a:p>
            <a:pPr lvl="2"/>
            <a:r>
              <a:rPr lang="en-US" b="1" dirty="0" err="1" smtClean="0"/>
              <a:t>WebSockets</a:t>
            </a:r>
            <a:r>
              <a:rPr lang="en-US" b="1" dirty="0" smtClean="0"/>
              <a:t>, AJAX</a:t>
            </a:r>
            <a:r>
              <a:rPr lang="en-US" dirty="0" smtClean="0"/>
              <a:t>, </a:t>
            </a:r>
            <a:r>
              <a:rPr lang="en-US" b="1" dirty="0" err="1" smtClean="0"/>
              <a:t>XMLHTTPRequest</a:t>
            </a:r>
            <a:r>
              <a:rPr lang="en-US" dirty="0" smtClean="0"/>
              <a:t> to name a few</a:t>
            </a:r>
            <a:endParaRPr lang="en-US" b="1" dirty="0" smtClean="0"/>
          </a:p>
          <a:p>
            <a:pPr lvl="1"/>
            <a:r>
              <a:rPr lang="en-US" dirty="0" smtClean="0"/>
              <a:t>Each request is independent of all others, no information is stored</a:t>
            </a:r>
          </a:p>
          <a:p>
            <a:pPr lvl="2"/>
            <a:r>
              <a:rPr lang="en-US" dirty="0" smtClean="0"/>
              <a:t>Hence, </a:t>
            </a:r>
            <a:r>
              <a:rPr lang="en-US" b="1" dirty="0" smtClean="0"/>
              <a:t>cookies</a:t>
            </a:r>
          </a:p>
          <a:p>
            <a:pPr lvl="1"/>
            <a:r>
              <a:rPr lang="en-US" dirty="0" smtClean="0"/>
              <a:t>Each response starts with an </a:t>
            </a:r>
            <a:r>
              <a:rPr lang="en-US" dirty="0" smtClean="0">
                <a:hlinkClick r:id="rId3"/>
              </a:rPr>
              <a:t>HTTP status code</a:t>
            </a:r>
            <a:endParaRPr lang="en-US" dirty="0" smtClean="0"/>
          </a:p>
          <a:p>
            <a:pPr lvl="2"/>
            <a:r>
              <a:rPr lang="en-US" b="1" dirty="0" smtClean="0"/>
              <a:t>404</a:t>
            </a:r>
            <a:r>
              <a:rPr lang="en-US" dirty="0" smtClean="0"/>
              <a:t> – File Not Found, </a:t>
            </a:r>
            <a:r>
              <a:rPr lang="en-US" b="1" dirty="0" smtClean="0"/>
              <a:t>200 </a:t>
            </a:r>
            <a:r>
              <a:rPr lang="en-US" dirty="0" smtClean="0"/>
              <a:t>– OK, </a:t>
            </a:r>
            <a:r>
              <a:rPr lang="en-US" b="1" dirty="0" smtClean="0"/>
              <a:t>500</a:t>
            </a:r>
            <a:r>
              <a:rPr lang="en-US" dirty="0" smtClean="0"/>
              <a:t> – Internal Server Error etc….</a:t>
            </a:r>
            <a:endParaRPr lang="en-US" b="1" dirty="0" smtClean="0"/>
          </a:p>
          <a:p>
            <a:pPr lvl="2"/>
            <a:endParaRPr lang="en-US" b="1" dirty="0"/>
          </a:p>
          <a:p>
            <a:r>
              <a:rPr lang="en-US" dirty="0" smtClean="0"/>
              <a:t>A limited number of request types can be made</a:t>
            </a:r>
          </a:p>
          <a:p>
            <a:pPr lvl="1"/>
            <a:r>
              <a:rPr lang="en-US" dirty="0" smtClean="0"/>
              <a:t>Most common: </a:t>
            </a:r>
            <a:r>
              <a:rPr lang="en-US" b="1" dirty="0" smtClean="0"/>
              <a:t>HEAD</a:t>
            </a:r>
            <a:r>
              <a:rPr lang="en-US" dirty="0" smtClean="0"/>
              <a:t>,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POST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9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HEAD</a:t>
            </a:r>
            <a:endParaRPr lang="en-US" dirty="0" smtClean="0"/>
          </a:p>
          <a:p>
            <a:pPr lvl="1"/>
            <a:r>
              <a:rPr lang="en-US" dirty="0" smtClean="0"/>
              <a:t>Retrieves metadata about a file on a server</a:t>
            </a:r>
          </a:p>
          <a:p>
            <a:pPr lvl="1"/>
            <a:r>
              <a:rPr lang="en-US" dirty="0" smtClean="0"/>
              <a:t>Time last modified, file contents type, etc…</a:t>
            </a:r>
          </a:p>
          <a:p>
            <a:pPr lvl="1"/>
            <a:endParaRPr lang="en-US" dirty="0"/>
          </a:p>
          <a:p>
            <a:r>
              <a:rPr lang="en-US" b="1" dirty="0" smtClean="0"/>
              <a:t>GET</a:t>
            </a:r>
            <a:endParaRPr lang="en-US" dirty="0" smtClean="0"/>
          </a:p>
          <a:p>
            <a:pPr lvl="1"/>
            <a:r>
              <a:rPr lang="en-US" dirty="0" smtClean="0"/>
              <a:t>Most common by far, “gets” the data stored on the server</a:t>
            </a:r>
          </a:p>
          <a:p>
            <a:pPr lvl="1"/>
            <a:endParaRPr lang="en-US" dirty="0"/>
          </a:p>
          <a:p>
            <a:r>
              <a:rPr lang="en-US" b="1" dirty="0" smtClean="0"/>
              <a:t>POST</a:t>
            </a:r>
            <a:endParaRPr lang="en-US" dirty="0" smtClean="0"/>
          </a:p>
          <a:p>
            <a:pPr lvl="1"/>
            <a:r>
              <a:rPr lang="en-US" dirty="0" smtClean="0"/>
              <a:t>Performs the same function as </a:t>
            </a:r>
            <a:r>
              <a:rPr lang="en-US" b="1" dirty="0" smtClean="0"/>
              <a:t>GET</a:t>
            </a:r>
            <a:r>
              <a:rPr lang="en-US" dirty="0" smtClean="0"/>
              <a:t>, but allows client to upload data</a:t>
            </a:r>
          </a:p>
          <a:p>
            <a:pPr lvl="2"/>
            <a:r>
              <a:rPr lang="en-US" dirty="0" smtClean="0"/>
              <a:t>While </a:t>
            </a:r>
            <a:r>
              <a:rPr lang="en-US" b="1" dirty="0" smtClean="0"/>
              <a:t>GET</a:t>
            </a:r>
            <a:r>
              <a:rPr lang="en-US" dirty="0" smtClean="0"/>
              <a:t> does allow for small amounts of data to be URL-embedded, </a:t>
            </a:r>
            <a:r>
              <a:rPr lang="en-US" b="1" dirty="0" smtClean="0"/>
              <a:t>POST</a:t>
            </a:r>
            <a:r>
              <a:rPr lang="en-US" dirty="0" smtClean="0"/>
              <a:t> allows for much larger chunks to be sent like a </a:t>
            </a:r>
            <a:r>
              <a:rPr lang="en-US" b="1" dirty="0" smtClean="0"/>
              <a:t>GET</a:t>
            </a:r>
            <a:r>
              <a:rPr lang="en-US" dirty="0" smtClean="0"/>
              <a:t> response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that all of these can fail, with 404’s, 500’s, etc.</a:t>
            </a:r>
          </a:p>
        </p:txBody>
      </p:sp>
    </p:spTree>
    <p:extLst>
      <p:ext uri="{BB962C8B-B14F-4D97-AF65-F5344CB8AC3E}">
        <p14:creationId xmlns:p14="http://schemas.microsoft.com/office/powerpoint/2010/main" val="99649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Headers are metadata that precedes all messages</a:t>
            </a:r>
          </a:p>
          <a:p>
            <a:pPr lvl="1"/>
            <a:r>
              <a:rPr lang="en-US" dirty="0" smtClean="0"/>
              <a:t>Both requests and responses provide headers</a:t>
            </a:r>
          </a:p>
          <a:p>
            <a:pPr lvl="1"/>
            <a:r>
              <a:rPr lang="en-US" dirty="0" smtClean="0"/>
              <a:t>Even request type is part of the header</a:t>
            </a:r>
          </a:p>
          <a:p>
            <a:pPr lvl="1"/>
            <a:endParaRPr lang="en-US" dirty="0"/>
          </a:p>
          <a:p>
            <a:r>
              <a:rPr lang="en-US" dirty="0" smtClean="0"/>
              <a:t>Controls/describes the communication channel as well as the content being transferred</a:t>
            </a:r>
          </a:p>
          <a:p>
            <a:pPr lvl="1"/>
            <a:r>
              <a:rPr lang="en-US" b="1" dirty="0" smtClean="0"/>
              <a:t>Content-Length</a:t>
            </a:r>
            <a:r>
              <a:rPr lang="en-US" dirty="0" smtClean="0"/>
              <a:t> describes the length of a </a:t>
            </a:r>
            <a:r>
              <a:rPr lang="en-US" b="1" dirty="0" smtClean="0"/>
              <a:t>GET</a:t>
            </a:r>
            <a:r>
              <a:rPr lang="en-US" dirty="0" smtClean="0"/>
              <a:t> response or a </a:t>
            </a:r>
            <a:r>
              <a:rPr lang="en-US" b="1" dirty="0" smtClean="0"/>
              <a:t>POST</a:t>
            </a:r>
            <a:r>
              <a:rPr lang="en-US" dirty="0" smtClean="0"/>
              <a:t> upload</a:t>
            </a:r>
          </a:p>
          <a:p>
            <a:pPr lvl="1"/>
            <a:r>
              <a:rPr lang="en-US" b="1" dirty="0" smtClean="0"/>
              <a:t>Connection-type</a:t>
            </a:r>
            <a:r>
              <a:rPr lang="en-US" dirty="0" smtClean="0"/>
              <a:t>: </a:t>
            </a:r>
            <a:r>
              <a:rPr lang="en-US" b="1" dirty="0" smtClean="0"/>
              <a:t>[Close/Keep-alive] </a:t>
            </a:r>
            <a:r>
              <a:rPr lang="en-US" dirty="0" smtClean="0"/>
              <a:t>determines whether the socket is closed after the first request, or is kept open for further communication</a:t>
            </a:r>
          </a:p>
          <a:p>
            <a:pPr lvl="1"/>
            <a:r>
              <a:rPr lang="en-US" dirty="0" smtClean="0"/>
              <a:t>Many, many others exist</a:t>
            </a:r>
          </a:p>
          <a:p>
            <a:pPr lvl="1"/>
            <a:endParaRPr lang="en-US" dirty="0"/>
          </a:p>
          <a:p>
            <a:r>
              <a:rPr lang="en-US" b="1" dirty="0" smtClean="0"/>
              <a:t>HEAD</a:t>
            </a:r>
            <a:r>
              <a:rPr lang="en-US" dirty="0" smtClean="0"/>
              <a:t>, unsurprisingly, gets only the headers for a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693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type out a simple HTTP request:</a:t>
            </a:r>
            <a:endParaRPr lang="en-US" sz="1600" dirty="0" smtClean="0">
              <a:latin typeface="Century Gothic" panose="020B050202020202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endParaRPr lang="en-US" sz="1600" dirty="0" smtClean="0">
              <a:latin typeface="Century Gothic" panose="020B050202020202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sz="1600" dirty="0">
              <a:latin typeface="Century Gothic" panose="020B0502020202020204" pitchFamily="34" charset="0"/>
              <a:cs typeface="Cordia New" panose="020B0304020202020204" pitchFamily="34" charset="-34"/>
            </a:endParaRPr>
          </a:p>
          <a:p>
            <a:r>
              <a:rPr lang="en-US" dirty="0" smtClean="0"/>
              <a:t>It’s impossible to see here, but all HTTP messages end with two sequential newlines: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\r\n\r\n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response looks like so: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HTTP/1.1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200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Server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nginx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/1.2.6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Date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Fri, 22 Feb 2013 00:43:24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Content-Type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text/html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Content-Length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Last-Modified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Wed, 03 Oct 2012 21:52:51 GMT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Connection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keep-alive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Accept-Ranges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&lt;data&gt;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HTTP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HTTP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Luckily, we don’t have to do all this by hand</a:t>
            </a:r>
          </a:p>
          <a:p>
            <a:pPr lvl="1"/>
            <a:r>
              <a:rPr lang="en-US" dirty="0" smtClean="0"/>
              <a:t>There are a LOT of HTTP-centric tools for use, in every language</a:t>
            </a:r>
          </a:p>
          <a:p>
            <a:pPr lvl="1"/>
            <a:endParaRPr lang="en-US" dirty="0"/>
          </a:p>
          <a:p>
            <a:r>
              <a:rPr lang="en-US" dirty="0" smtClean="0"/>
              <a:t>In C#,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HttpWebRequest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HttpWebRequest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WebRequest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We then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.{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Begin,End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GetResponse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.Factory.FromAsync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WebResponse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request.BeginGetResponse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request.EndGetResponse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Finally, we can construct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response.GetResponseStream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AsInputStream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72049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HTTPWebRequest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Okay, we have the communication set up</a:t>
            </a:r>
          </a:p>
          <a:p>
            <a:pPr lvl="1"/>
            <a:r>
              <a:rPr lang="en-US" dirty="0" smtClean="0"/>
              <a:t>We still aren’t saying anything interesting, just “give me file X”</a:t>
            </a:r>
          </a:p>
          <a:p>
            <a:pPr lvl="1"/>
            <a:endParaRPr lang="en-US" dirty="0"/>
          </a:p>
          <a:p>
            <a:r>
              <a:rPr lang="en-US" dirty="0" smtClean="0"/>
              <a:t>To communicate more complex ideas, we use:</a:t>
            </a:r>
          </a:p>
          <a:p>
            <a:pPr lvl="1"/>
            <a:r>
              <a:rPr lang="en-US" dirty="0" smtClean="0"/>
              <a:t>Our own, non standards-conformant language that we will reinvent for every new project, and which decides not to work on Tuesdays</a:t>
            </a:r>
          </a:p>
          <a:p>
            <a:pPr lvl="1"/>
            <a:r>
              <a:rPr lang="en-US" b="1" dirty="0" smtClean="0"/>
              <a:t>XML</a:t>
            </a:r>
            <a:r>
              <a:rPr lang="en-US" dirty="0" smtClean="0"/>
              <a:t>: A generalized </a:t>
            </a:r>
            <a:r>
              <a:rPr lang="en-US" dirty="0" smtClean="0">
                <a:hlinkClick r:id="rId2"/>
              </a:rPr>
              <a:t>markup language</a:t>
            </a:r>
            <a:r>
              <a:rPr lang="en-US" dirty="0" smtClean="0"/>
              <a:t>.  We use this every day with XAML</a:t>
            </a:r>
          </a:p>
          <a:p>
            <a:pPr lvl="1"/>
            <a:r>
              <a:rPr lang="en-US" b="1" dirty="0" smtClean="0"/>
              <a:t>JSON</a:t>
            </a:r>
            <a:r>
              <a:rPr lang="en-US" dirty="0" smtClean="0"/>
              <a:t>: “</a:t>
            </a:r>
            <a:r>
              <a:rPr lang="en-US" dirty="0" err="1" smtClean="0"/>
              <a:t>Javascript</a:t>
            </a:r>
            <a:r>
              <a:rPr lang="en-US" dirty="0" smtClean="0"/>
              <a:t> Object Notation”, a serialization format </a:t>
            </a:r>
            <a:r>
              <a:rPr lang="en-US" dirty="0" smtClean="0">
                <a:hlinkClick r:id="rId3"/>
              </a:rPr>
              <a:t>born in the web</a:t>
            </a:r>
            <a:endParaRPr lang="en-US" dirty="0" smtClean="0"/>
          </a:p>
          <a:p>
            <a:pPr lvl="1"/>
            <a:r>
              <a:rPr lang="en-US" b="1" dirty="0" smtClean="0"/>
              <a:t>Protocol Buffers</a:t>
            </a:r>
            <a:r>
              <a:rPr lang="en-US" dirty="0" smtClean="0"/>
              <a:t>: Completely overkill, but a </a:t>
            </a:r>
            <a:r>
              <a:rPr lang="en-US" dirty="0" smtClean="0">
                <a:hlinkClick r:id="rId4"/>
              </a:rPr>
              <a:t>neat idea</a:t>
            </a:r>
            <a:endParaRPr lang="en-US" dirty="0" smtClean="0"/>
          </a:p>
          <a:p>
            <a:pPr lvl="1"/>
            <a:endParaRPr lang="en-US" b="1" dirty="0"/>
          </a:p>
          <a:p>
            <a:r>
              <a:rPr lang="en-US" dirty="0" smtClean="0"/>
              <a:t>We’re going to use </a:t>
            </a:r>
            <a:r>
              <a:rPr lang="en-US" b="1" dirty="0" smtClean="0"/>
              <a:t>JSON</a:t>
            </a:r>
            <a:r>
              <a:rPr lang="en-US" dirty="0" smtClean="0"/>
              <a:t>, because it’s easy</a:t>
            </a:r>
          </a:p>
          <a:p>
            <a:pPr lvl="1"/>
            <a:r>
              <a:rPr lang="en-US" dirty="0" smtClean="0"/>
              <a:t>Very straightforward</a:t>
            </a:r>
          </a:p>
          <a:p>
            <a:pPr lvl="1"/>
            <a:r>
              <a:rPr lang="en-US" dirty="0" smtClean="0"/>
              <a:t>Extremely common, especially among web services</a:t>
            </a:r>
          </a:p>
          <a:p>
            <a:pPr lvl="1"/>
            <a:r>
              <a:rPr lang="en-US" dirty="0" smtClean="0"/>
              <a:t>Because the next demo relies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webservice</a:t>
            </a:r>
            <a:r>
              <a:rPr lang="en-US" dirty="0" smtClean="0"/>
              <a:t> endpoint for Speech -&gt; Text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https://www.google.com/speech-api/v1/recognize?lang=en-US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Note the URL-encoded parameter setting language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Takes in FLAC-encoded audio files via </a:t>
            </a:r>
            <a:r>
              <a:rPr lang="en-US" b="1" dirty="0" smtClean="0"/>
              <a:t>POST</a:t>
            </a:r>
            <a:endParaRPr lang="en-US" dirty="0" smtClean="0"/>
          </a:p>
          <a:p>
            <a:pPr lvl="1"/>
            <a:r>
              <a:rPr lang="en-US" dirty="0" smtClean="0"/>
              <a:t>FLAC: Free Lossless Audio Codec</a:t>
            </a:r>
          </a:p>
          <a:p>
            <a:pPr lvl="1"/>
            <a:r>
              <a:rPr lang="en-US" dirty="0" smtClean="0"/>
              <a:t>Almost certainly has a duration limit, feel free to experiment!</a:t>
            </a:r>
          </a:p>
          <a:p>
            <a:pPr lvl="1"/>
            <a:endParaRPr lang="en-US" dirty="0"/>
          </a:p>
          <a:p>
            <a:r>
              <a:rPr lang="en-US" dirty="0" smtClean="0"/>
              <a:t>Gives back a JSON response of text hypotheses</a:t>
            </a:r>
          </a:p>
          <a:p>
            <a:pPr lvl="1"/>
            <a:r>
              <a:rPr lang="en-US" dirty="0" smtClean="0"/>
              <a:t>Guaranteed to be the simplest free speech recognition API in the world</a:t>
            </a:r>
          </a:p>
          <a:p>
            <a:pPr lvl="1"/>
            <a:endParaRPr lang="en-US" dirty="0"/>
          </a:p>
          <a:p>
            <a:r>
              <a:rPr lang="en-US" dirty="0" smtClean="0"/>
              <a:t>Let’s take a look at the demo!</a:t>
            </a:r>
          </a:p>
        </p:txBody>
      </p:sp>
    </p:spTree>
    <p:extLst>
      <p:ext uri="{BB962C8B-B14F-4D97-AF65-F5344CB8AC3E}">
        <p14:creationId xmlns:p14="http://schemas.microsoft.com/office/powerpoint/2010/main" val="44314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 on a matrix </a:t>
            </a:r>
            <a:r>
              <a:rPr lang="en-US" b="1" dirty="0" smtClean="0"/>
              <a:t>X</a:t>
            </a:r>
          </a:p>
          <a:p>
            <a:pPr lvl="1"/>
            <a:r>
              <a:rPr lang="en-US" dirty="0" smtClean="0"/>
              <a:t>That’s the same thing as Eigenvalue Decomposition on the matrix </a:t>
            </a:r>
            <a:r>
              <a:rPr lang="en-US" b="1" dirty="0" smtClean="0"/>
              <a:t>X</a:t>
            </a:r>
            <a:r>
              <a:rPr lang="en-US" b="1" baseline="30000" dirty="0" smtClean="0"/>
              <a:t>T</a:t>
            </a:r>
            <a:r>
              <a:rPr lang="en-US" b="1" dirty="0" smtClean="0"/>
              <a:t>X</a:t>
            </a:r>
          </a:p>
          <a:p>
            <a:pPr lvl="1"/>
            <a:endParaRPr lang="en-US" b="1" dirty="0"/>
          </a:p>
          <a:p>
            <a:r>
              <a:rPr lang="en-US" dirty="0" smtClean="0"/>
              <a:t>Decomposes </a:t>
            </a:r>
            <a:r>
              <a:rPr lang="en-US" b="1" dirty="0" smtClean="0"/>
              <a:t>X</a:t>
            </a:r>
            <a:r>
              <a:rPr lang="en-US" dirty="0" smtClean="0"/>
              <a:t> into </a:t>
            </a:r>
            <a:r>
              <a:rPr lang="en-US" b="1" dirty="0" smtClean="0"/>
              <a:t>U</a:t>
            </a:r>
            <a:r>
              <a:rPr lang="en-US" dirty="0" smtClean="0"/>
              <a:t>, </a:t>
            </a:r>
            <a:r>
              <a:rPr lang="en-US" b="1" dirty="0" smtClean="0"/>
              <a:t>S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such that: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</a:t>
            </a:r>
            <a:r>
              <a:rPr lang="en-US" dirty="0" smtClean="0"/>
              <a:t> is a diagonal matrix of singular values</a:t>
            </a:r>
          </a:p>
          <a:p>
            <a:pPr lvl="1"/>
            <a:r>
              <a:rPr lang="en-US" dirty="0" smtClean="0"/>
              <a:t>These control the weighting of the singular vectors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are the left and right singular vector matrices</a:t>
            </a:r>
          </a:p>
          <a:p>
            <a:pPr lvl="1"/>
            <a:r>
              <a:rPr lang="en-US" dirty="0" smtClean="0"/>
              <a:t>The columns of </a:t>
            </a:r>
            <a:r>
              <a:rPr lang="en-US" b="1" dirty="0" smtClean="0"/>
              <a:t>U</a:t>
            </a:r>
            <a:r>
              <a:rPr lang="en-US" dirty="0" smtClean="0"/>
              <a:t> and the rows of </a:t>
            </a:r>
            <a:r>
              <a:rPr lang="en-US" b="1" dirty="0" smtClean="0"/>
              <a:t>V</a:t>
            </a:r>
            <a:r>
              <a:rPr lang="en-US" dirty="0" smtClean="0"/>
              <a:t> represent bases for the signal space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90595"/>
              </p:ext>
            </p:extLst>
          </p:nvPr>
        </p:nvGraphicFramePr>
        <p:xfrm>
          <a:off x="3124200" y="3124200"/>
          <a:ext cx="20193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673100" imgH="203200" progId="Equation.3">
                  <p:embed/>
                </p:oleObj>
              </mc:Choice>
              <mc:Fallback>
                <p:oleObj name="Equation" r:id="rId3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3124200"/>
                        <a:ext cx="2019301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70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Speech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will transform </a:t>
            </a:r>
            <a:r>
              <a:rPr lang="en-US" b="1" dirty="0" smtClean="0"/>
              <a:t>X</a:t>
            </a:r>
            <a:r>
              <a:rPr lang="en-US" dirty="0" smtClean="0"/>
              <a:t> onto a specific basis</a:t>
            </a:r>
          </a:p>
          <a:p>
            <a:pPr lvl="1"/>
            <a:r>
              <a:rPr lang="en-US" dirty="0" smtClean="0"/>
              <a:t>The basis are those which “best describe” </a:t>
            </a:r>
            <a:r>
              <a:rPr lang="en-US" b="1" dirty="0" smtClean="0"/>
              <a:t>X</a:t>
            </a:r>
            <a:r>
              <a:rPr lang="en-US" dirty="0" smtClean="0"/>
              <a:t>, in an energetic sense</a:t>
            </a:r>
            <a:endParaRPr lang="en-US" dirty="0"/>
          </a:p>
        </p:txBody>
      </p:sp>
      <p:pic>
        <p:nvPicPr>
          <p:cNvPr id="5" name="Picture 4" descr="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52459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final result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5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PCA to learn the overall structure of a face</a:t>
            </a:r>
          </a:p>
          <a:p>
            <a:pPr lvl="1"/>
            <a:r>
              <a:rPr lang="en-US" dirty="0" smtClean="0"/>
              <a:t>The overall structure of a face will become a single principle component</a:t>
            </a:r>
          </a:p>
          <a:p>
            <a:pPr lvl="1"/>
            <a:endParaRPr lang="en-US" dirty="0"/>
          </a:p>
          <a:p>
            <a:r>
              <a:rPr lang="en-US" dirty="0" smtClean="0"/>
              <a:t>We represent an image of a face as an N-D vector</a:t>
            </a:r>
          </a:p>
          <a:p>
            <a:endParaRPr lang="en-US" dirty="0" smtClean="0"/>
          </a:p>
          <a:p>
            <a:r>
              <a:rPr lang="en-US" dirty="0" smtClean="0"/>
              <a:t>We construct matrix </a:t>
            </a:r>
            <a:r>
              <a:rPr lang="en-US" b="1" dirty="0" smtClean="0"/>
              <a:t>X</a:t>
            </a:r>
            <a:r>
              <a:rPr lang="en-US" dirty="0" smtClean="0"/>
              <a:t> with multiple images of faces</a:t>
            </a:r>
          </a:p>
          <a:p>
            <a:pPr lvl="1"/>
            <a:r>
              <a:rPr lang="en-US" dirty="0" smtClean="0"/>
              <a:t>The components of the images that are consistent are the PC’s</a:t>
            </a:r>
          </a:p>
        </p:txBody>
      </p:sp>
    </p:spTree>
    <p:extLst>
      <p:ext uri="{BB962C8B-B14F-4D97-AF65-F5344CB8AC3E}">
        <p14:creationId xmlns:p14="http://schemas.microsoft.com/office/powerpoint/2010/main" val="62163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17 at 11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7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5-17 at 11.0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00260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9255</TotalTime>
  <Words>2141</Words>
  <Application>Microsoft Macintosh PowerPoint</Application>
  <PresentationFormat>On-screen Show (4:3)</PresentationFormat>
  <Paragraphs>319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Executive</vt:lpstr>
      <vt:lpstr>Equation</vt:lpstr>
      <vt:lpstr>Week 7</vt:lpstr>
      <vt:lpstr>Face Detection</vt:lpstr>
      <vt:lpstr>Eigenfaces</vt:lpstr>
      <vt:lpstr>PCA Theory</vt:lpstr>
      <vt:lpstr>PCA Theory</vt:lpstr>
      <vt:lpstr>PCA Live Demo</vt:lpstr>
      <vt:lpstr>Eigenfaces</vt:lpstr>
      <vt:lpstr>Eigenfaces</vt:lpstr>
      <vt:lpstr>Eigenfaces</vt:lpstr>
      <vt:lpstr>Eigenfaces</vt:lpstr>
      <vt:lpstr>Eigenfaces</vt:lpstr>
      <vt:lpstr>Viola-Jones</vt:lpstr>
      <vt:lpstr>Features</vt:lpstr>
      <vt:lpstr>Features</vt:lpstr>
      <vt:lpstr>Features</vt:lpstr>
      <vt:lpstr>Classifier Cascade</vt:lpstr>
      <vt:lpstr>Classifier Cascade</vt:lpstr>
      <vt:lpstr>Learning the Cascade</vt:lpstr>
      <vt:lpstr>Learning the Cascade</vt:lpstr>
      <vt:lpstr>Learning the Cascade</vt:lpstr>
      <vt:lpstr>Using the Cascades</vt:lpstr>
      <vt:lpstr>Using the Cascade</vt:lpstr>
      <vt:lpstr>“Live” demo</vt:lpstr>
      <vt:lpstr>Bonus Slide: CV Dazzle</vt:lpstr>
      <vt:lpstr>Network Comms</vt:lpstr>
      <vt:lpstr>TCP/IP</vt:lpstr>
      <vt:lpstr>TCP Sockets</vt:lpstr>
      <vt:lpstr>Listening</vt:lpstr>
      <vt:lpstr>Connecting</vt:lpstr>
      <vt:lpstr>Raw TCP/IP Demo</vt:lpstr>
      <vt:lpstr>HTTP</vt:lpstr>
      <vt:lpstr>HTTP Requests</vt:lpstr>
      <vt:lpstr>HTTP Headers</vt:lpstr>
      <vt:lpstr>Example HTTP request</vt:lpstr>
      <vt:lpstr>Raw HTTP Demo</vt:lpstr>
      <vt:lpstr>Using HTTP in C#</vt:lpstr>
      <vt:lpstr>HTTPWebRequest Demo</vt:lpstr>
      <vt:lpstr>Beyond HTTP</vt:lpstr>
      <vt:lpstr>Google Speech API</vt:lpstr>
      <vt:lpstr>Google Speech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613</cp:revision>
  <dcterms:created xsi:type="dcterms:W3CDTF">2013-01-03T18:40:17Z</dcterms:created>
  <dcterms:modified xsi:type="dcterms:W3CDTF">2015-02-20T04:22:41Z</dcterms:modified>
</cp:coreProperties>
</file>