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notesMasterIdLst>
    <p:notesMasterId r:id="rId10"/>
  </p:notesMasterIdLst>
  <p:sldIdLst>
    <p:sldId id="267" r:id="rId2"/>
    <p:sldId id="269" r:id="rId3"/>
    <p:sldId id="257" r:id="rId4"/>
    <p:sldId id="263" r:id="rId5"/>
    <p:sldId id="261" r:id="rId6"/>
    <p:sldId id="268" r:id="rId7"/>
    <p:sldId id="262"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AF197-AB91-6CDE-8A86-4226E1B38AA8}" v="969" dt="2021-11-18T10:48:50.863"/>
    <p1510:client id="{5081A72A-8B1D-4B66-B47A-E496921D9CC2}" v="2399" dt="2021-11-18T10:53:32.897"/>
    <p1510:client id="{D9F91E81-7C19-1032-AAB2-3622BC9A592F}" v="4398" dt="2021-11-18T09:21:29.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C3BDC-F627-4004-863A-301AFBAE68DB}"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31CDB-61AC-4970-8514-105AD93EAC40}" type="slidenum">
              <a:rPr lang="en-IN" smtClean="0"/>
              <a:t>‹#›</a:t>
            </a:fld>
            <a:endParaRPr lang="en-IN"/>
          </a:p>
        </p:txBody>
      </p:sp>
    </p:spTree>
    <p:extLst>
      <p:ext uri="{BB962C8B-B14F-4D97-AF65-F5344CB8AC3E}">
        <p14:creationId xmlns:p14="http://schemas.microsoft.com/office/powerpoint/2010/main" val="381376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5831CDB-61AC-4970-8514-105AD93EAC40}" type="slidenum">
              <a:rPr lang="en-IN" smtClean="0"/>
              <a:t>5</a:t>
            </a:fld>
            <a:endParaRPr lang="en-IN"/>
          </a:p>
        </p:txBody>
      </p:sp>
    </p:spTree>
    <p:extLst>
      <p:ext uri="{BB962C8B-B14F-4D97-AF65-F5344CB8AC3E}">
        <p14:creationId xmlns:p14="http://schemas.microsoft.com/office/powerpoint/2010/main" val="422581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5106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1683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5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0623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5309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016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1258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4483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71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6436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2279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48447268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462E1-EBD0-4054-8DC1-F20A7C85A45C}"/>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Term Project </a:t>
            </a:r>
          </a:p>
        </p:txBody>
      </p:sp>
      <p:cxnSp>
        <p:nvCxnSpPr>
          <p:cNvPr id="2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492A55-6FE2-484D-B042-161CFB370B15}"/>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a:t>Machine Learning for Signal Processing (EE603A)</a:t>
            </a:r>
          </a:p>
          <a:p>
            <a:pPr indent="-228600" algn="l">
              <a:buFont typeface="Arial" panose="020B0604020202020204" pitchFamily="34" charset="0"/>
              <a:buChar char="•"/>
            </a:pPr>
            <a:r>
              <a:rPr lang="en-US" sz="2000"/>
              <a:t>Prof. Vipul Arora</a:t>
            </a:r>
          </a:p>
        </p:txBody>
      </p:sp>
      <p:sp>
        <p:nvSpPr>
          <p:cNvPr id="4" name="TextBox 3">
            <a:extLst>
              <a:ext uri="{FF2B5EF4-FFF2-40B4-BE49-F238E27FC236}">
                <a16:creationId xmlns:a16="http://schemas.microsoft.com/office/drawing/2014/main" id="{10B81676-B3C7-4332-9D73-388078BEEA8F}"/>
              </a:ext>
            </a:extLst>
          </p:cNvPr>
          <p:cNvSpPr txBox="1"/>
          <p:nvPr/>
        </p:nvSpPr>
        <p:spPr>
          <a:xfrm>
            <a:off x="4976030" y="3589866"/>
            <a:ext cx="6250940" cy="2304628"/>
          </a:xfrm>
          <a:prstGeom prst="rect">
            <a:avLst/>
          </a:prstGeom>
        </p:spPr>
        <p:txBody>
          <a:bodyPr vert="horz" lIns="91440" tIns="45720" rIns="91440" bIns="45720" rtlCol="0">
            <a:normAutofit/>
          </a:bodyPr>
          <a:lstStyle/>
          <a:p>
            <a:pPr defTabSz="914400">
              <a:lnSpc>
                <a:spcPct val="90000"/>
              </a:lnSpc>
              <a:spcAft>
                <a:spcPts val="600"/>
              </a:spcAft>
            </a:pPr>
            <a:r>
              <a:rPr lang="en-US" sz="2000" dirty="0"/>
              <a:t>By Group - 14</a:t>
            </a:r>
          </a:p>
          <a:p>
            <a:pPr indent="-228600" defTabSz="914400">
              <a:lnSpc>
                <a:spcPct val="90000"/>
              </a:lnSpc>
              <a:spcAft>
                <a:spcPts val="600"/>
              </a:spcAft>
              <a:buFont typeface="Arial" panose="020B0604020202020204" pitchFamily="34" charset="0"/>
              <a:buChar char="•"/>
            </a:pPr>
            <a:r>
              <a:rPr lang="en-US" sz="2000" dirty="0"/>
              <a:t>Aashish Patel (190014)</a:t>
            </a:r>
          </a:p>
          <a:p>
            <a:pPr indent="-228600" defTabSz="914400">
              <a:lnSpc>
                <a:spcPct val="90000"/>
              </a:lnSpc>
              <a:spcAft>
                <a:spcPts val="600"/>
              </a:spcAft>
              <a:buFont typeface="Arial" panose="020B0604020202020204" pitchFamily="34" charset="0"/>
              <a:buChar char="•"/>
            </a:pPr>
            <a:r>
              <a:rPr lang="en-US" sz="2000" dirty="0"/>
              <a:t>Prateek Jain (190634)</a:t>
            </a:r>
          </a:p>
          <a:p>
            <a:pPr indent="-228600" defTabSz="9144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26257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0D144-492D-4905-B3D7-BD5278C04AE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Introduction</a:t>
            </a:r>
          </a:p>
        </p:txBody>
      </p:sp>
      <p:sp>
        <p:nvSpPr>
          <p:cNvPr id="3" name="Content Placeholder 2">
            <a:extLst>
              <a:ext uri="{FF2B5EF4-FFF2-40B4-BE49-F238E27FC236}">
                <a16:creationId xmlns:a16="http://schemas.microsoft.com/office/drawing/2014/main" id="{56C06DF8-B94E-4173-8C3E-BE8A61137BAE}"/>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Problem Statements</a:t>
            </a:r>
          </a:p>
          <a:p>
            <a:pPr lvl="1"/>
            <a:r>
              <a:rPr lang="en-US" sz="2000"/>
              <a:t>Task 1: </a:t>
            </a:r>
            <a:r>
              <a:rPr lang="en-US" sz="2000" b="1"/>
              <a:t>Sound Event Detection (SED) </a:t>
            </a:r>
            <a:r>
              <a:rPr lang="en-US" sz="2000"/>
              <a:t>to detect the </a:t>
            </a:r>
            <a:r>
              <a:rPr lang="en-US" sz="2000" b="1"/>
              <a:t>label, onset, and offset</a:t>
            </a:r>
            <a:r>
              <a:rPr lang="en-US" sz="2000"/>
              <a:t> of sound events:- speech and music in audio clip.</a:t>
            </a:r>
            <a:endParaRPr lang="en-US" sz="2000">
              <a:cs typeface="Calibri"/>
            </a:endParaRPr>
          </a:p>
          <a:p>
            <a:pPr lvl="1"/>
            <a:r>
              <a:rPr lang="en-US" sz="2000"/>
              <a:t>Task 2: </a:t>
            </a:r>
            <a:r>
              <a:rPr lang="en-US" sz="2000" b="1"/>
              <a:t>Audio Tagging </a:t>
            </a:r>
            <a:r>
              <a:rPr lang="en-US" sz="2000"/>
              <a:t>to</a:t>
            </a:r>
            <a:r>
              <a:rPr lang="en-US" sz="2000" b="1"/>
              <a:t> </a:t>
            </a:r>
            <a:r>
              <a:rPr lang="en-US" sz="2000"/>
              <a:t>predict the presence of speech and music events in audio clip.</a:t>
            </a:r>
            <a:endParaRPr lang="en-US" sz="2000">
              <a:cs typeface="Calibri"/>
            </a:endParaRPr>
          </a:p>
          <a:p>
            <a:r>
              <a:rPr lang="en-US" sz="2000"/>
              <a:t>Following steps are involved to accomplish both the tasks</a:t>
            </a:r>
            <a:endParaRPr lang="en-US" sz="2000">
              <a:cs typeface="Calibri"/>
            </a:endParaRPr>
          </a:p>
          <a:p>
            <a:pPr lvl="1"/>
            <a:r>
              <a:rPr lang="en-US" sz="2000"/>
              <a:t>Data Preparation</a:t>
            </a:r>
            <a:endParaRPr lang="en-US" sz="2000">
              <a:cs typeface="Calibri"/>
            </a:endParaRPr>
          </a:p>
          <a:p>
            <a:pPr lvl="1"/>
            <a:r>
              <a:rPr lang="en-US" sz="2000"/>
              <a:t>Modelling</a:t>
            </a:r>
            <a:endParaRPr lang="en-US" sz="2000">
              <a:cs typeface="Calibri"/>
            </a:endParaRPr>
          </a:p>
          <a:p>
            <a:pPr lvl="2"/>
            <a:r>
              <a:rPr lang="en-US"/>
              <a:t>Recurrent Neural Networks (RNNs)</a:t>
            </a:r>
            <a:endParaRPr lang="en-US">
              <a:cs typeface="Calibri"/>
            </a:endParaRPr>
          </a:p>
          <a:p>
            <a:pPr lvl="2"/>
            <a:r>
              <a:rPr lang="en-US"/>
              <a:t>Convolutional Neural Networks (CNNs)</a:t>
            </a:r>
            <a:endParaRPr lang="en-US">
              <a:cs typeface="Calibri"/>
            </a:endParaRPr>
          </a:p>
          <a:p>
            <a:pPr lvl="2"/>
            <a:r>
              <a:rPr lang="en-US"/>
              <a:t>CRNN - Hybrid CNN-RNN</a:t>
            </a:r>
          </a:p>
          <a:p>
            <a:pPr lvl="2"/>
            <a:r>
              <a:rPr lang="en-US"/>
              <a:t>Hidden Markov Model (HMM)</a:t>
            </a:r>
            <a:endParaRPr lang="en-US">
              <a:cs typeface="Calibri"/>
            </a:endParaRPr>
          </a:p>
          <a:p>
            <a:pPr lvl="1"/>
            <a:r>
              <a:rPr lang="en-US" sz="2000"/>
              <a:t>Post Processing</a:t>
            </a:r>
            <a:endParaRPr lang="en-US" sz="2000">
              <a:cs typeface="Calibri"/>
            </a:endParaRPr>
          </a:p>
        </p:txBody>
      </p:sp>
    </p:spTree>
    <p:extLst>
      <p:ext uri="{BB962C8B-B14F-4D97-AF65-F5344CB8AC3E}">
        <p14:creationId xmlns:p14="http://schemas.microsoft.com/office/powerpoint/2010/main" val="129010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9FF-3451-4C5C-9791-725C2AE36C09}"/>
              </a:ext>
            </a:extLst>
          </p:cNvPr>
          <p:cNvSpPr>
            <a:spLocks noGrp="1"/>
          </p:cNvSpPr>
          <p:nvPr>
            <p:ph type="title"/>
          </p:nvPr>
        </p:nvSpPr>
        <p:spPr>
          <a:xfrm>
            <a:off x="647700" y="120196"/>
            <a:ext cx="10515600" cy="799421"/>
          </a:xfrm>
        </p:spPr>
        <p:txBody>
          <a:bodyPr/>
          <a:lstStyle/>
          <a:p>
            <a:r>
              <a:rPr lang="en-US">
                <a:cs typeface="Calibri Light"/>
              </a:rPr>
              <a:t>Modelling – CRNN(SED)</a:t>
            </a:r>
          </a:p>
        </p:txBody>
      </p:sp>
      <p:pic>
        <p:nvPicPr>
          <p:cNvPr id="9" name="Picture 9">
            <a:extLst>
              <a:ext uri="{FF2B5EF4-FFF2-40B4-BE49-F238E27FC236}">
                <a16:creationId xmlns:a16="http://schemas.microsoft.com/office/drawing/2014/main" id="{3C4394BE-4E54-4A7E-A60F-C87C8CCAE3F3}"/>
              </a:ext>
            </a:extLst>
          </p:cNvPr>
          <p:cNvPicPr>
            <a:picLocks noChangeAspect="1"/>
          </p:cNvPicPr>
          <p:nvPr/>
        </p:nvPicPr>
        <p:blipFill>
          <a:blip r:embed="rId2"/>
          <a:stretch>
            <a:fillRect/>
          </a:stretch>
        </p:blipFill>
        <p:spPr>
          <a:xfrm>
            <a:off x="8995936" y="1439449"/>
            <a:ext cx="2842986" cy="3555199"/>
          </a:xfrm>
          <a:prstGeom prst="rect">
            <a:avLst/>
          </a:prstGeom>
        </p:spPr>
      </p:pic>
      <p:pic>
        <p:nvPicPr>
          <p:cNvPr id="26" name="Picture 26">
            <a:extLst>
              <a:ext uri="{FF2B5EF4-FFF2-40B4-BE49-F238E27FC236}">
                <a16:creationId xmlns:a16="http://schemas.microsoft.com/office/drawing/2014/main" id="{4F38A02E-ECD3-416F-AEBA-E0936ED3B287}"/>
              </a:ext>
            </a:extLst>
          </p:cNvPr>
          <p:cNvPicPr>
            <a:picLocks noChangeAspect="1"/>
          </p:cNvPicPr>
          <p:nvPr/>
        </p:nvPicPr>
        <p:blipFill>
          <a:blip r:embed="rId3"/>
          <a:stretch>
            <a:fillRect/>
          </a:stretch>
        </p:blipFill>
        <p:spPr>
          <a:xfrm>
            <a:off x="6181868" y="2465043"/>
            <a:ext cx="2153558" cy="1322564"/>
          </a:xfrm>
          <a:prstGeom prst="rect">
            <a:avLst/>
          </a:prstGeom>
        </p:spPr>
      </p:pic>
      <p:sp>
        <p:nvSpPr>
          <p:cNvPr id="34" name="TextBox 33">
            <a:extLst>
              <a:ext uri="{FF2B5EF4-FFF2-40B4-BE49-F238E27FC236}">
                <a16:creationId xmlns:a16="http://schemas.microsoft.com/office/drawing/2014/main" id="{D88D6834-AA1C-4A07-8CB4-B6EF8CBEDBDC}"/>
              </a:ext>
            </a:extLst>
          </p:cNvPr>
          <p:cNvSpPr txBox="1"/>
          <p:nvPr/>
        </p:nvSpPr>
        <p:spPr>
          <a:xfrm>
            <a:off x="116113" y="742042"/>
            <a:ext cx="570955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pPr marL="285750" indent="-285750">
              <a:buFont typeface="Wingdings"/>
              <a:buChar char="Ø"/>
            </a:pPr>
            <a:r>
              <a:rPr lang="en-US">
                <a:ea typeface="+mn-lt"/>
                <a:cs typeface="+mn-lt"/>
              </a:rPr>
              <a:t>We modelled the problem to make framewise predictions on the entire audio clip.</a:t>
            </a:r>
            <a:endParaRPr lang="en-US">
              <a:cs typeface="Calibri"/>
            </a:endParaRPr>
          </a:p>
          <a:p>
            <a:pPr marL="342900" indent="-342900">
              <a:buFont typeface="Wingdings"/>
              <a:buChar char="Ø"/>
            </a:pPr>
            <a:r>
              <a:rPr lang="en-US">
                <a:cs typeface="Calibri"/>
              </a:rPr>
              <a:t>Input of dimension </a:t>
            </a:r>
            <a:r>
              <a:rPr lang="en-US" b="1">
                <a:cs typeface="Calibri"/>
              </a:rPr>
              <a:t>(</a:t>
            </a:r>
            <a:r>
              <a:rPr lang="en-US" b="1" err="1">
                <a:cs typeface="Calibri"/>
              </a:rPr>
              <a:t>feature_size</a:t>
            </a:r>
            <a:r>
              <a:rPr lang="en-US" b="1">
                <a:cs typeface="Calibri"/>
              </a:rPr>
              <a:t>, no of frames)</a:t>
            </a:r>
            <a:r>
              <a:rPr lang="en-US">
                <a:cs typeface="Calibri"/>
              </a:rPr>
              <a:t> is fed to the CNN. The convolutions are such that they keep the size of time/frame axis the same.</a:t>
            </a:r>
          </a:p>
          <a:p>
            <a:pPr marL="342900" indent="-342900">
              <a:buFont typeface="Wingdings"/>
              <a:buChar char="Ø"/>
            </a:pPr>
            <a:r>
              <a:rPr lang="en-US">
                <a:cs typeface="Calibri"/>
              </a:rPr>
              <a:t>Next, we used </a:t>
            </a:r>
            <a:r>
              <a:rPr lang="en-US" b="1" err="1">
                <a:cs typeface="Calibri"/>
              </a:rPr>
              <a:t>BiRNN</a:t>
            </a:r>
            <a:r>
              <a:rPr lang="en-US">
                <a:cs typeface="Calibri"/>
              </a:rPr>
              <a:t> to handle long time dependencies in the spectrograms and find patterns in that. The number of cells in series in this </a:t>
            </a:r>
            <a:r>
              <a:rPr lang="en-US" b="1" err="1">
                <a:cs typeface="Calibri"/>
              </a:rPr>
              <a:t>BiRNN</a:t>
            </a:r>
            <a:r>
              <a:rPr lang="en-US">
                <a:cs typeface="Calibri"/>
              </a:rPr>
              <a:t>  = number of frames.</a:t>
            </a:r>
          </a:p>
          <a:p>
            <a:pPr marL="342900" indent="-342900">
              <a:buFont typeface="Wingdings"/>
              <a:buChar char="Ø"/>
            </a:pPr>
            <a:r>
              <a:rPr lang="en-US">
                <a:cs typeface="Calibri"/>
              </a:rPr>
              <a:t>Finally, we used Time Distributed Dense Layers(with Sigmoid) to bring our output to the required dimension.</a:t>
            </a:r>
          </a:p>
          <a:p>
            <a:pPr marL="342900" indent="-342900">
              <a:buFont typeface="Wingdings"/>
              <a:buChar char="Ø"/>
            </a:pPr>
            <a:r>
              <a:rPr lang="en-US">
                <a:cs typeface="Calibri"/>
              </a:rPr>
              <a:t>Final output is of dimension </a:t>
            </a:r>
            <a:r>
              <a:rPr lang="en-US" b="1">
                <a:cs typeface="Calibri"/>
              </a:rPr>
              <a:t>(number of frames, 2)</a:t>
            </a:r>
            <a:r>
              <a:rPr lang="en-US">
                <a:cs typeface="Calibri"/>
              </a:rPr>
              <a:t> for each </a:t>
            </a:r>
            <a:r>
              <a:rPr lang="en-US" b="1">
                <a:cs typeface="Calibri"/>
              </a:rPr>
              <a:t>spectrogram/audio clip.</a:t>
            </a:r>
          </a:p>
          <a:p>
            <a:pPr marL="342900" indent="-342900">
              <a:buFont typeface="Wingdings"/>
              <a:buChar char="Ø"/>
            </a:pPr>
            <a:r>
              <a:rPr lang="en-US">
                <a:cs typeface="Calibri"/>
              </a:rPr>
              <a:t>Then we post-process these outputs of shape (number of frames, 2) for each class.</a:t>
            </a:r>
          </a:p>
          <a:p>
            <a:pPr marL="342900" indent="-342900">
              <a:buAutoNum type="arabicPeriod"/>
            </a:pPr>
            <a:endParaRPr lang="en-US">
              <a:cs typeface="Calibri"/>
            </a:endParaRPr>
          </a:p>
          <a:p>
            <a:pPr marL="800100" lvl="1" indent="-342900">
              <a:buAutoNum type="arabicPeriod"/>
            </a:pPr>
            <a:endParaRPr lang="en-US">
              <a:cs typeface="Calibri"/>
            </a:endParaRPr>
          </a:p>
          <a:p>
            <a:pPr marL="342900" indent="-342900">
              <a:buAutoNum type="arabicPeriod"/>
            </a:pPr>
            <a:endParaRPr lang="en-US">
              <a:cs typeface="Calibri"/>
            </a:endParaRPr>
          </a:p>
          <a:p>
            <a:pPr marL="800100" lvl="1" indent="-342900">
              <a:buAutoNum type="arabicPeriod"/>
            </a:pPr>
            <a:endParaRPr lang="en-US">
              <a:cs typeface="Calibri"/>
            </a:endParaRPr>
          </a:p>
        </p:txBody>
      </p:sp>
      <p:cxnSp>
        <p:nvCxnSpPr>
          <p:cNvPr id="5" name="Straight Arrow Connector 4">
            <a:extLst>
              <a:ext uri="{FF2B5EF4-FFF2-40B4-BE49-F238E27FC236}">
                <a16:creationId xmlns:a16="http://schemas.microsoft.com/office/drawing/2014/main" id="{2A780ADF-B064-4BDA-948C-1791C4E52FE3}"/>
              </a:ext>
            </a:extLst>
          </p:cNvPr>
          <p:cNvCxnSpPr/>
          <p:nvPr/>
        </p:nvCxnSpPr>
        <p:spPr>
          <a:xfrm flipV="1">
            <a:off x="8546193" y="3065234"/>
            <a:ext cx="1059541" cy="12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3B5F4E-6F8A-4771-B47F-ABF712D93CA7}"/>
              </a:ext>
            </a:extLst>
          </p:cNvPr>
          <p:cNvSpPr txBox="1"/>
          <p:nvPr/>
        </p:nvSpPr>
        <p:spPr>
          <a:xfrm>
            <a:off x="6039757" y="3889827"/>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cs typeface="Calibri"/>
              </a:rPr>
              <a:t>RNN layer with output from every cell</a:t>
            </a:r>
          </a:p>
        </p:txBody>
      </p:sp>
    </p:spTree>
    <p:extLst>
      <p:ext uri="{BB962C8B-B14F-4D97-AF65-F5344CB8AC3E}">
        <p14:creationId xmlns:p14="http://schemas.microsoft.com/office/powerpoint/2010/main" val="3800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A54-86D4-404E-B3B6-27F1EBD87844}"/>
              </a:ext>
            </a:extLst>
          </p:cNvPr>
          <p:cNvSpPr>
            <a:spLocks noGrp="1"/>
          </p:cNvSpPr>
          <p:nvPr>
            <p:ph type="title"/>
          </p:nvPr>
        </p:nvSpPr>
        <p:spPr>
          <a:xfrm>
            <a:off x="838200" y="210911"/>
            <a:ext cx="10515600" cy="853849"/>
          </a:xfrm>
        </p:spPr>
        <p:txBody>
          <a:bodyPr/>
          <a:lstStyle/>
          <a:p>
            <a:r>
              <a:rPr lang="en-US"/>
              <a:t>Modelling- NN(Tagging)</a:t>
            </a:r>
            <a:endParaRPr lang="en-IN"/>
          </a:p>
        </p:txBody>
      </p:sp>
      <p:pic>
        <p:nvPicPr>
          <p:cNvPr id="4" name="Picture 20">
            <a:extLst>
              <a:ext uri="{FF2B5EF4-FFF2-40B4-BE49-F238E27FC236}">
                <a16:creationId xmlns:a16="http://schemas.microsoft.com/office/drawing/2014/main" id="{F4DDFA4C-59EC-430D-8A0D-B90F3E2AE8A4}"/>
              </a:ext>
            </a:extLst>
          </p:cNvPr>
          <p:cNvPicPr>
            <a:picLocks noGrp="1" noChangeAspect="1"/>
          </p:cNvPicPr>
          <p:nvPr>
            <p:ph idx="1"/>
          </p:nvPr>
        </p:nvPicPr>
        <p:blipFill>
          <a:blip r:embed="rId2"/>
          <a:stretch>
            <a:fillRect/>
          </a:stretch>
        </p:blipFill>
        <p:spPr>
          <a:xfrm>
            <a:off x="2079751" y="4087000"/>
            <a:ext cx="7437765" cy="1501270"/>
          </a:xfrm>
          <a:prstGeom prst="rect">
            <a:avLst/>
          </a:prstGeom>
        </p:spPr>
      </p:pic>
      <p:sp>
        <p:nvSpPr>
          <p:cNvPr id="7" name="TextBox 6">
            <a:extLst>
              <a:ext uri="{FF2B5EF4-FFF2-40B4-BE49-F238E27FC236}">
                <a16:creationId xmlns:a16="http://schemas.microsoft.com/office/drawing/2014/main" id="{042E5E42-8CEF-413C-9A58-F6133BC84B38}"/>
              </a:ext>
            </a:extLst>
          </p:cNvPr>
          <p:cNvSpPr txBox="1"/>
          <p:nvPr/>
        </p:nvSpPr>
        <p:spPr>
          <a:xfrm>
            <a:off x="4524830" y="923470"/>
            <a:ext cx="705405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marL="342900" indent="-342900">
              <a:buFont typeface="Wingdings"/>
              <a:buChar char="Ø"/>
            </a:pPr>
            <a:r>
              <a:rPr lang="en-US">
                <a:ea typeface="+mn-lt"/>
                <a:cs typeface="+mn-lt"/>
              </a:rPr>
              <a:t>We modelled this task with the CNN part same as SED model.</a:t>
            </a:r>
          </a:p>
          <a:p>
            <a:pPr marL="342900" indent="-342900">
              <a:buFont typeface="Wingdings"/>
              <a:buChar char="Ø"/>
            </a:pPr>
            <a:r>
              <a:rPr lang="en-US">
                <a:ea typeface="+mn-lt"/>
                <a:cs typeface="+mn-lt"/>
              </a:rPr>
              <a:t>Output of the last Cell of RNN is taken instead of output of all the cells, as done in previous task.</a:t>
            </a:r>
          </a:p>
          <a:p>
            <a:pPr marL="342900" indent="-342900">
              <a:buFont typeface="Wingdings"/>
              <a:buChar char="Ø"/>
            </a:pPr>
            <a:r>
              <a:rPr lang="en-US">
                <a:ea typeface="+mn-lt"/>
                <a:cs typeface="+mn-lt"/>
              </a:rPr>
              <a:t>Dense Layers in place of Time Distributed Dense Layers. </a:t>
            </a:r>
          </a:p>
          <a:p>
            <a:pPr marL="342900" indent="-342900">
              <a:buFont typeface="Wingdings"/>
              <a:buChar char="Ø"/>
            </a:pPr>
            <a:r>
              <a:rPr lang="en-US">
                <a:ea typeface="+mn-lt"/>
                <a:cs typeface="+mn-lt"/>
              </a:rPr>
              <a:t>Output Dimension is (2) after Sigmoid on top.</a:t>
            </a:r>
          </a:p>
          <a:p>
            <a:pPr marL="342900" indent="-342900">
              <a:buFont typeface="Wingdings"/>
              <a:buChar char="Ø"/>
            </a:pPr>
            <a:r>
              <a:rPr lang="en-US">
                <a:ea typeface="+mn-lt"/>
                <a:cs typeface="+mn-lt"/>
              </a:rPr>
              <a:t>We predict the presence of a class in audio if this value &gt; threshold(0.5) for each class.</a:t>
            </a:r>
            <a:endParaRPr lang="en-US">
              <a:cs typeface="Calibri" panose="020F0502020204030204"/>
            </a:endParaRPr>
          </a:p>
        </p:txBody>
      </p:sp>
      <p:pic>
        <p:nvPicPr>
          <p:cNvPr id="8" name="Picture 8">
            <a:extLst>
              <a:ext uri="{FF2B5EF4-FFF2-40B4-BE49-F238E27FC236}">
                <a16:creationId xmlns:a16="http://schemas.microsoft.com/office/drawing/2014/main" id="{D669DFF4-644D-4905-B238-E183BF254732}"/>
              </a:ext>
            </a:extLst>
          </p:cNvPr>
          <p:cNvPicPr>
            <a:picLocks noChangeAspect="1"/>
          </p:cNvPicPr>
          <p:nvPr/>
        </p:nvPicPr>
        <p:blipFill>
          <a:blip r:embed="rId3"/>
          <a:stretch>
            <a:fillRect/>
          </a:stretch>
        </p:blipFill>
        <p:spPr>
          <a:xfrm>
            <a:off x="834086" y="1162534"/>
            <a:ext cx="2743200" cy="1533525"/>
          </a:xfrm>
          <a:prstGeom prst="rect">
            <a:avLst/>
          </a:prstGeom>
        </p:spPr>
      </p:pic>
      <p:sp>
        <p:nvSpPr>
          <p:cNvPr id="3" name="TextBox 2">
            <a:extLst>
              <a:ext uri="{FF2B5EF4-FFF2-40B4-BE49-F238E27FC236}">
                <a16:creationId xmlns:a16="http://schemas.microsoft.com/office/drawing/2014/main" id="{623064F1-1486-4629-90EA-A51B945414C6}"/>
              </a:ext>
            </a:extLst>
          </p:cNvPr>
          <p:cNvSpPr txBox="1"/>
          <p:nvPr/>
        </p:nvSpPr>
        <p:spPr>
          <a:xfrm>
            <a:off x="906603" y="2844857"/>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cs typeface="Calibri"/>
              </a:rPr>
              <a:t>RNN layer with output being taken only from last cell</a:t>
            </a:r>
          </a:p>
        </p:txBody>
      </p:sp>
      <p:pic>
        <p:nvPicPr>
          <p:cNvPr id="10" name="Picture 9">
            <a:extLst>
              <a:ext uri="{FF2B5EF4-FFF2-40B4-BE49-F238E27FC236}">
                <a16:creationId xmlns:a16="http://schemas.microsoft.com/office/drawing/2014/main" id="{98684965-104C-4943-8385-21DBCC73F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079" y="5951963"/>
            <a:ext cx="6080096" cy="819454"/>
          </a:xfrm>
          <a:prstGeom prst="rect">
            <a:avLst/>
          </a:prstGeom>
        </p:spPr>
      </p:pic>
      <p:sp>
        <p:nvSpPr>
          <p:cNvPr id="11" name="TextBox 10">
            <a:extLst>
              <a:ext uri="{FF2B5EF4-FFF2-40B4-BE49-F238E27FC236}">
                <a16:creationId xmlns:a16="http://schemas.microsoft.com/office/drawing/2014/main" id="{E6BE48E5-DF33-4D27-818A-A3020B87B6D1}"/>
              </a:ext>
            </a:extLst>
          </p:cNvPr>
          <p:cNvSpPr txBox="1"/>
          <p:nvPr/>
        </p:nvSpPr>
        <p:spPr>
          <a:xfrm>
            <a:off x="4436673" y="5582537"/>
            <a:ext cx="2033057" cy="369332"/>
          </a:xfrm>
          <a:prstGeom prst="rect">
            <a:avLst/>
          </a:prstGeom>
          <a:noFill/>
        </p:spPr>
        <p:txBody>
          <a:bodyPr wrap="none" rtlCol="0">
            <a:spAutoFit/>
          </a:bodyPr>
          <a:lstStyle/>
          <a:p>
            <a:r>
              <a:rPr lang="en-IN"/>
              <a:t>CRNN Layers Model</a:t>
            </a:r>
          </a:p>
        </p:txBody>
      </p:sp>
    </p:spTree>
    <p:extLst>
      <p:ext uri="{BB962C8B-B14F-4D97-AF65-F5344CB8AC3E}">
        <p14:creationId xmlns:p14="http://schemas.microsoft.com/office/powerpoint/2010/main" val="132609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4316-FC18-4565-A38B-4C7617861F93}"/>
              </a:ext>
            </a:extLst>
          </p:cNvPr>
          <p:cNvSpPr>
            <a:spLocks noGrp="1"/>
          </p:cNvSpPr>
          <p:nvPr>
            <p:ph type="title"/>
          </p:nvPr>
        </p:nvSpPr>
        <p:spPr>
          <a:xfrm>
            <a:off x="992414" y="47625"/>
            <a:ext cx="10515600" cy="754063"/>
          </a:xfrm>
        </p:spPr>
        <p:txBody>
          <a:bodyPr/>
          <a:lstStyle/>
          <a:p>
            <a:r>
              <a:rPr lang="en-US">
                <a:cs typeface="Calibri Light"/>
              </a:rPr>
              <a:t>Modelling - HMM</a:t>
            </a:r>
            <a:endParaRPr lang="en-US"/>
          </a:p>
        </p:txBody>
      </p:sp>
      <p:pic>
        <p:nvPicPr>
          <p:cNvPr id="4" name="Picture 4">
            <a:extLst>
              <a:ext uri="{FF2B5EF4-FFF2-40B4-BE49-F238E27FC236}">
                <a16:creationId xmlns:a16="http://schemas.microsoft.com/office/drawing/2014/main" id="{DB7C789C-DDA0-4CAA-B8FA-7F3BFB58B78F}"/>
              </a:ext>
            </a:extLst>
          </p:cNvPr>
          <p:cNvPicPr>
            <a:picLocks noGrp="1" noChangeAspect="1"/>
          </p:cNvPicPr>
          <p:nvPr>
            <p:ph idx="1"/>
          </p:nvPr>
        </p:nvPicPr>
        <p:blipFill>
          <a:blip r:embed="rId3"/>
          <a:stretch>
            <a:fillRect/>
          </a:stretch>
        </p:blipFill>
        <p:spPr>
          <a:xfrm>
            <a:off x="8164016" y="735565"/>
            <a:ext cx="3187699" cy="1408792"/>
          </a:xfrm>
        </p:spPr>
      </p:pic>
      <p:pic>
        <p:nvPicPr>
          <p:cNvPr id="6" name="Picture 6">
            <a:extLst>
              <a:ext uri="{FF2B5EF4-FFF2-40B4-BE49-F238E27FC236}">
                <a16:creationId xmlns:a16="http://schemas.microsoft.com/office/drawing/2014/main" id="{F3F6846C-E1C7-40E3-8C81-BCA0F8489D64}"/>
              </a:ext>
            </a:extLst>
          </p:cNvPr>
          <p:cNvPicPr>
            <a:picLocks noChangeAspect="1"/>
          </p:cNvPicPr>
          <p:nvPr/>
        </p:nvPicPr>
        <p:blipFill>
          <a:blip r:embed="rId4"/>
          <a:stretch>
            <a:fillRect/>
          </a:stretch>
        </p:blipFill>
        <p:spPr>
          <a:xfrm>
            <a:off x="8232804" y="4088642"/>
            <a:ext cx="3369128" cy="1472292"/>
          </a:xfrm>
          <a:prstGeom prst="rect">
            <a:avLst/>
          </a:prstGeom>
        </p:spPr>
      </p:pic>
      <p:sp>
        <p:nvSpPr>
          <p:cNvPr id="10" name="TextBox 9">
            <a:extLst>
              <a:ext uri="{FF2B5EF4-FFF2-40B4-BE49-F238E27FC236}">
                <a16:creationId xmlns:a16="http://schemas.microsoft.com/office/drawing/2014/main" id="{E2B72E86-9071-485B-94E2-3E84B9CF4C73}"/>
              </a:ext>
            </a:extLst>
          </p:cNvPr>
          <p:cNvSpPr txBox="1"/>
          <p:nvPr/>
        </p:nvSpPr>
        <p:spPr>
          <a:xfrm>
            <a:off x="84938" y="905592"/>
            <a:ext cx="7474588" cy="6247864"/>
          </a:xfrm>
          <a:prstGeom prst="rect">
            <a:avLst/>
          </a:prstGeom>
          <a:noFill/>
        </p:spPr>
        <p:txBody>
          <a:bodyPr wrap="square">
            <a:spAutoFit/>
          </a:bodyPr>
          <a:lstStyle/>
          <a:p>
            <a:pPr marL="285750" indent="-285750">
              <a:buFont typeface="Wingdings" panose="05000000000000000000" pitchFamily="2" charset="2"/>
              <a:buChar char="Ø"/>
            </a:pPr>
            <a:r>
              <a:rPr lang="en-IN" sz="1600" dirty="0">
                <a:cs typeface="Arial" panose="020B0604020202020204" pitchFamily="34" charset="0"/>
              </a:rPr>
              <a:t>Observed States </a:t>
            </a:r>
          </a:p>
          <a:p>
            <a:pPr marL="742950" lvl="1" indent="-285750">
              <a:buFont typeface="Wingdings" panose="05000000000000000000" pitchFamily="2" charset="2"/>
              <a:buChar char="Ø"/>
            </a:pPr>
            <a:r>
              <a:rPr lang="en-IN" sz="1600" dirty="0">
                <a:cs typeface="Arial" panose="020B0604020202020204" pitchFamily="34" charset="0"/>
              </a:rPr>
              <a:t>Continuous </a:t>
            </a:r>
          </a:p>
          <a:p>
            <a:pPr marL="742950" lvl="1" indent="-285750">
              <a:buFont typeface="Wingdings" panose="05000000000000000000" pitchFamily="2" charset="2"/>
              <a:buChar char="Ø"/>
            </a:pPr>
            <a:r>
              <a:rPr lang="en-IN" sz="1600" dirty="0">
                <a:cs typeface="Arial" panose="020B0604020202020204" pitchFamily="34" charset="0"/>
              </a:rPr>
              <a:t>The spectrogram features vector of size (</a:t>
            </a:r>
            <a:r>
              <a:rPr lang="en-US" sz="1600" dirty="0" err="1">
                <a:cs typeface="Calibri"/>
              </a:rPr>
              <a:t>feature_size</a:t>
            </a:r>
            <a:r>
              <a:rPr lang="en-IN" sz="1600" dirty="0">
                <a:cs typeface="Arial" panose="020B0604020202020204" pitchFamily="34" charset="0"/>
              </a:rPr>
              <a:t>, 1) corresponding to each frame</a:t>
            </a:r>
          </a:p>
          <a:p>
            <a:pPr marL="285750" indent="-285750">
              <a:buFont typeface="Wingdings" panose="05000000000000000000" pitchFamily="2" charset="2"/>
              <a:buChar char="Ø"/>
            </a:pPr>
            <a:r>
              <a:rPr lang="en-IN" sz="1600" dirty="0">
                <a:cs typeface="Arial" panose="020B0604020202020204" pitchFamily="34" charset="0"/>
              </a:rPr>
              <a:t>Hidden States</a:t>
            </a:r>
          </a:p>
          <a:p>
            <a:pPr marL="742950" lvl="1" indent="-285750">
              <a:buFont typeface="Wingdings" panose="05000000000000000000" pitchFamily="2" charset="2"/>
              <a:buChar char="Ø"/>
            </a:pPr>
            <a:r>
              <a:rPr lang="en-IN" sz="1600" dirty="0">
                <a:cs typeface="Arial" panose="020B0604020202020204" pitchFamily="34" charset="0"/>
              </a:rPr>
              <a:t>Discrete</a:t>
            </a:r>
          </a:p>
          <a:p>
            <a:pPr marL="742950" lvl="1" indent="-285750">
              <a:buFont typeface="Wingdings" panose="05000000000000000000" pitchFamily="2" charset="2"/>
              <a:buChar char="Ø"/>
            </a:pPr>
            <a:r>
              <a:rPr lang="en-IN" sz="1600" dirty="0">
                <a:cs typeface="Arial" panose="020B0604020202020204" pitchFamily="34" charset="0"/>
              </a:rPr>
              <a:t>Classes {speech, music, silence}</a:t>
            </a:r>
          </a:p>
          <a:p>
            <a:pPr marL="285750" indent="-285750">
              <a:buFont typeface="Wingdings" panose="05000000000000000000" pitchFamily="2" charset="2"/>
              <a:buChar char="Ø"/>
            </a:pPr>
            <a:r>
              <a:rPr lang="en-IN" sz="1600" dirty="0">
                <a:cs typeface="Arial" panose="020B0604020202020204" pitchFamily="34" charset="0"/>
              </a:rPr>
              <a:t>Calculate Initial State Probability Matrix </a:t>
            </a:r>
          </a:p>
          <a:p>
            <a:pPr marL="285750" indent="-285750">
              <a:buFont typeface="Wingdings" panose="05000000000000000000" pitchFamily="2" charset="2"/>
              <a:buChar char="Ø"/>
            </a:pPr>
            <a:r>
              <a:rPr lang="en-IN" sz="1600" dirty="0">
                <a:cs typeface="Arial" panose="020B0604020202020204" pitchFamily="34" charset="0"/>
              </a:rPr>
              <a:t>Calculate Transition State Probability</a:t>
            </a:r>
          </a:p>
          <a:p>
            <a:pPr marL="285750" indent="-285750">
              <a:buFont typeface="Wingdings" panose="05000000000000000000" pitchFamily="2" charset="2"/>
              <a:buChar char="Ø"/>
            </a:pPr>
            <a:r>
              <a:rPr lang="en-US" sz="1600" b="0" i="0" dirty="0">
                <a:effectLst/>
                <a:cs typeface="Arial" panose="020B0604020202020204" pitchFamily="34" charset="0"/>
              </a:rPr>
              <a:t>Calculate the mean and their covariance of GMM by running a for loop on every class and their respective spectrograms</a:t>
            </a:r>
          </a:p>
          <a:p>
            <a:pPr marL="800100" lvl="1" indent="-342900">
              <a:buFont typeface="Wingdings" panose="05000000000000000000" pitchFamily="2" charset="2"/>
              <a:buChar char="Ø"/>
            </a:pPr>
            <a:r>
              <a:rPr lang="en-US" sz="1600" b="0" i="0" dirty="0">
                <a:effectLst/>
                <a:cs typeface="Arial" panose="020B0604020202020204" pitchFamily="34" charset="0"/>
              </a:rPr>
              <a:t>Mean Vector: Shape [number of classes, </a:t>
            </a:r>
            <a:r>
              <a:rPr lang="en-US" sz="1600" dirty="0" err="1">
                <a:cs typeface="Calibri"/>
              </a:rPr>
              <a:t>feature_size</a:t>
            </a:r>
            <a:r>
              <a:rPr lang="en-US" sz="1600" b="0" i="0" dirty="0">
                <a:effectLst/>
                <a:cs typeface="Arial" panose="020B0604020202020204" pitchFamily="34" charset="0"/>
              </a:rPr>
              <a:t>]</a:t>
            </a:r>
          </a:p>
          <a:p>
            <a:pPr marL="800100" lvl="1" indent="-342900">
              <a:buFont typeface="Wingdings" panose="05000000000000000000" pitchFamily="2" charset="2"/>
              <a:buChar char="Ø"/>
            </a:pPr>
            <a:r>
              <a:rPr lang="en-US" sz="1600" b="0" i="0" dirty="0">
                <a:effectLst/>
                <a:cs typeface="Arial" panose="020B0604020202020204" pitchFamily="34" charset="0"/>
              </a:rPr>
              <a:t>State Covariance Matrix: Shape [number of classes, </a:t>
            </a:r>
            <a:r>
              <a:rPr lang="en-US" sz="1600" dirty="0" err="1">
                <a:cs typeface="Calibri"/>
              </a:rPr>
              <a:t>feature_size</a:t>
            </a:r>
            <a:r>
              <a:rPr lang="en-US" sz="1600" dirty="0">
                <a:cs typeface="Calibri"/>
              </a:rPr>
              <a:t>, </a:t>
            </a:r>
            <a:r>
              <a:rPr lang="en-US" sz="1600" dirty="0" err="1">
                <a:cs typeface="Calibri"/>
              </a:rPr>
              <a:t>feature_size</a:t>
            </a:r>
            <a:r>
              <a:rPr lang="en-US" sz="1600" b="0" i="0" dirty="0">
                <a:effectLst/>
                <a:cs typeface="Arial" panose="020B0604020202020204" pitchFamily="34" charset="0"/>
              </a:rPr>
              <a:t>]</a:t>
            </a:r>
            <a:endParaRPr lang="en-US" sz="1600" dirty="0">
              <a:cs typeface="Arial" panose="020B0604020202020204" pitchFamily="34" charset="0"/>
            </a:endParaRPr>
          </a:p>
          <a:p>
            <a:pPr marL="285750" indent="-285750">
              <a:buFont typeface="Wingdings" panose="05000000000000000000" pitchFamily="2" charset="2"/>
              <a:buChar char="Ø"/>
            </a:pPr>
            <a:r>
              <a:rPr lang="en-US" sz="1600" b="0" i="0" dirty="0">
                <a:effectLst/>
                <a:cs typeface="Arial" panose="020B0604020202020204" pitchFamily="34" charset="0"/>
              </a:rPr>
              <a:t>Prediction</a:t>
            </a:r>
          </a:p>
          <a:p>
            <a:pPr marL="742950" lvl="1" indent="-285750">
              <a:buFont typeface="Wingdings" panose="05000000000000000000" pitchFamily="2" charset="2"/>
              <a:buChar char="Ø"/>
            </a:pPr>
            <a:r>
              <a:rPr lang="en-US" sz="1600" b="0" i="0" dirty="0">
                <a:effectLst/>
                <a:cs typeface="Arial" panose="020B0604020202020204" pitchFamily="34" charset="0"/>
              </a:rPr>
              <a:t>Decode the best sequence of classes given the test observations in the form of windowed spectrograms with the help of calculated initial state probability matrix, state transition matrix, means and covariances of GMM using Viterbi Algorithm under the HMM properties of:</a:t>
            </a:r>
          </a:p>
          <a:p>
            <a:pPr marL="1200150" lvl="2" indent="-285750">
              <a:buFont typeface="Wingdings" panose="05000000000000000000" pitchFamily="2" charset="2"/>
              <a:buChar char="Ø"/>
            </a:pPr>
            <a:r>
              <a:rPr lang="en-US" sz="1600" b="0" i="0" dirty="0">
                <a:effectLst/>
                <a:cs typeface="Arial" panose="020B0604020202020204" pitchFamily="34" charset="0"/>
              </a:rPr>
              <a:t>Output Independence</a:t>
            </a:r>
          </a:p>
          <a:p>
            <a:pPr marL="1200150" lvl="2" indent="-285750">
              <a:buFont typeface="Wingdings" panose="05000000000000000000" pitchFamily="2" charset="2"/>
              <a:buChar char="Ø"/>
            </a:pPr>
            <a:r>
              <a:rPr lang="en-US" sz="1600" b="0" i="0" dirty="0">
                <a:effectLst/>
                <a:cs typeface="Arial" panose="020B0604020202020204" pitchFamily="34" charset="0"/>
              </a:rPr>
              <a:t>Markov Assumption</a:t>
            </a:r>
          </a:p>
          <a:p>
            <a:pPr marL="285750" indent="-285750">
              <a:buFont typeface="Wingdings" panose="05000000000000000000" pitchFamily="2" charset="2"/>
              <a:buChar char="Ø"/>
            </a:pPr>
            <a:r>
              <a:rPr lang="en-US" sz="1600" dirty="0">
                <a:cs typeface="Calibri"/>
              </a:rPr>
              <a:t>Then post-process these outputs of size </a:t>
            </a:r>
            <a:r>
              <a:rPr lang="en-US" sz="1600" i="1" dirty="0">
                <a:cs typeface="Calibri"/>
              </a:rPr>
              <a:t>no of frames </a:t>
            </a:r>
            <a:r>
              <a:rPr lang="en-US" sz="1600" dirty="0">
                <a:cs typeface="Calibri"/>
              </a:rPr>
              <a:t>to get the onset and offset time for the events</a:t>
            </a:r>
          </a:p>
          <a:p>
            <a:endParaRPr lang="en-US" sz="1600" b="0" i="0" dirty="0">
              <a:effectLst/>
              <a:cs typeface="Arial" panose="020B0604020202020204" pitchFamily="34" charset="0"/>
            </a:endParaRPr>
          </a:p>
          <a:p>
            <a:endParaRPr lang="en-IN" sz="1600" dirty="0">
              <a:cs typeface="Arial" panose="020B0604020202020204" pitchFamily="34" charset="0"/>
            </a:endParaRPr>
          </a:p>
          <a:p>
            <a:endParaRPr lang="en-IN" sz="1600" dirty="0">
              <a:cs typeface="Arial" panose="020B0604020202020204" pitchFamily="34" charset="0"/>
            </a:endParaRPr>
          </a:p>
        </p:txBody>
      </p:sp>
      <p:graphicFrame>
        <p:nvGraphicFramePr>
          <p:cNvPr id="14" name="Table 14">
            <a:extLst>
              <a:ext uri="{FF2B5EF4-FFF2-40B4-BE49-F238E27FC236}">
                <a16:creationId xmlns:a16="http://schemas.microsoft.com/office/drawing/2014/main" id="{290F8E44-3D00-4438-99D8-6F76E953C9EC}"/>
              </a:ext>
            </a:extLst>
          </p:cNvPr>
          <p:cNvGraphicFramePr>
            <a:graphicFrameLocks noGrp="1"/>
          </p:cNvGraphicFramePr>
          <p:nvPr>
            <p:extLst>
              <p:ext uri="{D42A27DB-BD31-4B8C-83A1-F6EECF244321}">
                <p14:modId xmlns:p14="http://schemas.microsoft.com/office/powerpoint/2010/main" val="1456548108"/>
              </p:ext>
            </p:extLst>
          </p:nvPr>
        </p:nvGraphicFramePr>
        <p:xfrm>
          <a:off x="8064230" y="2546796"/>
          <a:ext cx="3628416" cy="731520"/>
        </p:xfrm>
        <a:graphic>
          <a:graphicData uri="http://schemas.openxmlformats.org/drawingml/2006/table">
            <a:tbl>
              <a:tblPr firstRow="1" bandRow="1">
                <a:tableStyleId>{5C22544A-7EE6-4342-B048-85BDC9FD1C3A}</a:tableStyleId>
              </a:tblPr>
              <a:tblGrid>
                <a:gridCol w="1209472">
                  <a:extLst>
                    <a:ext uri="{9D8B030D-6E8A-4147-A177-3AD203B41FA5}">
                      <a16:colId xmlns:a16="http://schemas.microsoft.com/office/drawing/2014/main" val="570882690"/>
                    </a:ext>
                  </a:extLst>
                </a:gridCol>
                <a:gridCol w="1209472">
                  <a:extLst>
                    <a:ext uri="{9D8B030D-6E8A-4147-A177-3AD203B41FA5}">
                      <a16:colId xmlns:a16="http://schemas.microsoft.com/office/drawing/2014/main" val="4489270"/>
                    </a:ext>
                  </a:extLst>
                </a:gridCol>
                <a:gridCol w="1209472">
                  <a:extLst>
                    <a:ext uri="{9D8B030D-6E8A-4147-A177-3AD203B41FA5}">
                      <a16:colId xmlns:a16="http://schemas.microsoft.com/office/drawing/2014/main" val="2007573744"/>
                    </a:ext>
                  </a:extLst>
                </a:gridCol>
              </a:tblGrid>
              <a:tr h="205005">
                <a:tc>
                  <a:txBody>
                    <a:bodyPr/>
                    <a:lstStyle/>
                    <a:p>
                      <a:r>
                        <a:rPr lang="en-US"/>
                        <a:t>Music</a:t>
                      </a:r>
                      <a:endParaRPr lang="en-IN"/>
                    </a:p>
                  </a:txBody>
                  <a:tcPr/>
                </a:tc>
                <a:tc>
                  <a:txBody>
                    <a:bodyPr/>
                    <a:lstStyle/>
                    <a:p>
                      <a:r>
                        <a:rPr lang="en-US"/>
                        <a:t>Speech</a:t>
                      </a:r>
                      <a:endParaRPr lang="en-IN"/>
                    </a:p>
                  </a:txBody>
                  <a:tcPr/>
                </a:tc>
                <a:tc>
                  <a:txBody>
                    <a:bodyPr/>
                    <a:lstStyle/>
                    <a:p>
                      <a:r>
                        <a:rPr lang="en-US"/>
                        <a:t>Silence</a:t>
                      </a:r>
                      <a:endParaRPr lang="en-IN"/>
                    </a:p>
                  </a:txBody>
                  <a:tcPr/>
                </a:tc>
                <a:extLst>
                  <a:ext uri="{0D108BD9-81ED-4DB2-BD59-A6C34878D82A}">
                    <a16:rowId xmlns:a16="http://schemas.microsoft.com/office/drawing/2014/main" val="2405992611"/>
                  </a:ext>
                </a:extLst>
              </a:tr>
              <a:tr h="205005">
                <a:tc>
                  <a:txBody>
                    <a:bodyPr/>
                    <a:lstStyle/>
                    <a:p>
                      <a:r>
                        <a:rPr lang="en-US" sz="1800"/>
                        <a:t>0.236111</a:t>
                      </a:r>
                      <a:endParaRPr lang="en-IN"/>
                    </a:p>
                  </a:txBody>
                  <a:tcPr/>
                </a:tc>
                <a:tc>
                  <a:txBody>
                    <a:bodyPr/>
                    <a:lstStyle/>
                    <a:p>
                      <a:r>
                        <a:rPr lang="en-US" sz="1800"/>
                        <a:t>0.380952</a:t>
                      </a:r>
                      <a:endParaRPr lang="en-IN"/>
                    </a:p>
                  </a:txBody>
                  <a:tcPr/>
                </a:tc>
                <a:tc>
                  <a:txBody>
                    <a:bodyPr/>
                    <a:lstStyle/>
                    <a:p>
                      <a:r>
                        <a:rPr lang="en-US" sz="1800"/>
                        <a:t>0.382937 </a:t>
                      </a:r>
                      <a:endParaRPr lang="en-IN"/>
                    </a:p>
                  </a:txBody>
                  <a:tcPr/>
                </a:tc>
                <a:extLst>
                  <a:ext uri="{0D108BD9-81ED-4DB2-BD59-A6C34878D82A}">
                    <a16:rowId xmlns:a16="http://schemas.microsoft.com/office/drawing/2014/main" val="3327544071"/>
                  </a:ext>
                </a:extLst>
              </a:tr>
            </a:tbl>
          </a:graphicData>
        </a:graphic>
      </p:graphicFrame>
      <p:sp>
        <p:nvSpPr>
          <p:cNvPr id="18" name="TextBox 17">
            <a:extLst>
              <a:ext uri="{FF2B5EF4-FFF2-40B4-BE49-F238E27FC236}">
                <a16:creationId xmlns:a16="http://schemas.microsoft.com/office/drawing/2014/main" id="{E39D07E7-1902-4471-8CC5-9E426D3A62E7}"/>
              </a:ext>
            </a:extLst>
          </p:cNvPr>
          <p:cNvSpPr txBox="1"/>
          <p:nvPr/>
        </p:nvSpPr>
        <p:spPr>
          <a:xfrm>
            <a:off x="8447614" y="3337038"/>
            <a:ext cx="2973443" cy="369332"/>
          </a:xfrm>
          <a:prstGeom prst="rect">
            <a:avLst/>
          </a:prstGeom>
          <a:noFill/>
        </p:spPr>
        <p:txBody>
          <a:bodyPr wrap="none" rtlCol="0">
            <a:spAutoFit/>
          </a:bodyPr>
          <a:lstStyle/>
          <a:p>
            <a:r>
              <a:rPr lang="en-US"/>
              <a:t>Initial State Probability Matrix</a:t>
            </a:r>
            <a:endParaRPr lang="en-IN"/>
          </a:p>
        </p:txBody>
      </p:sp>
      <p:sp>
        <p:nvSpPr>
          <p:cNvPr id="20" name="TextBox 19">
            <a:extLst>
              <a:ext uri="{FF2B5EF4-FFF2-40B4-BE49-F238E27FC236}">
                <a16:creationId xmlns:a16="http://schemas.microsoft.com/office/drawing/2014/main" id="{E1ABE7CB-8FC5-4141-AA79-43CBF3C7559C}"/>
              </a:ext>
            </a:extLst>
          </p:cNvPr>
          <p:cNvSpPr txBox="1"/>
          <p:nvPr/>
        </p:nvSpPr>
        <p:spPr>
          <a:xfrm>
            <a:off x="8373868" y="5758010"/>
            <a:ext cx="6094378" cy="369332"/>
          </a:xfrm>
          <a:prstGeom prst="rect">
            <a:avLst/>
          </a:prstGeom>
          <a:noFill/>
        </p:spPr>
        <p:txBody>
          <a:bodyPr wrap="square">
            <a:spAutoFit/>
          </a:bodyPr>
          <a:lstStyle/>
          <a:p>
            <a:r>
              <a:rPr lang="en-US"/>
              <a:t>State Transition Probability Matrix</a:t>
            </a:r>
            <a:endParaRPr lang="en-IN"/>
          </a:p>
        </p:txBody>
      </p:sp>
    </p:spTree>
    <p:extLst>
      <p:ext uri="{BB962C8B-B14F-4D97-AF65-F5344CB8AC3E}">
        <p14:creationId xmlns:p14="http://schemas.microsoft.com/office/powerpoint/2010/main" val="291741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1B79-C5DF-42EC-811C-F09DD68F46B3}"/>
              </a:ext>
            </a:extLst>
          </p:cNvPr>
          <p:cNvSpPr>
            <a:spLocks noGrp="1"/>
          </p:cNvSpPr>
          <p:nvPr>
            <p:ph type="title"/>
          </p:nvPr>
        </p:nvSpPr>
        <p:spPr>
          <a:xfrm>
            <a:off x="838200" y="265339"/>
            <a:ext cx="10515600" cy="726849"/>
          </a:xfrm>
        </p:spPr>
        <p:txBody>
          <a:bodyPr>
            <a:normAutofit/>
          </a:bodyPr>
          <a:lstStyle/>
          <a:p>
            <a:r>
              <a:rPr lang="en-US">
                <a:cs typeface="Calibri Light"/>
              </a:rPr>
              <a:t>Post Processing of the Outputs of CRNN</a:t>
            </a:r>
            <a:endParaRPr lang="en-US"/>
          </a:p>
        </p:txBody>
      </p:sp>
      <p:sp>
        <p:nvSpPr>
          <p:cNvPr id="3" name="Content Placeholder 2">
            <a:extLst>
              <a:ext uri="{FF2B5EF4-FFF2-40B4-BE49-F238E27FC236}">
                <a16:creationId xmlns:a16="http://schemas.microsoft.com/office/drawing/2014/main" id="{08BA4960-00A4-44DF-8BCE-7B1300537B11}"/>
              </a:ext>
            </a:extLst>
          </p:cNvPr>
          <p:cNvSpPr>
            <a:spLocks noGrp="1"/>
          </p:cNvSpPr>
          <p:nvPr>
            <p:ph idx="1"/>
          </p:nvPr>
        </p:nvSpPr>
        <p:spPr>
          <a:xfrm>
            <a:off x="838200" y="1063626"/>
            <a:ext cx="10515600" cy="2319338"/>
          </a:xfrm>
        </p:spPr>
        <p:txBody>
          <a:bodyPr vert="horz" lIns="91440" tIns="45720" rIns="91440" bIns="45720" rtlCol="0" anchor="t">
            <a:normAutofit/>
          </a:bodyPr>
          <a:lstStyle/>
          <a:p>
            <a:pPr>
              <a:lnSpc>
                <a:spcPct val="100000"/>
              </a:lnSpc>
              <a:spcBef>
                <a:spcPts val="0"/>
              </a:spcBef>
            </a:pPr>
            <a:r>
              <a:rPr lang="en-US" sz="2000" b="1">
                <a:ea typeface="+mn-lt"/>
                <a:cs typeface="+mn-lt"/>
              </a:rPr>
              <a:t>Post Processing Steps for each (no of frames) size vectors for each class</a:t>
            </a:r>
            <a:endParaRPr lang="en-US" sz="2000">
              <a:ea typeface="+mn-lt"/>
              <a:cs typeface="+mn-lt"/>
            </a:endParaRPr>
          </a:p>
          <a:p>
            <a:pPr>
              <a:lnSpc>
                <a:spcPct val="100000"/>
              </a:lnSpc>
              <a:spcBef>
                <a:spcPts val="0"/>
              </a:spcBef>
            </a:pPr>
            <a:endParaRPr lang="en-US" sz="2000">
              <a:ea typeface="+mn-lt"/>
              <a:cs typeface="+mn-lt"/>
            </a:endParaRPr>
          </a:p>
          <a:p>
            <a:pPr marL="342900" indent="-342900">
              <a:lnSpc>
                <a:spcPct val="100000"/>
              </a:lnSpc>
              <a:spcBef>
                <a:spcPts val="0"/>
              </a:spcBef>
              <a:buFont typeface="Arial,Sans-Serif" panose="020B0604020202020204" pitchFamily="34" charset="0"/>
            </a:pPr>
            <a:r>
              <a:rPr lang="en-US" sz="2000" b="1">
                <a:ea typeface="+mn-lt"/>
                <a:cs typeface="+mn-lt"/>
              </a:rPr>
              <a:t>Binarization:</a:t>
            </a:r>
            <a:r>
              <a:rPr lang="en-US" sz="2000">
                <a:ea typeface="+mn-lt"/>
                <a:cs typeface="+mn-lt"/>
              </a:rPr>
              <a:t> Convert  </a:t>
            </a:r>
            <a:r>
              <a:rPr lang="en-US" sz="2000" err="1">
                <a:ea typeface="+mn-lt"/>
                <a:cs typeface="+mn-lt"/>
              </a:rPr>
              <a:t>prob_value</a:t>
            </a:r>
            <a:r>
              <a:rPr lang="en-US" sz="2000">
                <a:ea typeface="+mn-lt"/>
                <a:cs typeface="+mn-lt"/>
              </a:rPr>
              <a:t> &gt; threshold(0.5 for us) to 1, rest entries to 0.</a:t>
            </a:r>
          </a:p>
          <a:p>
            <a:pPr marL="342900" indent="-342900">
              <a:lnSpc>
                <a:spcPct val="100000"/>
              </a:lnSpc>
              <a:spcBef>
                <a:spcPts val="0"/>
              </a:spcBef>
              <a:buFont typeface="Arial,Sans-Serif" panose="020B0604020202020204" pitchFamily="34" charset="0"/>
            </a:pPr>
            <a:r>
              <a:rPr lang="en-US" sz="2000" b="1">
                <a:ea typeface="+mn-lt"/>
                <a:cs typeface="+mn-lt"/>
              </a:rPr>
              <a:t>Grouping: </a:t>
            </a:r>
            <a:r>
              <a:rPr lang="en-US" sz="2000">
                <a:ea typeface="+mn-lt"/>
                <a:cs typeface="+mn-lt"/>
              </a:rPr>
              <a:t>Group all the ones together and make a list of contiguous regions.</a:t>
            </a:r>
          </a:p>
          <a:p>
            <a:pPr marL="342900" indent="-342900">
              <a:lnSpc>
                <a:spcPct val="100000"/>
              </a:lnSpc>
              <a:spcBef>
                <a:spcPts val="0"/>
              </a:spcBef>
              <a:buFont typeface="Arial,Sans-Serif" panose="020B0604020202020204" pitchFamily="34" charset="0"/>
            </a:pPr>
            <a:r>
              <a:rPr lang="en-US" sz="2000" b="1">
                <a:ea typeface="+mn-lt"/>
                <a:cs typeface="+mn-lt"/>
              </a:rPr>
              <a:t>Merge Small Intervals: </a:t>
            </a:r>
            <a:r>
              <a:rPr lang="en-US" sz="2000">
                <a:ea typeface="+mn-lt"/>
                <a:cs typeface="+mn-lt"/>
              </a:rPr>
              <a:t>Merge intervals with offset of event1 – onset of event 2 &lt; threshold(0.5 for us).</a:t>
            </a:r>
          </a:p>
          <a:p>
            <a:pPr marL="342900" indent="-342900">
              <a:lnSpc>
                <a:spcPct val="100000"/>
              </a:lnSpc>
              <a:spcBef>
                <a:spcPts val="0"/>
              </a:spcBef>
              <a:buFont typeface="Arial,Sans-Serif" panose="020B0604020202020204" pitchFamily="34" charset="0"/>
            </a:pPr>
            <a:r>
              <a:rPr lang="en-US" sz="2000" b="1">
                <a:ea typeface="+mn-lt"/>
                <a:cs typeface="+mn-lt"/>
              </a:rPr>
              <a:t>Remove Very Small Events:</a:t>
            </a:r>
            <a:r>
              <a:rPr lang="en-US" sz="2000">
                <a:ea typeface="+mn-lt"/>
                <a:cs typeface="+mn-lt"/>
              </a:rPr>
              <a:t>  offset - onset &lt; threshold(0.5 for us).</a:t>
            </a:r>
            <a:endParaRPr lang="en-US" sz="2000"/>
          </a:p>
        </p:txBody>
      </p:sp>
    </p:spTree>
    <p:extLst>
      <p:ext uri="{BB962C8B-B14F-4D97-AF65-F5344CB8AC3E}">
        <p14:creationId xmlns:p14="http://schemas.microsoft.com/office/powerpoint/2010/main" val="69648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9FF-3451-4C5C-9791-725C2AE36C09}"/>
              </a:ext>
            </a:extLst>
          </p:cNvPr>
          <p:cNvSpPr>
            <a:spLocks noGrp="1"/>
          </p:cNvSpPr>
          <p:nvPr>
            <p:ph type="title"/>
          </p:nvPr>
        </p:nvSpPr>
        <p:spPr/>
        <p:txBody>
          <a:bodyPr/>
          <a:lstStyle/>
          <a:p>
            <a:r>
              <a:rPr lang="en-US" dirty="0">
                <a:cs typeface="Calibri Light"/>
              </a:rPr>
              <a:t>Data Preparation</a:t>
            </a:r>
          </a:p>
        </p:txBody>
      </p:sp>
      <p:sp>
        <p:nvSpPr>
          <p:cNvPr id="9" name="TextBox 8">
            <a:extLst>
              <a:ext uri="{FF2B5EF4-FFF2-40B4-BE49-F238E27FC236}">
                <a16:creationId xmlns:a16="http://schemas.microsoft.com/office/drawing/2014/main" id="{E5E7C61D-9296-4F5C-8A53-A50F62E112DC}"/>
              </a:ext>
            </a:extLst>
          </p:cNvPr>
          <p:cNvSpPr txBox="1"/>
          <p:nvPr/>
        </p:nvSpPr>
        <p:spPr>
          <a:xfrm>
            <a:off x="832526" y="1651936"/>
            <a:ext cx="10677475" cy="2246769"/>
          </a:xfrm>
          <a:prstGeom prst="rect">
            <a:avLst/>
          </a:prstGeom>
          <a:noFill/>
        </p:spPr>
        <p:txBody>
          <a:bodyPr wrap="none" lIns="91440" tIns="45720" rIns="91440" bIns="45720" rtlCol="0" anchor="t">
            <a:spAutoFit/>
          </a:bodyPr>
          <a:lstStyle/>
          <a:p>
            <a:r>
              <a:rPr lang="en-US" sz="2000" b="1" dirty="0"/>
              <a:t>Data Preparation</a:t>
            </a:r>
          </a:p>
          <a:p>
            <a:pPr marL="285750" indent="-285750">
              <a:buFont typeface="Arial" panose="020B0604020202020204" pitchFamily="34" charset="0"/>
              <a:buChar char="•"/>
            </a:pPr>
            <a:r>
              <a:rPr lang="en-US" sz="2000" dirty="0"/>
              <a:t>We obtain music and speech data from online sources.</a:t>
            </a:r>
            <a:endParaRPr lang="en-US" sz="2000" dirty="0">
              <a:cs typeface="Calibri"/>
            </a:endParaRPr>
          </a:p>
          <a:p>
            <a:pPr marL="285750" indent="-285750">
              <a:buFont typeface="Arial" panose="020B0604020202020204" pitchFamily="34" charset="0"/>
              <a:buChar char="•"/>
            </a:pPr>
            <a:r>
              <a:rPr lang="en-US" sz="2000" dirty="0"/>
              <a:t>Each audio file is of 30 seconds.</a:t>
            </a:r>
            <a:endParaRPr lang="en-US" sz="2000" dirty="0">
              <a:cs typeface="Calibri"/>
            </a:endParaRPr>
          </a:p>
          <a:p>
            <a:pPr marL="285750" indent="-285750">
              <a:buFont typeface="Arial" panose="020B0604020202020204" pitchFamily="34" charset="0"/>
              <a:buChar char="•"/>
            </a:pPr>
            <a:r>
              <a:rPr lang="en-US" sz="2000" dirty="0"/>
              <a:t>Break these 30s audio files into finite segments of audio having duration 1s to 5s</a:t>
            </a:r>
            <a:endParaRPr lang="en-US" sz="2000" dirty="0">
              <a:cs typeface="Calibri"/>
            </a:endParaRPr>
          </a:p>
          <a:p>
            <a:pPr marL="285750" indent="-285750">
              <a:buFont typeface="Arial" panose="020B0604020202020204" pitchFamily="34" charset="0"/>
              <a:buChar char="•"/>
            </a:pPr>
            <a:r>
              <a:rPr lang="en-US" sz="2000" dirty="0"/>
              <a:t>Recorded</a:t>
            </a:r>
            <a:r>
              <a:rPr lang="en-US" sz="2000" b="1"/>
              <a:t> silent audio files</a:t>
            </a:r>
            <a:r>
              <a:rPr lang="en-US" sz="2000" dirty="0"/>
              <a:t> of duration 1s to 9s </a:t>
            </a:r>
            <a:endParaRPr lang="en-US" sz="2000">
              <a:cs typeface="Calibri"/>
            </a:endParaRPr>
          </a:p>
          <a:p>
            <a:pPr marL="285750" indent="-285750">
              <a:buFont typeface="Arial" panose="020B0604020202020204" pitchFamily="34" charset="0"/>
              <a:buChar char="•"/>
            </a:pPr>
            <a:r>
              <a:rPr lang="en-US" sz="2000" dirty="0"/>
              <a:t>Merged files randomly out of the above prepared sets and resulting audio files will be of 10s each </a:t>
            </a:r>
            <a:endParaRPr lang="en-US" sz="2000" dirty="0">
              <a:cs typeface="Calibri"/>
            </a:endParaRPr>
          </a:p>
          <a:p>
            <a:pPr marL="285750" indent="-285750">
              <a:buFont typeface="Arial" panose="020B0604020202020204" pitchFamily="34" charset="0"/>
              <a:buChar char="•"/>
            </a:pPr>
            <a:r>
              <a:rPr lang="en-US" sz="2000" dirty="0"/>
              <a:t>Prepared a dataset of 1020 audio files with their label.</a:t>
            </a:r>
            <a:endParaRPr lang="en-US" sz="2000" dirty="0">
              <a:cs typeface="Calibri"/>
            </a:endParaRPr>
          </a:p>
        </p:txBody>
      </p:sp>
    </p:spTree>
    <p:extLst>
      <p:ext uri="{BB962C8B-B14F-4D97-AF65-F5344CB8AC3E}">
        <p14:creationId xmlns:p14="http://schemas.microsoft.com/office/powerpoint/2010/main" val="49843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F45D-CC69-4874-B1CC-5557885E7E0B}"/>
              </a:ext>
            </a:extLst>
          </p:cNvPr>
          <p:cNvSpPr>
            <a:spLocks noGrp="1"/>
          </p:cNvSpPr>
          <p:nvPr>
            <p:ph type="title"/>
          </p:nvPr>
        </p:nvSpPr>
        <p:spPr>
          <a:xfrm>
            <a:off x="321129" y="147411"/>
            <a:ext cx="3839029" cy="563565"/>
          </a:xfrm>
        </p:spPr>
        <p:txBody>
          <a:bodyPr>
            <a:normAutofit fontScale="90000"/>
          </a:bodyPr>
          <a:lstStyle/>
          <a:p>
            <a:r>
              <a:rPr lang="en-US" dirty="0"/>
              <a:t>Results</a:t>
            </a:r>
            <a:endParaRPr lang="en-IN" dirty="0"/>
          </a:p>
        </p:txBody>
      </p:sp>
      <p:graphicFrame>
        <p:nvGraphicFramePr>
          <p:cNvPr id="4" name="Table 4">
            <a:extLst>
              <a:ext uri="{FF2B5EF4-FFF2-40B4-BE49-F238E27FC236}">
                <a16:creationId xmlns:a16="http://schemas.microsoft.com/office/drawing/2014/main" id="{B2305792-8FC1-4D33-9B66-A130C0B1358F}"/>
              </a:ext>
            </a:extLst>
          </p:cNvPr>
          <p:cNvGraphicFramePr>
            <a:graphicFrameLocks noGrp="1"/>
          </p:cNvGraphicFramePr>
          <p:nvPr>
            <p:ph idx="1"/>
            <p:extLst>
              <p:ext uri="{D42A27DB-BD31-4B8C-83A1-F6EECF244321}">
                <p14:modId xmlns:p14="http://schemas.microsoft.com/office/powerpoint/2010/main" val="3128800956"/>
              </p:ext>
            </p:extLst>
          </p:nvPr>
        </p:nvGraphicFramePr>
        <p:xfrm>
          <a:off x="838200" y="1505222"/>
          <a:ext cx="4103464" cy="2103120"/>
        </p:xfrm>
        <a:graphic>
          <a:graphicData uri="http://schemas.openxmlformats.org/drawingml/2006/table">
            <a:tbl>
              <a:tblPr firstRow="1" bandRow="1">
                <a:tableStyleId>{5C22544A-7EE6-4342-B048-85BDC9FD1C3A}</a:tableStyleId>
              </a:tblPr>
              <a:tblGrid>
                <a:gridCol w="1025866">
                  <a:extLst>
                    <a:ext uri="{9D8B030D-6E8A-4147-A177-3AD203B41FA5}">
                      <a16:colId xmlns:a16="http://schemas.microsoft.com/office/drawing/2014/main" val="158546791"/>
                    </a:ext>
                  </a:extLst>
                </a:gridCol>
                <a:gridCol w="1025866">
                  <a:extLst>
                    <a:ext uri="{9D8B030D-6E8A-4147-A177-3AD203B41FA5}">
                      <a16:colId xmlns:a16="http://schemas.microsoft.com/office/drawing/2014/main" val="1531046770"/>
                    </a:ext>
                  </a:extLst>
                </a:gridCol>
                <a:gridCol w="1025866">
                  <a:extLst>
                    <a:ext uri="{9D8B030D-6E8A-4147-A177-3AD203B41FA5}">
                      <a16:colId xmlns:a16="http://schemas.microsoft.com/office/drawing/2014/main" val="3982739569"/>
                    </a:ext>
                  </a:extLst>
                </a:gridCol>
                <a:gridCol w="1025866">
                  <a:extLst>
                    <a:ext uri="{9D8B030D-6E8A-4147-A177-3AD203B41FA5}">
                      <a16:colId xmlns:a16="http://schemas.microsoft.com/office/drawing/2014/main" val="3247769129"/>
                    </a:ext>
                  </a:extLst>
                </a:gridCol>
              </a:tblGrid>
              <a:tr h="572432">
                <a:tc>
                  <a:txBody>
                    <a:bodyPr/>
                    <a:lstStyle/>
                    <a:p>
                      <a:pPr algn="ctr"/>
                      <a:r>
                        <a:rPr lang="en-US" dirty="0"/>
                        <a:t>Model</a:t>
                      </a:r>
                      <a:endParaRPr lang="en-IN" dirty="0"/>
                    </a:p>
                  </a:txBody>
                  <a:tcPr/>
                </a:tc>
                <a:tc>
                  <a:txBody>
                    <a:bodyPr/>
                    <a:lstStyle/>
                    <a:p>
                      <a:pPr algn="ctr"/>
                      <a:r>
                        <a:rPr lang="en-US" dirty="0"/>
                        <a:t>F1 Score</a:t>
                      </a:r>
                      <a:endParaRPr lang="en-IN" dirty="0"/>
                    </a:p>
                  </a:txBody>
                  <a:tcPr/>
                </a:tc>
                <a:tc>
                  <a:txBody>
                    <a:bodyPr/>
                    <a:lstStyle/>
                    <a:p>
                      <a:pPr algn="ctr"/>
                      <a:r>
                        <a:rPr lang="en-US" dirty="0"/>
                        <a:t>Binary Accuracy</a:t>
                      </a:r>
                      <a:endParaRPr lang="en-IN" dirty="0"/>
                    </a:p>
                  </a:txBody>
                  <a:tcPr/>
                </a:tc>
                <a:tc>
                  <a:txBody>
                    <a:bodyPr/>
                    <a:lstStyle/>
                    <a:p>
                      <a:pPr algn="ctr"/>
                      <a:r>
                        <a:rPr lang="en-US" dirty="0"/>
                        <a:t>Error Rate</a:t>
                      </a:r>
                      <a:endParaRPr lang="en-IN" dirty="0"/>
                    </a:p>
                  </a:txBody>
                  <a:tcPr/>
                </a:tc>
                <a:extLst>
                  <a:ext uri="{0D108BD9-81ED-4DB2-BD59-A6C34878D82A}">
                    <a16:rowId xmlns:a16="http://schemas.microsoft.com/office/drawing/2014/main" val="525016445"/>
                  </a:ext>
                </a:extLst>
              </a:tr>
              <a:tr h="327104">
                <a:tc>
                  <a:txBody>
                    <a:bodyPr/>
                    <a:lstStyle/>
                    <a:p>
                      <a:pPr algn="ctr"/>
                      <a:r>
                        <a:rPr lang="en-US" dirty="0"/>
                        <a:t>CRNN</a:t>
                      </a:r>
                      <a:endParaRPr lang="en-IN" dirty="0"/>
                    </a:p>
                  </a:txBody>
                  <a:tcPr/>
                </a:tc>
                <a:tc>
                  <a:txBody>
                    <a:bodyPr/>
                    <a:lstStyle/>
                    <a:p>
                      <a:pPr algn="ctr"/>
                      <a:r>
                        <a:rPr lang="en-US" dirty="0"/>
                        <a:t>0.7515</a:t>
                      </a:r>
                      <a:endParaRPr lang="en-IN" dirty="0"/>
                    </a:p>
                  </a:txBody>
                  <a:tcPr/>
                </a:tc>
                <a:tc>
                  <a:txBody>
                    <a:bodyPr/>
                    <a:lstStyle/>
                    <a:p>
                      <a:pPr algn="ctr"/>
                      <a:r>
                        <a:rPr lang="en-US" dirty="0"/>
                        <a:t>0.821</a:t>
                      </a:r>
                      <a:endParaRPr lang="en-IN" dirty="0"/>
                    </a:p>
                  </a:txBody>
                  <a:tcPr/>
                </a:tc>
                <a:tc>
                  <a:txBody>
                    <a:bodyPr/>
                    <a:lstStyle/>
                    <a:p>
                      <a:pPr algn="ctr"/>
                      <a:r>
                        <a:rPr lang="en-US" dirty="0"/>
                        <a:t>0.41</a:t>
                      </a:r>
                      <a:endParaRPr lang="en-IN" dirty="0"/>
                    </a:p>
                  </a:txBody>
                  <a:tcPr/>
                </a:tc>
                <a:extLst>
                  <a:ext uri="{0D108BD9-81ED-4DB2-BD59-A6C34878D82A}">
                    <a16:rowId xmlns:a16="http://schemas.microsoft.com/office/drawing/2014/main" val="4024152866"/>
                  </a:ext>
                </a:extLst>
              </a:tr>
              <a:tr h="327104">
                <a:tc>
                  <a:txBody>
                    <a:bodyPr/>
                    <a:lstStyle/>
                    <a:p>
                      <a:pPr algn="ctr"/>
                      <a:r>
                        <a:rPr lang="en-US" dirty="0"/>
                        <a:t>CNN</a:t>
                      </a:r>
                      <a:endParaRPr lang="en-IN" dirty="0"/>
                    </a:p>
                  </a:txBody>
                  <a:tcPr/>
                </a:tc>
                <a:tc>
                  <a:txBody>
                    <a:bodyPr/>
                    <a:lstStyle/>
                    <a:p>
                      <a:pPr algn="ctr"/>
                      <a:r>
                        <a:rPr lang="en-US" dirty="0"/>
                        <a:t>0.58</a:t>
                      </a:r>
                      <a:endParaRPr lang="en-IN" dirty="0"/>
                    </a:p>
                  </a:txBody>
                  <a:tcPr/>
                </a:tc>
                <a:tc>
                  <a:txBody>
                    <a:bodyPr/>
                    <a:lstStyle/>
                    <a:p>
                      <a:pPr algn="ctr"/>
                      <a:r>
                        <a:rPr lang="en-US" dirty="0"/>
                        <a:t>0.710</a:t>
                      </a:r>
                      <a:endParaRPr lang="en-IN" dirty="0"/>
                    </a:p>
                  </a:txBody>
                  <a:tcPr/>
                </a:tc>
                <a:tc>
                  <a:txBody>
                    <a:bodyPr/>
                    <a:lstStyle/>
                    <a:p>
                      <a:pPr algn="ctr"/>
                      <a:r>
                        <a:rPr lang="en-US" dirty="0"/>
                        <a:t>1.34</a:t>
                      </a:r>
                      <a:endParaRPr lang="en-IN" dirty="0"/>
                    </a:p>
                  </a:txBody>
                  <a:tcPr/>
                </a:tc>
                <a:extLst>
                  <a:ext uri="{0D108BD9-81ED-4DB2-BD59-A6C34878D82A}">
                    <a16:rowId xmlns:a16="http://schemas.microsoft.com/office/drawing/2014/main" val="1340031243"/>
                  </a:ext>
                </a:extLst>
              </a:tr>
              <a:tr h="327104">
                <a:tc>
                  <a:txBody>
                    <a:bodyPr/>
                    <a:lstStyle/>
                    <a:p>
                      <a:pPr algn="ctr"/>
                      <a:r>
                        <a:rPr lang="en-US" dirty="0"/>
                        <a:t>RNN</a:t>
                      </a:r>
                      <a:endParaRPr lang="en-IN" dirty="0"/>
                    </a:p>
                  </a:txBody>
                  <a:tcPr/>
                </a:tc>
                <a:tc>
                  <a:txBody>
                    <a:bodyPr/>
                    <a:lstStyle/>
                    <a:p>
                      <a:pPr algn="ctr"/>
                      <a:r>
                        <a:rPr lang="en-US" dirty="0"/>
                        <a:t>0.2128</a:t>
                      </a:r>
                      <a:endParaRPr lang="en-IN" dirty="0"/>
                    </a:p>
                  </a:txBody>
                  <a:tcPr/>
                </a:tc>
                <a:tc>
                  <a:txBody>
                    <a:bodyPr/>
                    <a:lstStyle/>
                    <a:p>
                      <a:pPr algn="ctr"/>
                      <a:r>
                        <a:rPr lang="en-US" dirty="0"/>
                        <a:t>0.7063</a:t>
                      </a:r>
                      <a:endParaRPr lang="en-IN" dirty="0"/>
                    </a:p>
                  </a:txBody>
                  <a:tcPr/>
                </a:tc>
                <a:tc>
                  <a:txBody>
                    <a:bodyPr/>
                    <a:lstStyle/>
                    <a:p>
                      <a:pPr algn="ctr"/>
                      <a:r>
                        <a:rPr lang="en-US" dirty="0"/>
                        <a:t>1.0571</a:t>
                      </a:r>
                      <a:endParaRPr lang="en-IN" dirty="0"/>
                    </a:p>
                  </a:txBody>
                  <a:tcPr/>
                </a:tc>
                <a:extLst>
                  <a:ext uri="{0D108BD9-81ED-4DB2-BD59-A6C34878D82A}">
                    <a16:rowId xmlns:a16="http://schemas.microsoft.com/office/drawing/2014/main" val="2681139381"/>
                  </a:ext>
                </a:extLst>
              </a:tr>
              <a:tr h="327104">
                <a:tc>
                  <a:txBody>
                    <a:bodyPr/>
                    <a:lstStyle/>
                    <a:p>
                      <a:pPr algn="ctr"/>
                      <a:r>
                        <a:rPr lang="en-US" dirty="0"/>
                        <a:t>HMM</a:t>
                      </a:r>
                      <a:endParaRPr lang="en-IN" dirty="0"/>
                    </a:p>
                  </a:txBody>
                  <a:tcPr/>
                </a:tc>
                <a:tc>
                  <a:txBody>
                    <a:bodyPr/>
                    <a:lstStyle/>
                    <a:p>
                      <a:pPr algn="ctr"/>
                      <a:r>
                        <a:rPr lang="en-US" dirty="0"/>
                        <a:t>0.9074</a:t>
                      </a:r>
                      <a:endParaRPr lang="en-IN" dirty="0"/>
                    </a:p>
                  </a:txBody>
                  <a:tcPr/>
                </a:tc>
                <a:tc>
                  <a:txBody>
                    <a:bodyPr/>
                    <a:lstStyle/>
                    <a:p>
                      <a:pPr algn="ctr"/>
                      <a:r>
                        <a:rPr lang="en-US" dirty="0"/>
                        <a:t>0.9355</a:t>
                      </a:r>
                      <a:endParaRPr lang="en-IN" dirty="0"/>
                    </a:p>
                  </a:txBody>
                  <a:tcPr/>
                </a:tc>
                <a:tc>
                  <a:txBody>
                    <a:bodyPr/>
                    <a:lstStyle/>
                    <a:p>
                      <a:pPr algn="ctr"/>
                      <a:r>
                        <a:rPr lang="en-US" dirty="0"/>
                        <a:t>0.18</a:t>
                      </a:r>
                      <a:endParaRPr lang="en-IN" dirty="0"/>
                    </a:p>
                  </a:txBody>
                  <a:tcPr/>
                </a:tc>
                <a:extLst>
                  <a:ext uri="{0D108BD9-81ED-4DB2-BD59-A6C34878D82A}">
                    <a16:rowId xmlns:a16="http://schemas.microsoft.com/office/drawing/2014/main" val="2905258333"/>
                  </a:ext>
                </a:extLst>
              </a:tr>
            </a:tbl>
          </a:graphicData>
        </a:graphic>
      </p:graphicFrame>
      <p:graphicFrame>
        <p:nvGraphicFramePr>
          <p:cNvPr id="5" name="Table 4">
            <a:extLst>
              <a:ext uri="{FF2B5EF4-FFF2-40B4-BE49-F238E27FC236}">
                <a16:creationId xmlns:a16="http://schemas.microsoft.com/office/drawing/2014/main" id="{05F4D99D-D7F2-47CF-B1DC-63636D03AAD2}"/>
              </a:ext>
            </a:extLst>
          </p:cNvPr>
          <p:cNvGraphicFramePr>
            <a:graphicFrameLocks/>
          </p:cNvGraphicFramePr>
          <p:nvPr>
            <p:extLst>
              <p:ext uri="{D42A27DB-BD31-4B8C-83A1-F6EECF244321}">
                <p14:modId xmlns:p14="http://schemas.microsoft.com/office/powerpoint/2010/main" val="3260677133"/>
              </p:ext>
            </p:extLst>
          </p:nvPr>
        </p:nvGraphicFramePr>
        <p:xfrm>
          <a:off x="1145889" y="4322980"/>
          <a:ext cx="3412887" cy="1828800"/>
        </p:xfrm>
        <a:graphic>
          <a:graphicData uri="http://schemas.openxmlformats.org/drawingml/2006/table">
            <a:tbl>
              <a:tblPr firstRow="1" bandRow="1">
                <a:tableStyleId>{5C22544A-7EE6-4342-B048-85BDC9FD1C3A}</a:tableStyleId>
              </a:tblPr>
              <a:tblGrid>
                <a:gridCol w="1137629">
                  <a:extLst>
                    <a:ext uri="{9D8B030D-6E8A-4147-A177-3AD203B41FA5}">
                      <a16:colId xmlns:a16="http://schemas.microsoft.com/office/drawing/2014/main" val="158546791"/>
                    </a:ext>
                  </a:extLst>
                </a:gridCol>
                <a:gridCol w="1137629">
                  <a:extLst>
                    <a:ext uri="{9D8B030D-6E8A-4147-A177-3AD203B41FA5}">
                      <a16:colId xmlns:a16="http://schemas.microsoft.com/office/drawing/2014/main" val="1531046770"/>
                    </a:ext>
                  </a:extLst>
                </a:gridCol>
                <a:gridCol w="1137629">
                  <a:extLst>
                    <a:ext uri="{9D8B030D-6E8A-4147-A177-3AD203B41FA5}">
                      <a16:colId xmlns:a16="http://schemas.microsoft.com/office/drawing/2014/main" val="3982739569"/>
                    </a:ext>
                  </a:extLst>
                </a:gridCol>
              </a:tblGrid>
              <a:tr h="325285">
                <a:tc>
                  <a:txBody>
                    <a:bodyPr/>
                    <a:lstStyle/>
                    <a:p>
                      <a:pPr algn="ctr"/>
                      <a:r>
                        <a:rPr lang="en-US" dirty="0"/>
                        <a:t>Model</a:t>
                      </a:r>
                      <a:endParaRPr lang="en-IN" dirty="0"/>
                    </a:p>
                  </a:txBody>
                  <a:tcPr/>
                </a:tc>
                <a:tc>
                  <a:txBody>
                    <a:bodyPr/>
                    <a:lstStyle/>
                    <a:p>
                      <a:pPr algn="ctr"/>
                      <a:r>
                        <a:rPr lang="en-US" dirty="0"/>
                        <a:t>F1 Score</a:t>
                      </a:r>
                      <a:endParaRPr lang="en-IN" dirty="0"/>
                    </a:p>
                  </a:txBody>
                  <a:tcPr/>
                </a:tc>
                <a:tc>
                  <a:txBody>
                    <a:bodyPr/>
                    <a:lstStyle/>
                    <a:p>
                      <a:pPr algn="ctr"/>
                      <a:r>
                        <a:rPr lang="en-US" dirty="0"/>
                        <a:t>Accuracy</a:t>
                      </a:r>
                      <a:endParaRPr lang="en-IN" dirty="0"/>
                    </a:p>
                  </a:txBody>
                  <a:tcPr/>
                </a:tc>
                <a:extLst>
                  <a:ext uri="{0D108BD9-81ED-4DB2-BD59-A6C34878D82A}">
                    <a16:rowId xmlns:a16="http://schemas.microsoft.com/office/drawing/2014/main" val="525016445"/>
                  </a:ext>
                </a:extLst>
              </a:tr>
              <a:tr h="325285">
                <a:tc>
                  <a:txBody>
                    <a:bodyPr/>
                    <a:lstStyle/>
                    <a:p>
                      <a:pPr algn="ctr"/>
                      <a:r>
                        <a:rPr lang="en-US" dirty="0"/>
                        <a:t>CRNN</a:t>
                      </a:r>
                      <a:endParaRPr lang="en-IN" dirty="0"/>
                    </a:p>
                  </a:txBody>
                  <a:tcPr/>
                </a:tc>
                <a:tc>
                  <a:txBody>
                    <a:bodyPr/>
                    <a:lstStyle/>
                    <a:p>
                      <a:pPr algn="ctr"/>
                      <a:r>
                        <a:rPr lang="en-US" dirty="0"/>
                        <a:t>0.537</a:t>
                      </a:r>
                      <a:endParaRPr lang="en-IN" dirty="0"/>
                    </a:p>
                  </a:txBody>
                  <a:tcPr/>
                </a:tc>
                <a:tc>
                  <a:txBody>
                    <a:bodyPr/>
                    <a:lstStyle/>
                    <a:p>
                      <a:pPr algn="ctr"/>
                      <a:r>
                        <a:rPr lang="en-US" dirty="0"/>
                        <a:t>0.34</a:t>
                      </a:r>
                      <a:endParaRPr lang="en-IN" dirty="0"/>
                    </a:p>
                  </a:txBody>
                  <a:tcPr/>
                </a:tc>
                <a:extLst>
                  <a:ext uri="{0D108BD9-81ED-4DB2-BD59-A6C34878D82A}">
                    <a16:rowId xmlns:a16="http://schemas.microsoft.com/office/drawing/2014/main" val="4024152866"/>
                  </a:ext>
                </a:extLst>
              </a:tr>
              <a:tr h="325285">
                <a:tc>
                  <a:txBody>
                    <a:bodyPr/>
                    <a:lstStyle/>
                    <a:p>
                      <a:pPr algn="ctr"/>
                      <a:r>
                        <a:rPr lang="en-US" dirty="0"/>
                        <a:t>CNN</a:t>
                      </a:r>
                      <a:endParaRPr lang="en-IN" dirty="0"/>
                    </a:p>
                  </a:txBody>
                  <a:tcPr/>
                </a:tc>
                <a:tc>
                  <a:txBody>
                    <a:bodyPr/>
                    <a:lstStyle/>
                    <a:p>
                      <a:pPr algn="ctr"/>
                      <a:r>
                        <a:rPr lang="en-US" dirty="0"/>
                        <a:t>0.484</a:t>
                      </a:r>
                      <a:endParaRPr lang="en-IN" dirty="0"/>
                    </a:p>
                  </a:txBody>
                  <a:tcPr/>
                </a:tc>
                <a:tc>
                  <a:txBody>
                    <a:bodyPr/>
                    <a:lstStyle/>
                    <a:p>
                      <a:pPr algn="ctr"/>
                      <a:r>
                        <a:rPr lang="en-US" dirty="0"/>
                        <a:t>0.29</a:t>
                      </a:r>
                      <a:endParaRPr lang="en-IN" dirty="0"/>
                    </a:p>
                  </a:txBody>
                  <a:tcPr/>
                </a:tc>
                <a:extLst>
                  <a:ext uri="{0D108BD9-81ED-4DB2-BD59-A6C34878D82A}">
                    <a16:rowId xmlns:a16="http://schemas.microsoft.com/office/drawing/2014/main" val="1340031243"/>
                  </a:ext>
                </a:extLst>
              </a:tr>
              <a:tr h="325285">
                <a:tc>
                  <a:txBody>
                    <a:bodyPr/>
                    <a:lstStyle/>
                    <a:p>
                      <a:pPr algn="ctr"/>
                      <a:r>
                        <a:rPr lang="en-US" dirty="0"/>
                        <a:t>RNN</a:t>
                      </a:r>
                      <a:endParaRPr lang="en-IN" dirty="0"/>
                    </a:p>
                  </a:txBody>
                  <a:tcPr/>
                </a:tc>
                <a:tc>
                  <a:txBody>
                    <a:bodyPr/>
                    <a:lstStyle/>
                    <a:p>
                      <a:pPr algn="ctr"/>
                      <a:r>
                        <a:rPr lang="en-US" dirty="0"/>
                        <a:t>0.40</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2681139381"/>
                  </a:ext>
                </a:extLst>
              </a:tr>
              <a:tr h="325285">
                <a:tc>
                  <a:txBody>
                    <a:bodyPr/>
                    <a:lstStyle/>
                    <a:p>
                      <a:pPr algn="ctr"/>
                      <a:r>
                        <a:rPr lang="en-US" dirty="0"/>
                        <a:t>HMM</a:t>
                      </a:r>
                      <a:endParaRPr lang="en-IN" dirty="0"/>
                    </a:p>
                  </a:txBody>
                  <a:tcPr/>
                </a:tc>
                <a:tc>
                  <a:txBody>
                    <a:bodyPr/>
                    <a:lstStyle/>
                    <a:p>
                      <a:pPr algn="ctr"/>
                      <a:r>
                        <a:rPr lang="en-US" dirty="0"/>
                        <a:t>0.641</a:t>
                      </a:r>
                      <a:endParaRPr lang="en-IN" dirty="0"/>
                    </a:p>
                  </a:txBody>
                  <a:tcPr/>
                </a:tc>
                <a:tc>
                  <a:txBody>
                    <a:bodyPr/>
                    <a:lstStyle/>
                    <a:p>
                      <a:pPr algn="ctr"/>
                      <a:r>
                        <a:rPr lang="en-US" dirty="0"/>
                        <a:t>0.44</a:t>
                      </a:r>
                      <a:endParaRPr lang="en-IN" dirty="0"/>
                    </a:p>
                  </a:txBody>
                  <a:tcPr/>
                </a:tc>
                <a:extLst>
                  <a:ext uri="{0D108BD9-81ED-4DB2-BD59-A6C34878D82A}">
                    <a16:rowId xmlns:a16="http://schemas.microsoft.com/office/drawing/2014/main" val="2905258333"/>
                  </a:ext>
                </a:extLst>
              </a:tr>
            </a:tbl>
          </a:graphicData>
        </a:graphic>
      </p:graphicFrame>
      <p:sp>
        <p:nvSpPr>
          <p:cNvPr id="6" name="TextBox 5">
            <a:extLst>
              <a:ext uri="{FF2B5EF4-FFF2-40B4-BE49-F238E27FC236}">
                <a16:creationId xmlns:a16="http://schemas.microsoft.com/office/drawing/2014/main" id="{09CACD3F-9BB2-472B-9FE8-F5E9F58C4AA6}"/>
              </a:ext>
            </a:extLst>
          </p:cNvPr>
          <p:cNvSpPr txBox="1"/>
          <p:nvPr/>
        </p:nvSpPr>
        <p:spPr>
          <a:xfrm>
            <a:off x="736607" y="3809507"/>
            <a:ext cx="4614153" cy="369332"/>
          </a:xfrm>
          <a:prstGeom prst="rect">
            <a:avLst/>
          </a:prstGeom>
          <a:noFill/>
        </p:spPr>
        <p:txBody>
          <a:bodyPr wrap="square" rtlCol="0">
            <a:spAutoFit/>
          </a:bodyPr>
          <a:lstStyle/>
          <a:p>
            <a:r>
              <a:rPr lang="en-US" dirty="0"/>
              <a:t>DCASE based Segment-Based Metrics for SED</a:t>
            </a:r>
            <a:endParaRPr lang="en-IN" dirty="0"/>
          </a:p>
        </p:txBody>
      </p:sp>
      <p:sp>
        <p:nvSpPr>
          <p:cNvPr id="7" name="TextBox 6">
            <a:extLst>
              <a:ext uri="{FF2B5EF4-FFF2-40B4-BE49-F238E27FC236}">
                <a16:creationId xmlns:a16="http://schemas.microsoft.com/office/drawing/2014/main" id="{A798410B-D82E-4CA9-9B0E-36008A2644C7}"/>
              </a:ext>
            </a:extLst>
          </p:cNvPr>
          <p:cNvSpPr txBox="1"/>
          <p:nvPr/>
        </p:nvSpPr>
        <p:spPr>
          <a:xfrm>
            <a:off x="1593084" y="6270509"/>
            <a:ext cx="2282997" cy="369332"/>
          </a:xfrm>
          <a:prstGeom prst="rect">
            <a:avLst/>
          </a:prstGeom>
          <a:noFill/>
        </p:spPr>
        <p:txBody>
          <a:bodyPr wrap="none" rtlCol="0">
            <a:spAutoFit/>
          </a:bodyPr>
          <a:lstStyle/>
          <a:p>
            <a:r>
              <a:rPr lang="en-IN" dirty="0"/>
              <a:t>    Audio Tagging Event</a:t>
            </a:r>
          </a:p>
        </p:txBody>
      </p:sp>
      <p:pic>
        <p:nvPicPr>
          <p:cNvPr id="11" name="Picture 5">
            <a:extLst>
              <a:ext uri="{FF2B5EF4-FFF2-40B4-BE49-F238E27FC236}">
                <a16:creationId xmlns:a16="http://schemas.microsoft.com/office/drawing/2014/main" id="{3284DFBD-3930-49F1-8058-E5169E915D8C}"/>
              </a:ext>
            </a:extLst>
          </p:cNvPr>
          <p:cNvPicPr>
            <a:picLocks noChangeAspect="1"/>
          </p:cNvPicPr>
          <p:nvPr/>
        </p:nvPicPr>
        <p:blipFill>
          <a:blip r:embed="rId2"/>
          <a:stretch>
            <a:fillRect/>
          </a:stretch>
        </p:blipFill>
        <p:spPr>
          <a:xfrm>
            <a:off x="6096000" y="96602"/>
            <a:ext cx="5159932" cy="1861730"/>
          </a:xfrm>
          <a:prstGeom prst="rect">
            <a:avLst/>
          </a:prstGeom>
        </p:spPr>
      </p:pic>
      <p:sp>
        <p:nvSpPr>
          <p:cNvPr id="12" name="TextBox 11">
            <a:extLst>
              <a:ext uri="{FF2B5EF4-FFF2-40B4-BE49-F238E27FC236}">
                <a16:creationId xmlns:a16="http://schemas.microsoft.com/office/drawing/2014/main" id="{EDBA8A37-DF3B-4E68-83A5-1A64E6FEB42E}"/>
              </a:ext>
            </a:extLst>
          </p:cNvPr>
          <p:cNvSpPr txBox="1"/>
          <p:nvPr/>
        </p:nvSpPr>
        <p:spPr>
          <a:xfrm flipH="1">
            <a:off x="5341689" y="872963"/>
            <a:ext cx="2821123" cy="369332"/>
          </a:xfrm>
          <a:prstGeom prst="rect">
            <a:avLst/>
          </a:prstGeom>
          <a:noFill/>
        </p:spPr>
        <p:txBody>
          <a:bodyPr wrap="square" rtlCol="0">
            <a:spAutoFit/>
          </a:bodyPr>
          <a:lstStyle/>
          <a:p>
            <a:r>
              <a:rPr lang="en-US" dirty="0"/>
              <a:t>CRNN</a:t>
            </a:r>
            <a:endParaRPr lang="en-IN" dirty="0"/>
          </a:p>
        </p:txBody>
      </p:sp>
      <p:pic>
        <p:nvPicPr>
          <p:cNvPr id="13" name="Picture 4">
            <a:extLst>
              <a:ext uri="{FF2B5EF4-FFF2-40B4-BE49-F238E27FC236}">
                <a16:creationId xmlns:a16="http://schemas.microsoft.com/office/drawing/2014/main" id="{3E79615F-F396-44E1-9097-D5C1C8773663}"/>
              </a:ext>
            </a:extLst>
          </p:cNvPr>
          <p:cNvPicPr>
            <a:picLocks noChangeAspect="1"/>
          </p:cNvPicPr>
          <p:nvPr/>
        </p:nvPicPr>
        <p:blipFill>
          <a:blip r:embed="rId3"/>
          <a:stretch>
            <a:fillRect/>
          </a:stretch>
        </p:blipFill>
        <p:spPr>
          <a:xfrm>
            <a:off x="6096000" y="2252269"/>
            <a:ext cx="5159932" cy="2103120"/>
          </a:xfrm>
          <a:prstGeom prst="rect">
            <a:avLst/>
          </a:prstGeom>
        </p:spPr>
      </p:pic>
      <p:sp>
        <p:nvSpPr>
          <p:cNvPr id="14" name="TextBox 13">
            <a:extLst>
              <a:ext uri="{FF2B5EF4-FFF2-40B4-BE49-F238E27FC236}">
                <a16:creationId xmlns:a16="http://schemas.microsoft.com/office/drawing/2014/main" id="{EEC66C97-D5C4-441D-8F30-956A974A892C}"/>
              </a:ext>
            </a:extLst>
          </p:cNvPr>
          <p:cNvSpPr txBox="1"/>
          <p:nvPr/>
        </p:nvSpPr>
        <p:spPr>
          <a:xfrm>
            <a:off x="5405423" y="3044757"/>
            <a:ext cx="4834460" cy="369332"/>
          </a:xfrm>
          <a:prstGeom prst="rect">
            <a:avLst/>
          </a:prstGeom>
          <a:noFill/>
        </p:spPr>
        <p:txBody>
          <a:bodyPr wrap="square" rtlCol="0">
            <a:spAutoFit/>
          </a:bodyPr>
          <a:lstStyle/>
          <a:p>
            <a:r>
              <a:rPr lang="en-US" dirty="0"/>
              <a:t>CNN</a:t>
            </a:r>
            <a:endParaRPr lang="en-IN" dirty="0"/>
          </a:p>
        </p:txBody>
      </p:sp>
      <p:pic>
        <p:nvPicPr>
          <p:cNvPr id="15" name="Picture 5">
            <a:extLst>
              <a:ext uri="{FF2B5EF4-FFF2-40B4-BE49-F238E27FC236}">
                <a16:creationId xmlns:a16="http://schemas.microsoft.com/office/drawing/2014/main" id="{4426EF9B-AFB2-4EBD-B6AF-4798C0B1957E}"/>
              </a:ext>
            </a:extLst>
          </p:cNvPr>
          <p:cNvPicPr>
            <a:picLocks noChangeAspect="1"/>
          </p:cNvPicPr>
          <p:nvPr/>
        </p:nvPicPr>
        <p:blipFill>
          <a:blip r:embed="rId4"/>
          <a:stretch>
            <a:fillRect/>
          </a:stretch>
        </p:blipFill>
        <p:spPr>
          <a:xfrm>
            <a:off x="6096000" y="4544218"/>
            <a:ext cx="5196406" cy="2083330"/>
          </a:xfrm>
          <a:prstGeom prst="rect">
            <a:avLst/>
          </a:prstGeom>
        </p:spPr>
      </p:pic>
      <p:sp>
        <p:nvSpPr>
          <p:cNvPr id="16" name="TextBox 15">
            <a:extLst>
              <a:ext uri="{FF2B5EF4-FFF2-40B4-BE49-F238E27FC236}">
                <a16:creationId xmlns:a16="http://schemas.microsoft.com/office/drawing/2014/main" id="{086E990A-1E8D-4018-BB1F-813E3ED7AC0D}"/>
              </a:ext>
            </a:extLst>
          </p:cNvPr>
          <p:cNvSpPr txBox="1"/>
          <p:nvPr/>
        </p:nvSpPr>
        <p:spPr>
          <a:xfrm>
            <a:off x="8665957" y="7250498"/>
            <a:ext cx="607859" cy="369332"/>
          </a:xfrm>
          <a:prstGeom prst="rect">
            <a:avLst/>
          </a:prstGeom>
          <a:noFill/>
        </p:spPr>
        <p:txBody>
          <a:bodyPr wrap="none" rtlCol="0">
            <a:spAutoFit/>
          </a:bodyPr>
          <a:lstStyle/>
          <a:p>
            <a:r>
              <a:rPr lang="en-US" dirty="0"/>
              <a:t>RNN</a:t>
            </a:r>
            <a:endParaRPr lang="en-IN" dirty="0"/>
          </a:p>
        </p:txBody>
      </p:sp>
      <p:sp>
        <p:nvSpPr>
          <p:cNvPr id="17" name="TextBox 16">
            <a:extLst>
              <a:ext uri="{FF2B5EF4-FFF2-40B4-BE49-F238E27FC236}">
                <a16:creationId xmlns:a16="http://schemas.microsoft.com/office/drawing/2014/main" id="{A4D06096-E040-4B66-A7D6-26BE1D78D9AC}"/>
              </a:ext>
            </a:extLst>
          </p:cNvPr>
          <p:cNvSpPr txBox="1"/>
          <p:nvPr/>
        </p:nvSpPr>
        <p:spPr>
          <a:xfrm>
            <a:off x="5405423" y="5216551"/>
            <a:ext cx="1121744" cy="369332"/>
          </a:xfrm>
          <a:prstGeom prst="rect">
            <a:avLst/>
          </a:prstGeom>
          <a:noFill/>
        </p:spPr>
        <p:txBody>
          <a:bodyPr wrap="square" rtlCol="0">
            <a:spAutoFit/>
          </a:bodyPr>
          <a:lstStyle/>
          <a:p>
            <a:r>
              <a:rPr lang="en-US" dirty="0"/>
              <a:t>RNN</a:t>
            </a:r>
            <a:endParaRPr lang="en-IN" dirty="0"/>
          </a:p>
        </p:txBody>
      </p:sp>
    </p:spTree>
    <p:extLst>
      <p:ext uri="{BB962C8B-B14F-4D97-AF65-F5344CB8AC3E}">
        <p14:creationId xmlns:p14="http://schemas.microsoft.com/office/powerpoint/2010/main" val="41242737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764</Words>
  <Application>Microsoft Office PowerPoint</Application>
  <PresentationFormat>Widescreen</PresentationFormat>
  <Paragraphs>122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Arial,Sans-Serif</vt:lpstr>
      <vt:lpstr>Calibri</vt:lpstr>
      <vt:lpstr>Calibri Light</vt:lpstr>
      <vt:lpstr>Wingdings</vt:lpstr>
      <vt:lpstr>Office Theme</vt:lpstr>
      <vt:lpstr>Term Project </vt:lpstr>
      <vt:lpstr>Introduction</vt:lpstr>
      <vt:lpstr>Modelling – CRNN(SED)</vt:lpstr>
      <vt:lpstr>Modelling- NN(Tagging)</vt:lpstr>
      <vt:lpstr>Modelling - HMM</vt:lpstr>
      <vt:lpstr>Post Processing of the Outputs of CRNN</vt:lpstr>
      <vt:lpstr>Data Preparation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Jain</dc:creator>
  <cp:lastModifiedBy>Prateek Jain</cp:lastModifiedBy>
  <cp:revision>1</cp:revision>
  <dcterms:created xsi:type="dcterms:W3CDTF">2021-11-17T11:36:49Z</dcterms:created>
  <dcterms:modified xsi:type="dcterms:W3CDTF">2021-11-18T10:53:32Z</dcterms:modified>
</cp:coreProperties>
</file>