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98" r:id="rId4"/>
    <p:sldId id="259" r:id="rId5"/>
    <p:sldId id="258" r:id="rId6"/>
    <p:sldId id="282" r:id="rId7"/>
    <p:sldId id="283" r:id="rId8"/>
    <p:sldId id="285" r:id="rId9"/>
    <p:sldId id="286" r:id="rId10"/>
    <p:sldId id="287" r:id="rId11"/>
    <p:sldId id="284" r:id="rId12"/>
    <p:sldId id="288" r:id="rId13"/>
    <p:sldId id="289" r:id="rId14"/>
    <p:sldId id="290" r:id="rId15"/>
    <p:sldId id="291" r:id="rId16"/>
    <p:sldId id="292" r:id="rId17"/>
    <p:sldId id="293" r:id="rId18"/>
    <p:sldId id="294" r:id="rId19"/>
    <p:sldId id="295" r:id="rId20"/>
    <p:sldId id="296" r:id="rId21"/>
    <p:sldId id="297" r:id="rId22"/>
    <p:sldId id="272"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65" d="100"/>
          <a:sy n="65" d="100"/>
        </p:scale>
        <p:origin x="66" y="34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smtClean="0">
                <a:solidFill>
                  <a:srgbClr val="FF6600"/>
                </a:solidFill>
              </a:rPr>
              <a:t>15</a:t>
            </a:r>
            <a:r>
              <a:rPr lang="en-US" sz="2500" dirty="0" smtClean="0">
                <a:solidFill>
                  <a:srgbClr val="FF6600"/>
                </a:solidFill>
              </a:rPr>
              <a:t>-March-2021</a:t>
            </a:r>
            <a:endParaRPr lang="en-US" sz="2500" dirty="0">
              <a:solidFill>
                <a:srgbClr val="FF66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4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KM Travelled : Across Year</a:t>
            </a:r>
            <a:endParaRPr lang="en-US" sz="4400" b="1" dirty="0">
              <a:solidFill>
                <a:schemeClr val="bg2">
                  <a:lumMod val="25000"/>
                </a:schemeClr>
              </a:solidFill>
              <a:latin typeface="+mj-lt"/>
            </a:endParaRPr>
          </a:p>
        </p:txBody>
      </p:sp>
      <p:sp>
        <p:nvSpPr>
          <p:cNvPr id="7" name="TextBox 6"/>
          <p:cNvSpPr txBox="1"/>
          <p:nvPr/>
        </p:nvSpPr>
        <p:spPr>
          <a:xfrm>
            <a:off x="265471" y="2570945"/>
            <a:ext cx="6135330" cy="2862322"/>
          </a:xfrm>
          <a:prstGeom prst="rect">
            <a:avLst/>
          </a:prstGeom>
          <a:noFill/>
        </p:spPr>
        <p:txBody>
          <a:bodyPr wrap="square" rtlCol="0">
            <a:spAutoFit/>
          </a:bodyPr>
          <a:lstStyle/>
          <a:p>
            <a:pPr algn="just"/>
            <a:r>
              <a:rPr lang="en-US" dirty="0" smtClean="0"/>
              <a:t>There is no  difference in the average KM Travelled by the</a:t>
            </a:r>
          </a:p>
          <a:p>
            <a:pPr algn="just"/>
            <a:r>
              <a:rPr lang="en-US" dirty="0" smtClean="0"/>
              <a:t>Pink Cab and the Yellow Cab.</a:t>
            </a:r>
          </a:p>
          <a:p>
            <a:pPr algn="just"/>
            <a:endParaRPr lang="en-US" dirty="0"/>
          </a:p>
          <a:p>
            <a:pPr algn="just"/>
            <a:r>
              <a:rPr lang="en-US" dirty="0" smtClean="0"/>
              <a:t>Across the City, The Yellow cab travelled the same KM </a:t>
            </a:r>
          </a:p>
          <a:p>
            <a:pPr algn="just"/>
            <a:r>
              <a:rPr lang="en-US" dirty="0" smtClean="0"/>
              <a:t>when compared to the pink cab. There is no city wherein the pink cab and yellow cab travelled more when compared to each other.</a:t>
            </a:r>
            <a:endParaRPr lang="en-US" dirty="0"/>
          </a:p>
          <a:p>
            <a:pPr algn="just"/>
            <a:endParaRPr lang="en-US" dirty="0"/>
          </a:p>
          <a:p>
            <a:pPr algn="just"/>
            <a:r>
              <a:rPr lang="en-US" dirty="0" smtClean="0"/>
              <a:t>Across the Year, The Yellow cab also travelled the same average kilometer when compared to the Pink cab.</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4039" y="1600196"/>
            <a:ext cx="6091084" cy="4535133"/>
          </a:xfrm>
          <a:prstGeom prst="rect">
            <a:avLst/>
          </a:prstGeom>
        </p:spPr>
      </p:pic>
    </p:spTree>
    <p:extLst>
      <p:ext uri="{BB962C8B-B14F-4D97-AF65-F5344CB8AC3E}">
        <p14:creationId xmlns:p14="http://schemas.microsoft.com/office/powerpoint/2010/main" val="391478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4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KM Travelled: Trend</a:t>
            </a:r>
            <a:endParaRPr lang="en-US" sz="4400" b="1" dirty="0">
              <a:solidFill>
                <a:schemeClr val="bg2">
                  <a:lumMod val="25000"/>
                </a:schemeClr>
              </a:solidFill>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16" y="1396999"/>
            <a:ext cx="12875342" cy="5461001"/>
          </a:xfrm>
          <a:prstGeom prst="rect">
            <a:avLst/>
          </a:prstGeom>
        </p:spPr>
      </p:pic>
    </p:spTree>
    <p:extLst>
      <p:ext uri="{BB962C8B-B14F-4D97-AF65-F5344CB8AC3E}">
        <p14:creationId xmlns:p14="http://schemas.microsoft.com/office/powerpoint/2010/main" val="1272168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4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Profit: Overall</a:t>
            </a:r>
            <a:endParaRPr lang="en-US" sz="4400" b="1" dirty="0">
              <a:solidFill>
                <a:schemeClr val="bg2">
                  <a:lumMod val="25000"/>
                </a:schemeClr>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3033407393"/>
              </p:ext>
            </p:extLst>
          </p:nvPr>
        </p:nvGraphicFramePr>
        <p:xfrm>
          <a:off x="227781" y="1567862"/>
          <a:ext cx="5418666" cy="1617790"/>
        </p:xfrm>
        <a:graphic>
          <a:graphicData uri="http://schemas.openxmlformats.org/drawingml/2006/table">
            <a:tbl>
              <a:tblPr firstRow="1" bandRow="1">
                <a:tableStyleId>{3B4B98B0-60AC-42C2-AFA5-B58CD77FA1E5}</a:tableStyleId>
              </a:tblPr>
              <a:tblGrid>
                <a:gridCol w="2709333">
                  <a:extLst>
                    <a:ext uri="{9D8B030D-6E8A-4147-A177-3AD203B41FA5}">
                      <a16:colId xmlns:a16="http://schemas.microsoft.com/office/drawing/2014/main" val="1753149821"/>
                    </a:ext>
                  </a:extLst>
                </a:gridCol>
                <a:gridCol w="2709333">
                  <a:extLst>
                    <a:ext uri="{9D8B030D-6E8A-4147-A177-3AD203B41FA5}">
                      <a16:colId xmlns:a16="http://schemas.microsoft.com/office/drawing/2014/main" val="2791444871"/>
                    </a:ext>
                  </a:extLst>
                </a:gridCol>
              </a:tblGrid>
              <a:tr h="534316">
                <a:tc>
                  <a:txBody>
                    <a:bodyPr/>
                    <a:lstStyle/>
                    <a:p>
                      <a:r>
                        <a:rPr lang="en-US" dirty="0" smtClean="0"/>
                        <a:t>Company </a:t>
                      </a:r>
                      <a:endParaRPr lang="en-US" dirty="0"/>
                    </a:p>
                  </a:txBody>
                  <a:tcPr/>
                </a:tc>
                <a:tc>
                  <a:txBody>
                    <a:bodyPr/>
                    <a:lstStyle/>
                    <a:p>
                      <a:r>
                        <a:rPr lang="en-US" dirty="0" smtClean="0"/>
                        <a:t>Profit</a:t>
                      </a:r>
                      <a:r>
                        <a:rPr lang="en-US" baseline="0" dirty="0" smtClean="0"/>
                        <a:t> ( Average)</a:t>
                      </a:r>
                    </a:p>
                  </a:txBody>
                  <a:tcPr/>
                </a:tc>
                <a:extLst>
                  <a:ext uri="{0D108BD9-81ED-4DB2-BD59-A6C34878D82A}">
                    <a16:rowId xmlns:a16="http://schemas.microsoft.com/office/drawing/2014/main" val="2457851394"/>
                  </a:ext>
                </a:extLst>
              </a:tr>
              <a:tr h="541737">
                <a:tc>
                  <a:txBody>
                    <a:bodyPr/>
                    <a:lstStyle/>
                    <a:p>
                      <a:r>
                        <a:rPr lang="en-US" dirty="0" smtClean="0"/>
                        <a:t>Pink</a:t>
                      </a:r>
                      <a:r>
                        <a:rPr lang="en-US" baseline="0" dirty="0" smtClean="0"/>
                        <a:t> Cab</a:t>
                      </a:r>
                      <a:endParaRPr lang="en-US" dirty="0"/>
                    </a:p>
                  </a:txBody>
                  <a:tcPr/>
                </a:tc>
                <a:tc>
                  <a:txBody>
                    <a:bodyPr/>
                    <a:lstStyle/>
                    <a:p>
                      <a:r>
                        <a:rPr lang="en-US" dirty="0" smtClean="0"/>
                        <a:t>62.652174</a:t>
                      </a:r>
                      <a:endParaRPr lang="en-US" dirty="0"/>
                    </a:p>
                  </a:txBody>
                  <a:tcPr/>
                </a:tc>
                <a:extLst>
                  <a:ext uri="{0D108BD9-81ED-4DB2-BD59-A6C34878D82A}">
                    <a16:rowId xmlns:a16="http://schemas.microsoft.com/office/drawing/2014/main" val="2815167768"/>
                  </a:ext>
                </a:extLst>
              </a:tr>
              <a:tr h="541737">
                <a:tc>
                  <a:txBody>
                    <a:bodyPr/>
                    <a:lstStyle/>
                    <a:p>
                      <a:r>
                        <a:rPr lang="en-US" dirty="0" smtClean="0"/>
                        <a:t>Yellow</a:t>
                      </a:r>
                      <a:r>
                        <a:rPr lang="en-US" baseline="0" dirty="0" smtClean="0"/>
                        <a:t> Cab</a:t>
                      </a:r>
                      <a:endParaRPr lang="en-US" dirty="0"/>
                    </a:p>
                  </a:txBody>
                  <a:tcPr/>
                </a:tc>
                <a:tc>
                  <a:txBody>
                    <a:bodyPr/>
                    <a:lstStyle/>
                    <a:p>
                      <a:r>
                        <a:rPr lang="en-US" dirty="0" smtClean="0"/>
                        <a:t>160.259986</a:t>
                      </a:r>
                      <a:endParaRPr lang="en-US" dirty="0"/>
                    </a:p>
                  </a:txBody>
                  <a:tcPr/>
                </a:tc>
                <a:extLst>
                  <a:ext uri="{0D108BD9-81ED-4DB2-BD59-A6C34878D82A}">
                    <a16:rowId xmlns:a16="http://schemas.microsoft.com/office/drawing/2014/main" val="391347239"/>
                  </a:ext>
                </a:extLst>
              </a:tr>
            </a:tbl>
          </a:graphicData>
        </a:graphic>
      </p:graphicFrame>
      <p:sp>
        <p:nvSpPr>
          <p:cNvPr id="10" name="Rectangle 1"/>
          <p:cNvSpPr>
            <a:spLocks noChangeArrowheads="1"/>
          </p:cNvSpPr>
          <p:nvPr/>
        </p:nvSpPr>
        <p:spPr bwMode="auto">
          <a:xfrm>
            <a:off x="433165" y="3511469"/>
            <a:ext cx="5213281"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fontAlgn="base" hangingPunct="0">
              <a:spcBef>
                <a:spcPct val="0"/>
              </a:spcBef>
              <a:spcAft>
                <a:spcPct val="0"/>
              </a:spcAft>
            </a:pPr>
            <a:r>
              <a:rPr lang="en-US" sz="1500" dirty="0">
                <a:latin typeface="Tahoma" panose="020B0604030504040204" pitchFamily="34" charset="0"/>
                <a:ea typeface="Tahoma" panose="020B0604030504040204" pitchFamily="34" charset="0"/>
                <a:cs typeface="Tahoma" panose="020B0604030504040204" pitchFamily="34" charset="0"/>
              </a:rPr>
              <a:t>There is a </a:t>
            </a:r>
            <a:r>
              <a:rPr lang="en-US" sz="1500" dirty="0" smtClean="0">
                <a:latin typeface="Tahoma" panose="020B0604030504040204" pitchFamily="34" charset="0"/>
                <a:ea typeface="Tahoma" panose="020B0604030504040204" pitchFamily="34" charset="0"/>
                <a:cs typeface="Tahoma" panose="020B0604030504040204" pitchFamily="34" charset="0"/>
              </a:rPr>
              <a:t> difference </a:t>
            </a:r>
            <a:r>
              <a:rPr lang="en-US" sz="1500" dirty="0">
                <a:latin typeface="Tahoma" panose="020B0604030504040204" pitchFamily="34" charset="0"/>
                <a:ea typeface="Tahoma" panose="020B0604030504040204" pitchFamily="34" charset="0"/>
                <a:cs typeface="Tahoma" panose="020B0604030504040204" pitchFamily="34" charset="0"/>
              </a:rPr>
              <a:t>in the average </a:t>
            </a:r>
            <a:r>
              <a:rPr lang="en-US" sz="1500" dirty="0" smtClean="0">
                <a:latin typeface="Tahoma" panose="020B0604030504040204" pitchFamily="34" charset="0"/>
                <a:ea typeface="Tahoma" panose="020B0604030504040204" pitchFamily="34" charset="0"/>
                <a:cs typeface="Tahoma" panose="020B0604030504040204" pitchFamily="34" charset="0"/>
              </a:rPr>
              <a:t>Profit made by </a:t>
            </a:r>
            <a:r>
              <a:rPr lang="en-US" sz="1500" dirty="0">
                <a:latin typeface="Tahoma" panose="020B0604030504040204" pitchFamily="34" charset="0"/>
                <a:ea typeface="Tahoma" panose="020B0604030504040204" pitchFamily="34" charset="0"/>
                <a:cs typeface="Tahoma" panose="020B0604030504040204" pitchFamily="34" charset="0"/>
              </a:rPr>
              <a:t>the two cab </a:t>
            </a:r>
            <a:r>
              <a:rPr lang="en-US" sz="1500" dirty="0" smtClean="0">
                <a:latin typeface="Tahoma" panose="020B0604030504040204" pitchFamily="34" charset="0"/>
                <a:ea typeface="Tahoma" panose="020B0604030504040204" pitchFamily="34" charset="0"/>
                <a:cs typeface="Tahoma" panose="020B0604030504040204" pitchFamily="34" charset="0"/>
              </a:rPr>
              <a:t>company. The </a:t>
            </a:r>
            <a:r>
              <a:rPr lang="en-US" sz="1500" dirty="0">
                <a:latin typeface="Tahoma" panose="020B0604030504040204" pitchFamily="34" charset="0"/>
                <a:ea typeface="Tahoma" panose="020B0604030504040204" pitchFamily="34" charset="0"/>
                <a:cs typeface="Tahoma" panose="020B0604030504040204" pitchFamily="34" charset="0"/>
              </a:rPr>
              <a:t>Yellow </a:t>
            </a:r>
            <a:r>
              <a:rPr lang="en-US" sz="1500" dirty="0" smtClean="0">
                <a:latin typeface="Tahoma" panose="020B0604030504040204" pitchFamily="34" charset="0"/>
                <a:ea typeface="Tahoma" panose="020B0604030504040204" pitchFamily="34" charset="0"/>
                <a:cs typeface="Tahoma" panose="020B0604030504040204" pitchFamily="34" charset="0"/>
              </a:rPr>
              <a:t>Cab made more profit than the </a:t>
            </a:r>
            <a:r>
              <a:rPr lang="en-US" sz="1500" dirty="0">
                <a:latin typeface="Tahoma" panose="020B0604030504040204" pitchFamily="34" charset="0"/>
                <a:ea typeface="Tahoma" panose="020B0604030504040204" pitchFamily="34" charset="0"/>
                <a:cs typeface="Tahoma" panose="020B0604030504040204" pitchFamily="34" charset="0"/>
              </a:rPr>
              <a:t>Pink </a:t>
            </a:r>
            <a:r>
              <a:rPr lang="en-US" sz="1500" dirty="0" smtClean="0">
                <a:latin typeface="Tahoma" panose="020B0604030504040204" pitchFamily="34" charset="0"/>
                <a:ea typeface="Tahoma" panose="020B0604030504040204" pitchFamily="34" charset="0"/>
                <a:cs typeface="Tahoma" panose="020B0604030504040204" pitchFamily="34" charset="0"/>
              </a:rPr>
              <a:t>cab. The yellow cab is higher  by an average 97.6078 dollars</a:t>
            </a:r>
            <a:endParaRPr kumimoji="0" lang="en-US" altLang="en-US" sz="15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lvl="0" algn="just" eaLnBrk="0" fontAlgn="base" hangingPunct="0">
              <a:spcBef>
                <a:spcPct val="0"/>
              </a:spcBef>
              <a:spcAft>
                <a:spcPct val="0"/>
              </a:spcAft>
            </a:pPr>
            <a:endParaRPr kumimoji="0" lang="en-US" altLang="en-US" sz="15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lvl="0" algn="just" eaLnBrk="0" fontAlgn="base" hangingPunct="0">
              <a:spcBef>
                <a:spcPct val="0"/>
              </a:spcBef>
              <a:spcAft>
                <a:spcPct val="0"/>
              </a:spcAft>
            </a:pPr>
            <a:r>
              <a:rPr kumimoji="0" lang="en-US" altLang="en-US" sz="15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The T test was conducted to test this</a:t>
            </a:r>
            <a:r>
              <a:rPr kumimoji="0" lang="en-US" altLang="en-US" sz="1500" b="0" i="0" u="none" strike="noStrike" cap="none" normalizeH="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Hypotheses</a:t>
            </a:r>
          </a:p>
          <a:p>
            <a:pPr lvl="0" algn="just" eaLnBrk="0" fontAlgn="base" hangingPunct="0">
              <a:spcBef>
                <a:spcPct val="0"/>
              </a:spcBef>
              <a:spcAft>
                <a:spcPct val="0"/>
              </a:spcAft>
            </a:pPr>
            <a:endParaRPr kumimoji="0" lang="en-US" altLang="en-US" sz="15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lvl="0" algn="just" eaLnBrk="0" fontAlgn="base" hangingPunct="0">
              <a:spcBef>
                <a:spcPct val="0"/>
              </a:spcBef>
              <a:spcAft>
                <a:spcPct val="0"/>
              </a:spcAft>
            </a:pPr>
            <a:r>
              <a:rPr kumimoji="0" lang="en-US" altLang="en-US" sz="1500" b="0" i="0" u="none" strike="noStrike" cap="none" normalizeH="0" baseline="0" dirty="0" err="1"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Ttest_indResult</a:t>
            </a:r>
            <a:r>
              <a:rPr kumimoji="0" lang="en-US" altLang="en-US" sz="15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(statistic=230.99551452746326,pvalue=</a:t>
            </a:r>
            <a:r>
              <a:rPr lang="en-US" sz="1500" dirty="0" smtClean="0"/>
              <a:t>0.0</a:t>
            </a:r>
            <a:r>
              <a:rPr kumimoji="0" lang="en-US" altLang="en-US" sz="15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500"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From the Result, The P value is</a:t>
            </a:r>
            <a:r>
              <a:rPr lang="en-US" altLang="en-US" sz="15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altLang="en-US" sz="1500" dirty="0" smtClean="0">
                <a:solidFill>
                  <a:srgbClr val="000000"/>
                </a:solidFill>
                <a:latin typeface="Tahoma" panose="020B0604030504040204" pitchFamily="34" charset="0"/>
                <a:ea typeface="Tahoma" panose="020B0604030504040204" pitchFamily="34" charset="0"/>
                <a:cs typeface="Tahoma" panose="020B0604030504040204" pitchFamily="34" charset="0"/>
              </a:rPr>
              <a:t>less</a:t>
            </a:r>
            <a:r>
              <a:rPr kumimoji="0" lang="en-US" altLang="en-US" sz="1500" b="0" i="0" u="none" strike="noStrike" cap="none" normalizeH="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than the alpha(0.05). The Null hypothesis of no difference was  rejected. There is a significant difference in the average profit made by the Pink and Yellow Cab. </a:t>
            </a:r>
            <a:endParaRPr kumimoji="0" lang="en-US" altLang="en-US" sz="15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2090" y="1391019"/>
            <a:ext cx="6159910" cy="5005855"/>
          </a:xfrm>
          <a:prstGeom prst="rect">
            <a:avLst/>
          </a:prstGeom>
        </p:spPr>
      </p:pic>
    </p:spTree>
    <p:extLst>
      <p:ext uri="{BB962C8B-B14F-4D97-AF65-F5344CB8AC3E}">
        <p14:creationId xmlns:p14="http://schemas.microsoft.com/office/powerpoint/2010/main" val="1691880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4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Profit : Across City</a:t>
            </a:r>
            <a:endParaRPr lang="en-US" sz="4400" b="1" dirty="0">
              <a:solidFill>
                <a:schemeClr val="bg2">
                  <a:lumMod val="25000"/>
                </a:schemeClr>
              </a:solidFill>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95400"/>
            <a:ext cx="12536129" cy="5562600"/>
          </a:xfrm>
          <a:prstGeom prst="rect">
            <a:avLst/>
          </a:prstGeom>
        </p:spPr>
      </p:pic>
    </p:spTree>
    <p:extLst>
      <p:ext uri="{BB962C8B-B14F-4D97-AF65-F5344CB8AC3E}">
        <p14:creationId xmlns:p14="http://schemas.microsoft.com/office/powerpoint/2010/main" val="3666249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4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Profit </a:t>
            </a:r>
            <a:r>
              <a:rPr lang="en-US" sz="4400" b="1" dirty="0" smtClean="0">
                <a:solidFill>
                  <a:schemeClr val="accent2"/>
                </a:solidFill>
                <a:latin typeface="+mj-lt"/>
              </a:rPr>
              <a:t>: Across Year</a:t>
            </a:r>
            <a:endParaRPr lang="en-US" sz="4400" b="1" dirty="0">
              <a:solidFill>
                <a:schemeClr val="bg2">
                  <a:lumMod val="25000"/>
                </a:schemeClr>
              </a:solidFill>
              <a:latin typeface="+mj-lt"/>
            </a:endParaRPr>
          </a:p>
        </p:txBody>
      </p:sp>
      <p:sp>
        <p:nvSpPr>
          <p:cNvPr id="7" name="TextBox 6"/>
          <p:cNvSpPr txBox="1"/>
          <p:nvPr/>
        </p:nvSpPr>
        <p:spPr>
          <a:xfrm>
            <a:off x="265471" y="2570945"/>
            <a:ext cx="6135330" cy="2585323"/>
          </a:xfrm>
          <a:prstGeom prst="rect">
            <a:avLst/>
          </a:prstGeom>
          <a:noFill/>
        </p:spPr>
        <p:txBody>
          <a:bodyPr wrap="square" rtlCol="0">
            <a:spAutoFit/>
          </a:bodyPr>
          <a:lstStyle/>
          <a:p>
            <a:pPr algn="just"/>
            <a:r>
              <a:rPr lang="en-US" dirty="0"/>
              <a:t>There is a difference in the </a:t>
            </a:r>
            <a:r>
              <a:rPr lang="en-US" dirty="0" smtClean="0"/>
              <a:t>Profit made </a:t>
            </a:r>
            <a:r>
              <a:rPr lang="en-US" dirty="0"/>
              <a:t>by </a:t>
            </a:r>
            <a:r>
              <a:rPr lang="en-US" dirty="0" smtClean="0"/>
              <a:t>the  Pink </a:t>
            </a:r>
            <a:r>
              <a:rPr lang="en-US" dirty="0"/>
              <a:t>Cab and the Yellow Cab.</a:t>
            </a:r>
          </a:p>
          <a:p>
            <a:pPr algn="just"/>
            <a:endParaRPr lang="en-US" dirty="0"/>
          </a:p>
          <a:p>
            <a:pPr algn="just"/>
            <a:r>
              <a:rPr lang="en-US" dirty="0"/>
              <a:t>Across the City, The Yellow cab </a:t>
            </a:r>
            <a:r>
              <a:rPr lang="en-US" dirty="0" smtClean="0"/>
              <a:t>made a </a:t>
            </a:r>
            <a:r>
              <a:rPr lang="en-US" dirty="0"/>
              <a:t>higher </a:t>
            </a:r>
            <a:r>
              <a:rPr lang="en-US" dirty="0" smtClean="0"/>
              <a:t>profit when </a:t>
            </a:r>
            <a:r>
              <a:rPr lang="en-US" dirty="0"/>
              <a:t>compared to the pink cab. There is no </a:t>
            </a:r>
            <a:r>
              <a:rPr lang="en-US" dirty="0" smtClean="0"/>
              <a:t>city </a:t>
            </a:r>
            <a:r>
              <a:rPr lang="en-US" dirty="0"/>
              <a:t>wherein the Pink cab </a:t>
            </a:r>
            <a:r>
              <a:rPr lang="en-US" dirty="0" smtClean="0"/>
              <a:t>made </a:t>
            </a:r>
            <a:r>
              <a:rPr lang="en-US" dirty="0"/>
              <a:t>more </a:t>
            </a:r>
            <a:r>
              <a:rPr lang="en-US" dirty="0" smtClean="0"/>
              <a:t>profit </a:t>
            </a:r>
            <a:r>
              <a:rPr lang="en-US" dirty="0"/>
              <a:t>when compared to the Yellow cab.</a:t>
            </a:r>
          </a:p>
          <a:p>
            <a:pPr algn="just"/>
            <a:endParaRPr lang="en-US" dirty="0"/>
          </a:p>
          <a:p>
            <a:pPr algn="just"/>
            <a:r>
              <a:rPr lang="en-US" dirty="0"/>
              <a:t>Across the Year, The Yellow cab </a:t>
            </a:r>
            <a:r>
              <a:rPr lang="en-US" dirty="0" smtClean="0"/>
              <a:t>also made more profit when </a:t>
            </a:r>
            <a:r>
              <a:rPr lang="en-US" dirty="0"/>
              <a:t>compared to the pink cab.</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1" y="1366488"/>
            <a:ext cx="5987844" cy="5344028"/>
          </a:xfrm>
          <a:prstGeom prst="rect">
            <a:avLst/>
          </a:prstGeom>
        </p:spPr>
      </p:pic>
    </p:spTree>
    <p:extLst>
      <p:ext uri="{BB962C8B-B14F-4D97-AF65-F5344CB8AC3E}">
        <p14:creationId xmlns:p14="http://schemas.microsoft.com/office/powerpoint/2010/main" val="1583431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4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Profit: Trend</a:t>
            </a:r>
            <a:endParaRPr lang="en-US" sz="4400" b="1" dirty="0">
              <a:solidFill>
                <a:schemeClr val="bg2">
                  <a:lumMod val="25000"/>
                </a:schemeClr>
              </a:solidFill>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39" y="1396999"/>
            <a:ext cx="13214555" cy="5461001"/>
          </a:xfrm>
          <a:prstGeom prst="rect">
            <a:avLst/>
          </a:prstGeom>
        </p:spPr>
      </p:pic>
    </p:spTree>
    <p:extLst>
      <p:ext uri="{BB962C8B-B14F-4D97-AF65-F5344CB8AC3E}">
        <p14:creationId xmlns:p14="http://schemas.microsoft.com/office/powerpoint/2010/main" val="687122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4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Income: Overall</a:t>
            </a:r>
            <a:endParaRPr lang="en-US" sz="4400" b="1" dirty="0">
              <a:solidFill>
                <a:schemeClr val="bg2">
                  <a:lumMod val="25000"/>
                </a:schemeClr>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2649109298"/>
              </p:ext>
            </p:extLst>
          </p:nvPr>
        </p:nvGraphicFramePr>
        <p:xfrm>
          <a:off x="227781" y="1567862"/>
          <a:ext cx="5418666" cy="1617790"/>
        </p:xfrm>
        <a:graphic>
          <a:graphicData uri="http://schemas.openxmlformats.org/drawingml/2006/table">
            <a:tbl>
              <a:tblPr firstRow="1" bandRow="1">
                <a:tableStyleId>{3B4B98B0-60AC-42C2-AFA5-B58CD77FA1E5}</a:tableStyleId>
              </a:tblPr>
              <a:tblGrid>
                <a:gridCol w="2709333">
                  <a:extLst>
                    <a:ext uri="{9D8B030D-6E8A-4147-A177-3AD203B41FA5}">
                      <a16:colId xmlns:a16="http://schemas.microsoft.com/office/drawing/2014/main" val="1753149821"/>
                    </a:ext>
                  </a:extLst>
                </a:gridCol>
                <a:gridCol w="2709333">
                  <a:extLst>
                    <a:ext uri="{9D8B030D-6E8A-4147-A177-3AD203B41FA5}">
                      <a16:colId xmlns:a16="http://schemas.microsoft.com/office/drawing/2014/main" val="2791444871"/>
                    </a:ext>
                  </a:extLst>
                </a:gridCol>
              </a:tblGrid>
              <a:tr h="534316">
                <a:tc>
                  <a:txBody>
                    <a:bodyPr/>
                    <a:lstStyle/>
                    <a:p>
                      <a:r>
                        <a:rPr lang="en-US" dirty="0" smtClean="0"/>
                        <a:t>Company </a:t>
                      </a:r>
                      <a:endParaRPr lang="en-US" dirty="0"/>
                    </a:p>
                  </a:txBody>
                  <a:tcPr/>
                </a:tc>
                <a:tc>
                  <a:txBody>
                    <a:bodyPr/>
                    <a:lstStyle/>
                    <a:p>
                      <a:r>
                        <a:rPr lang="en-US" baseline="0" dirty="0" smtClean="0"/>
                        <a:t>Income ( Average)</a:t>
                      </a:r>
                    </a:p>
                  </a:txBody>
                  <a:tcPr/>
                </a:tc>
                <a:extLst>
                  <a:ext uri="{0D108BD9-81ED-4DB2-BD59-A6C34878D82A}">
                    <a16:rowId xmlns:a16="http://schemas.microsoft.com/office/drawing/2014/main" val="2457851394"/>
                  </a:ext>
                </a:extLst>
              </a:tr>
              <a:tr h="541737">
                <a:tc>
                  <a:txBody>
                    <a:bodyPr/>
                    <a:lstStyle/>
                    <a:p>
                      <a:r>
                        <a:rPr lang="en-US" dirty="0" smtClean="0"/>
                        <a:t>Pink</a:t>
                      </a:r>
                      <a:r>
                        <a:rPr lang="en-US" baseline="0" dirty="0" smtClean="0"/>
                        <a:t> Cab</a:t>
                      </a:r>
                      <a:endParaRPr lang="en-US" dirty="0"/>
                    </a:p>
                  </a:txBody>
                  <a:tcPr/>
                </a:tc>
                <a:tc>
                  <a:txBody>
                    <a:bodyPr/>
                    <a:lstStyle/>
                    <a:p>
                      <a:r>
                        <a:rPr lang="en-US" dirty="0" smtClean="0"/>
                        <a:t>15094.171960</a:t>
                      </a:r>
                      <a:endParaRPr lang="en-US" dirty="0"/>
                    </a:p>
                  </a:txBody>
                  <a:tcPr/>
                </a:tc>
                <a:extLst>
                  <a:ext uri="{0D108BD9-81ED-4DB2-BD59-A6C34878D82A}">
                    <a16:rowId xmlns:a16="http://schemas.microsoft.com/office/drawing/2014/main" val="2815167768"/>
                  </a:ext>
                </a:extLst>
              </a:tr>
              <a:tr h="541737">
                <a:tc>
                  <a:txBody>
                    <a:bodyPr/>
                    <a:lstStyle/>
                    <a:p>
                      <a:r>
                        <a:rPr lang="en-US" dirty="0" smtClean="0"/>
                        <a:t>Yellow</a:t>
                      </a:r>
                      <a:r>
                        <a:rPr lang="en-US" baseline="0" dirty="0" smtClean="0"/>
                        <a:t> Cab</a:t>
                      </a:r>
                      <a:endParaRPr lang="en-US" dirty="0"/>
                    </a:p>
                  </a:txBody>
                  <a:tcPr/>
                </a:tc>
                <a:tc>
                  <a:txBody>
                    <a:bodyPr/>
                    <a:lstStyle/>
                    <a:p>
                      <a:r>
                        <a:rPr lang="en-US" dirty="0" smtClean="0"/>
                        <a:t>14952.263514</a:t>
                      </a:r>
                      <a:endParaRPr lang="en-US" dirty="0"/>
                    </a:p>
                  </a:txBody>
                  <a:tcPr/>
                </a:tc>
                <a:extLst>
                  <a:ext uri="{0D108BD9-81ED-4DB2-BD59-A6C34878D82A}">
                    <a16:rowId xmlns:a16="http://schemas.microsoft.com/office/drawing/2014/main" val="391347239"/>
                  </a:ext>
                </a:extLst>
              </a:tr>
            </a:tbl>
          </a:graphicData>
        </a:graphic>
      </p:graphicFrame>
      <p:sp>
        <p:nvSpPr>
          <p:cNvPr id="10" name="Rectangle 1"/>
          <p:cNvSpPr>
            <a:spLocks noChangeArrowheads="1"/>
          </p:cNvSpPr>
          <p:nvPr/>
        </p:nvSpPr>
        <p:spPr bwMode="auto">
          <a:xfrm>
            <a:off x="433165" y="3511469"/>
            <a:ext cx="5495687"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fontAlgn="base" hangingPunct="0">
              <a:spcBef>
                <a:spcPct val="0"/>
              </a:spcBef>
              <a:spcAft>
                <a:spcPct val="0"/>
              </a:spcAft>
            </a:pPr>
            <a:r>
              <a:rPr lang="en-US" sz="1500" dirty="0">
                <a:latin typeface="Tahoma" panose="020B0604030504040204" pitchFamily="34" charset="0"/>
                <a:ea typeface="Tahoma" panose="020B0604030504040204" pitchFamily="34" charset="0"/>
                <a:cs typeface="Tahoma" panose="020B0604030504040204" pitchFamily="34" charset="0"/>
              </a:rPr>
              <a:t>There is a </a:t>
            </a:r>
            <a:r>
              <a:rPr lang="en-US" sz="1500" dirty="0" smtClean="0">
                <a:latin typeface="Tahoma" panose="020B0604030504040204" pitchFamily="34" charset="0"/>
                <a:ea typeface="Tahoma" panose="020B0604030504040204" pitchFamily="34" charset="0"/>
                <a:cs typeface="Tahoma" panose="020B0604030504040204" pitchFamily="34" charset="0"/>
              </a:rPr>
              <a:t>slight </a:t>
            </a:r>
            <a:r>
              <a:rPr lang="en-US" sz="1500" dirty="0">
                <a:latin typeface="Tahoma" panose="020B0604030504040204" pitchFamily="34" charset="0"/>
                <a:ea typeface="Tahoma" panose="020B0604030504040204" pitchFamily="34" charset="0"/>
                <a:cs typeface="Tahoma" panose="020B0604030504040204" pitchFamily="34" charset="0"/>
              </a:rPr>
              <a:t>difference in the average </a:t>
            </a:r>
            <a:r>
              <a:rPr lang="en-US" sz="1500" dirty="0" smtClean="0">
                <a:latin typeface="Tahoma" panose="020B0604030504040204" pitchFamily="34" charset="0"/>
                <a:ea typeface="Tahoma" panose="020B0604030504040204" pitchFamily="34" charset="0"/>
                <a:cs typeface="Tahoma" panose="020B0604030504040204" pitchFamily="34" charset="0"/>
              </a:rPr>
              <a:t>income of the customer  of the </a:t>
            </a:r>
            <a:r>
              <a:rPr lang="en-US" sz="1500" dirty="0">
                <a:latin typeface="Tahoma" panose="020B0604030504040204" pitchFamily="34" charset="0"/>
                <a:ea typeface="Tahoma" panose="020B0604030504040204" pitchFamily="34" charset="0"/>
                <a:cs typeface="Tahoma" panose="020B0604030504040204" pitchFamily="34" charset="0"/>
              </a:rPr>
              <a:t>two cab company. </a:t>
            </a:r>
            <a:r>
              <a:rPr lang="en-US" sz="1500" dirty="0" smtClean="0">
                <a:latin typeface="Tahoma" panose="020B0604030504040204" pitchFamily="34" charset="0"/>
                <a:ea typeface="Tahoma" panose="020B0604030504040204" pitchFamily="34" charset="0"/>
                <a:cs typeface="Tahoma" panose="020B0604030504040204" pitchFamily="34" charset="0"/>
              </a:rPr>
              <a:t> The  pink cab customer earn an average of 141.908 more than the yellow cab customer.</a:t>
            </a:r>
          </a:p>
          <a:p>
            <a:pPr lvl="0" algn="just" eaLnBrk="0" fontAlgn="base" hangingPunct="0">
              <a:spcBef>
                <a:spcPct val="0"/>
              </a:spcBef>
              <a:spcAft>
                <a:spcPct val="0"/>
              </a:spcAft>
            </a:pPr>
            <a:r>
              <a:rPr lang="en-US" sz="1500" dirty="0" smtClean="0">
                <a:latin typeface="Tahoma" panose="020B0604030504040204" pitchFamily="34" charset="0"/>
                <a:ea typeface="Tahoma" panose="020B0604030504040204" pitchFamily="34" charset="0"/>
                <a:cs typeface="Tahoma" panose="020B0604030504040204" pitchFamily="34" charset="0"/>
              </a:rPr>
              <a:t> </a:t>
            </a:r>
            <a:endParaRPr lang="en-US" altLang="en-US" sz="15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0" algn="just" eaLnBrk="0" fontAlgn="base" hangingPunct="0">
              <a:spcBef>
                <a:spcPct val="0"/>
              </a:spcBef>
              <a:spcAft>
                <a:spcPct val="0"/>
              </a:spcAft>
            </a:pPr>
            <a:r>
              <a:rPr lang="en-US" altLang="en-US" sz="1500" dirty="0">
                <a:solidFill>
                  <a:srgbClr val="000000"/>
                </a:solidFill>
                <a:latin typeface="Tahoma" panose="020B0604030504040204" pitchFamily="34" charset="0"/>
                <a:ea typeface="Tahoma" panose="020B0604030504040204" pitchFamily="34" charset="0"/>
                <a:cs typeface="Tahoma" panose="020B0604030504040204" pitchFamily="34" charset="0"/>
              </a:rPr>
              <a:t>The T test was conducted to test this Hypotheses</a:t>
            </a:r>
          </a:p>
          <a:p>
            <a:pPr lvl="0" algn="just" eaLnBrk="0" fontAlgn="base" hangingPunct="0">
              <a:spcBef>
                <a:spcPct val="0"/>
              </a:spcBef>
              <a:spcAft>
                <a:spcPct val="0"/>
              </a:spcAft>
            </a:pPr>
            <a:endParaRPr lang="en-US" altLang="en-US" sz="15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0" algn="just" eaLnBrk="0" fontAlgn="base" hangingPunct="0">
              <a:spcBef>
                <a:spcPct val="0"/>
              </a:spcBef>
              <a:spcAft>
                <a:spcPct val="0"/>
              </a:spcAft>
            </a:pPr>
            <a:r>
              <a:rPr lang="en-US" altLang="en-US" sz="1500" dirty="0" err="1" smtClean="0">
                <a:solidFill>
                  <a:srgbClr val="000000"/>
                </a:solidFill>
                <a:latin typeface="Tahoma" panose="020B0604030504040204" pitchFamily="34" charset="0"/>
                <a:ea typeface="Tahoma" panose="020B0604030504040204" pitchFamily="34" charset="0"/>
                <a:cs typeface="Tahoma" panose="020B0604030504040204" pitchFamily="34" charset="0"/>
              </a:rPr>
              <a:t>Ttest_indResult</a:t>
            </a:r>
            <a:r>
              <a:rPr lang="en-US" altLang="en-US" sz="1500" dirty="0" smtClean="0">
                <a:solidFill>
                  <a:srgbClr val="000000"/>
                </a:solidFill>
                <a:latin typeface="Tahoma" panose="020B0604030504040204" pitchFamily="34" charset="0"/>
                <a:ea typeface="Tahoma" panose="020B0604030504040204" pitchFamily="34" charset="0"/>
                <a:cs typeface="Tahoma" panose="020B0604030504040204" pitchFamily="34" charset="0"/>
              </a:rPr>
              <a:t>(statistic=-1.77950344,pvalue=</a:t>
            </a:r>
            <a:r>
              <a:rPr lang="en-US" sz="1500" dirty="0" smtClean="0"/>
              <a:t>0.075</a:t>
            </a:r>
            <a:r>
              <a:rPr lang="en-US" altLang="en-US" sz="1500" dirty="0" smtClean="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en-US" altLang="en-US" sz="15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0" algn="just" eaLnBrk="0" fontAlgn="base" hangingPunct="0">
              <a:spcBef>
                <a:spcPct val="0"/>
              </a:spcBef>
              <a:spcAft>
                <a:spcPct val="0"/>
              </a:spcAft>
            </a:pPr>
            <a:endParaRPr lang="en-US" altLang="en-US" sz="15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0" algn="just" eaLnBrk="0" fontAlgn="base" hangingPunct="0">
              <a:spcBef>
                <a:spcPct val="0"/>
              </a:spcBef>
              <a:spcAft>
                <a:spcPct val="0"/>
              </a:spcAft>
            </a:pPr>
            <a:r>
              <a:rPr lang="en-US" altLang="en-US" sz="1500" dirty="0">
                <a:solidFill>
                  <a:srgbClr val="000000"/>
                </a:solidFill>
                <a:latin typeface="Tahoma" panose="020B0604030504040204" pitchFamily="34" charset="0"/>
                <a:ea typeface="Tahoma" panose="020B0604030504040204" pitchFamily="34" charset="0"/>
                <a:cs typeface="Tahoma" panose="020B0604030504040204" pitchFamily="34" charset="0"/>
              </a:rPr>
              <a:t>From the Result, The P value is </a:t>
            </a:r>
            <a:r>
              <a:rPr lang="en-US" altLang="en-US" sz="1500" dirty="0" smtClean="0">
                <a:solidFill>
                  <a:srgbClr val="000000"/>
                </a:solidFill>
                <a:latin typeface="Tahoma" panose="020B0604030504040204" pitchFamily="34" charset="0"/>
                <a:ea typeface="Tahoma" panose="020B0604030504040204" pitchFamily="34" charset="0"/>
                <a:cs typeface="Tahoma" panose="020B0604030504040204" pitchFamily="34" charset="0"/>
              </a:rPr>
              <a:t>greater </a:t>
            </a:r>
            <a:r>
              <a:rPr lang="en-US" altLang="en-US" sz="1500" dirty="0">
                <a:solidFill>
                  <a:srgbClr val="000000"/>
                </a:solidFill>
                <a:latin typeface="Tahoma" panose="020B0604030504040204" pitchFamily="34" charset="0"/>
                <a:ea typeface="Tahoma" panose="020B0604030504040204" pitchFamily="34" charset="0"/>
                <a:cs typeface="Tahoma" panose="020B0604030504040204" pitchFamily="34" charset="0"/>
              </a:rPr>
              <a:t>than the alpha(0.05). The Null hypothesis of no difference was </a:t>
            </a:r>
            <a:r>
              <a:rPr lang="en-US" altLang="en-US" sz="1500" dirty="0" smtClean="0">
                <a:solidFill>
                  <a:srgbClr val="000000"/>
                </a:solidFill>
                <a:latin typeface="Tahoma" panose="020B0604030504040204" pitchFamily="34" charset="0"/>
                <a:ea typeface="Tahoma" panose="020B0604030504040204" pitchFamily="34" charset="0"/>
                <a:cs typeface="Tahoma" panose="020B0604030504040204" pitchFamily="34" charset="0"/>
              </a:rPr>
              <a:t>failed to be  </a:t>
            </a:r>
            <a:r>
              <a:rPr lang="en-US" altLang="en-US" sz="1500" dirty="0">
                <a:solidFill>
                  <a:srgbClr val="000000"/>
                </a:solidFill>
                <a:latin typeface="Tahoma" panose="020B0604030504040204" pitchFamily="34" charset="0"/>
                <a:ea typeface="Tahoma" panose="020B0604030504040204" pitchFamily="34" charset="0"/>
                <a:cs typeface="Tahoma" panose="020B0604030504040204" pitchFamily="34" charset="0"/>
              </a:rPr>
              <a:t>rejected. There is a </a:t>
            </a:r>
            <a:r>
              <a:rPr lang="en-US" altLang="en-US" sz="1500" dirty="0" smtClean="0">
                <a:solidFill>
                  <a:srgbClr val="000000"/>
                </a:solidFill>
                <a:latin typeface="Tahoma" panose="020B0604030504040204" pitchFamily="34" charset="0"/>
                <a:ea typeface="Tahoma" panose="020B0604030504040204" pitchFamily="34" charset="0"/>
                <a:cs typeface="Tahoma" panose="020B0604030504040204" pitchFamily="34" charset="0"/>
              </a:rPr>
              <a:t>no significant </a:t>
            </a:r>
            <a:r>
              <a:rPr lang="en-US" altLang="en-US" sz="1500" dirty="0">
                <a:solidFill>
                  <a:srgbClr val="000000"/>
                </a:solidFill>
                <a:latin typeface="Tahoma" panose="020B0604030504040204" pitchFamily="34" charset="0"/>
                <a:ea typeface="Tahoma" panose="020B0604030504040204" pitchFamily="34" charset="0"/>
                <a:cs typeface="Tahoma" panose="020B0604030504040204" pitchFamily="34" charset="0"/>
              </a:rPr>
              <a:t>difference in the average </a:t>
            </a:r>
            <a:r>
              <a:rPr lang="en-US" altLang="en-US" sz="1500" dirty="0" smtClean="0">
                <a:solidFill>
                  <a:srgbClr val="000000"/>
                </a:solidFill>
                <a:latin typeface="Tahoma" panose="020B0604030504040204" pitchFamily="34" charset="0"/>
                <a:ea typeface="Tahoma" panose="020B0604030504040204" pitchFamily="34" charset="0"/>
                <a:cs typeface="Tahoma" panose="020B0604030504040204" pitchFamily="34" charset="0"/>
              </a:rPr>
              <a:t>income earned by </a:t>
            </a:r>
            <a:r>
              <a:rPr lang="en-US" altLang="en-US" sz="1500" dirty="0">
                <a:solidFill>
                  <a:srgbClr val="000000"/>
                </a:solidFill>
                <a:latin typeface="Tahoma" panose="020B0604030504040204" pitchFamily="34" charset="0"/>
                <a:ea typeface="Tahoma" panose="020B0604030504040204" pitchFamily="34" charset="0"/>
                <a:cs typeface="Tahoma" panose="020B0604030504040204" pitchFamily="34" charset="0"/>
              </a:rPr>
              <a:t>the Pink and Yellow </a:t>
            </a:r>
            <a:r>
              <a:rPr lang="en-US" altLang="en-US" sz="1500" dirty="0" smtClean="0">
                <a:solidFill>
                  <a:srgbClr val="000000"/>
                </a:solidFill>
                <a:latin typeface="Tahoma" panose="020B0604030504040204" pitchFamily="34" charset="0"/>
                <a:ea typeface="Tahoma" panose="020B0604030504040204" pitchFamily="34" charset="0"/>
                <a:cs typeface="Tahoma" panose="020B0604030504040204" pitchFamily="34" charset="0"/>
              </a:rPr>
              <a:t>Cab Customers. </a:t>
            </a:r>
            <a:endParaRPr lang="en-US" altLang="en-US" sz="15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9071" y="1366487"/>
            <a:ext cx="5982929" cy="5030387"/>
          </a:xfrm>
          <a:prstGeom prst="rect">
            <a:avLst/>
          </a:prstGeom>
        </p:spPr>
      </p:pic>
    </p:spTree>
    <p:extLst>
      <p:ext uri="{BB962C8B-B14F-4D97-AF65-F5344CB8AC3E}">
        <p14:creationId xmlns:p14="http://schemas.microsoft.com/office/powerpoint/2010/main" val="3842677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4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Relationships/ Associations Among the Variables </a:t>
            </a:r>
            <a:endParaRPr lang="en-US" sz="4400" b="1" dirty="0">
              <a:solidFill>
                <a:schemeClr val="bg2">
                  <a:lumMod val="25000"/>
                </a:schemeClr>
              </a:solidFill>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32" y="1538502"/>
            <a:ext cx="8200102" cy="4999704"/>
          </a:xfrm>
          <a:prstGeom prst="rect">
            <a:avLst/>
          </a:prstGeom>
        </p:spPr>
      </p:pic>
      <p:sp>
        <p:nvSpPr>
          <p:cNvPr id="6" name="Rectangle 5"/>
          <p:cNvSpPr/>
          <p:nvPr/>
        </p:nvSpPr>
        <p:spPr>
          <a:xfrm>
            <a:off x="7433187" y="2592445"/>
            <a:ext cx="4424517" cy="2862322"/>
          </a:xfrm>
          <a:prstGeom prst="rect">
            <a:avLst/>
          </a:prstGeom>
        </p:spPr>
        <p:txBody>
          <a:bodyPr wrap="square">
            <a:spAutoFit/>
          </a:bodyPr>
          <a:lstStyle/>
          <a:p>
            <a:pPr algn="just"/>
            <a:r>
              <a:rPr lang="en-US" sz="2000" dirty="0"/>
              <a:t>As observed </a:t>
            </a:r>
            <a:r>
              <a:rPr lang="en-US" sz="2000" dirty="0" smtClean="0"/>
              <a:t>,</a:t>
            </a:r>
          </a:p>
          <a:p>
            <a:pPr algn="just"/>
            <a:endParaRPr lang="en-US" sz="2000" dirty="0"/>
          </a:p>
          <a:p>
            <a:pPr algn="just"/>
            <a:r>
              <a:rPr lang="en-US" sz="2000" dirty="0" smtClean="0"/>
              <a:t>KM </a:t>
            </a:r>
            <a:r>
              <a:rPr lang="en-US" sz="2000" dirty="0"/>
              <a:t>travelled, Price Charged , Cost of Trip </a:t>
            </a:r>
            <a:r>
              <a:rPr lang="en-US" sz="2000" dirty="0" smtClean="0"/>
              <a:t>,Profit earned </a:t>
            </a:r>
            <a:r>
              <a:rPr lang="en-US" sz="2000" dirty="0"/>
              <a:t>shows a strong </a:t>
            </a:r>
            <a:r>
              <a:rPr lang="en-US" sz="2000" dirty="0" smtClean="0"/>
              <a:t>association </a:t>
            </a:r>
            <a:r>
              <a:rPr lang="en-US" sz="2000" dirty="0"/>
              <a:t>with </a:t>
            </a:r>
            <a:r>
              <a:rPr lang="en-US" sz="2000" dirty="0" smtClean="0"/>
              <a:t>each </a:t>
            </a:r>
            <a:r>
              <a:rPr lang="en-US" sz="2000" dirty="0"/>
              <a:t>other. The Income and Age are not strongly associated with the other variables in the datasets</a:t>
            </a:r>
            <a:r>
              <a:rPr lang="en-US" sz="2000" dirty="0" smtClean="0"/>
              <a:t>.</a:t>
            </a:r>
          </a:p>
          <a:p>
            <a:pPr algn="just"/>
            <a:endParaRPr lang="en-US" sz="2000" dirty="0"/>
          </a:p>
          <a:p>
            <a:pPr algn="just"/>
            <a:r>
              <a:rPr lang="en-US" sz="2000" dirty="0" smtClean="0"/>
              <a:t>This is indicating some predictive Power.</a:t>
            </a:r>
          </a:p>
        </p:txBody>
      </p:sp>
    </p:spTree>
    <p:extLst>
      <p:ext uri="{BB962C8B-B14F-4D97-AF65-F5344CB8AC3E}">
        <p14:creationId xmlns:p14="http://schemas.microsoft.com/office/powerpoint/2010/main" val="3722504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4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Price Charged VS Cost of Trip</a:t>
            </a:r>
            <a:endParaRPr lang="en-US" sz="4400" b="1" dirty="0">
              <a:solidFill>
                <a:schemeClr val="bg2">
                  <a:lumMod val="25000"/>
                </a:schemeClr>
              </a:solidFill>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7341" y="1391019"/>
            <a:ext cx="6445046" cy="5068775"/>
          </a:xfrm>
          <a:prstGeom prst="rect">
            <a:avLst/>
          </a:prstGeom>
        </p:spPr>
      </p:pic>
      <p:sp>
        <p:nvSpPr>
          <p:cNvPr id="5" name="Rectangle 4"/>
          <p:cNvSpPr/>
          <p:nvPr/>
        </p:nvSpPr>
        <p:spPr>
          <a:xfrm>
            <a:off x="481781" y="2162615"/>
            <a:ext cx="6096000" cy="4031873"/>
          </a:xfrm>
          <a:prstGeom prst="rect">
            <a:avLst/>
          </a:prstGeom>
        </p:spPr>
        <p:txBody>
          <a:bodyPr>
            <a:spAutoFit/>
          </a:bodyPr>
          <a:lstStyle/>
          <a:p>
            <a:r>
              <a:rPr lang="en-US" sz="1600" dirty="0" smtClean="0">
                <a:solidFill>
                  <a:srgbClr val="000000"/>
                </a:solidFill>
              </a:rPr>
              <a:t>There is  a strong positive association/ relationship between Cost of Trips and Priced Charged. The Higher the Cost of Trip, the more price is charged .</a:t>
            </a:r>
          </a:p>
          <a:p>
            <a:endParaRPr lang="en-US" sz="1600" dirty="0">
              <a:solidFill>
                <a:srgbClr val="000000"/>
              </a:solidFill>
            </a:endParaRPr>
          </a:p>
          <a:p>
            <a:r>
              <a:rPr lang="en-US" sz="1600" dirty="0" smtClean="0">
                <a:solidFill>
                  <a:srgbClr val="000000"/>
                </a:solidFill>
              </a:rPr>
              <a:t>This association was tested for it significance.</a:t>
            </a:r>
          </a:p>
          <a:p>
            <a:endParaRPr lang="en-US" sz="1600" dirty="0" smtClean="0">
              <a:solidFill>
                <a:srgbClr val="000000"/>
              </a:solidFill>
            </a:endParaRPr>
          </a:p>
          <a:p>
            <a:r>
              <a:rPr lang="en-US" sz="1600" dirty="0" smtClean="0">
                <a:solidFill>
                  <a:srgbClr val="000000"/>
                </a:solidFill>
              </a:rPr>
              <a:t>H0</a:t>
            </a:r>
            <a:r>
              <a:rPr lang="en-US" sz="1600" dirty="0">
                <a:solidFill>
                  <a:srgbClr val="000000"/>
                </a:solidFill>
              </a:rPr>
              <a:t>: The correlation between price charged and Cost of Trip is not significant.</a:t>
            </a:r>
          </a:p>
          <a:p>
            <a:r>
              <a:rPr lang="en-US" sz="1600" dirty="0">
                <a:solidFill>
                  <a:srgbClr val="000000"/>
                </a:solidFill>
              </a:rPr>
              <a:t>H1: The correlation between price charged and Cost of Trip is statistically significant</a:t>
            </a:r>
            <a:r>
              <a:rPr lang="en-US" sz="1600" dirty="0" smtClean="0">
                <a:solidFill>
                  <a:srgbClr val="000000"/>
                </a:solidFill>
              </a:rPr>
              <a:t>.</a:t>
            </a:r>
          </a:p>
          <a:p>
            <a:endParaRPr lang="en-US" sz="1600" dirty="0" smtClean="0">
              <a:solidFill>
                <a:srgbClr val="000000"/>
              </a:solidFill>
            </a:endParaRPr>
          </a:p>
          <a:p>
            <a:r>
              <a:rPr lang="en-US" altLang="en-US" sz="1600" dirty="0">
                <a:solidFill>
                  <a:srgbClr val="000000"/>
                </a:solidFill>
                <a:latin typeface="Times New Roman" panose="02020603050405020304" pitchFamily="18" charset="0"/>
                <a:cs typeface="Times New Roman" panose="02020603050405020304" pitchFamily="18" charset="0"/>
              </a:rPr>
              <a:t>Correlation , P Value </a:t>
            </a:r>
            <a:r>
              <a:rPr lang="en-US" altLang="en-US" sz="1600" dirty="0" smtClean="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000000"/>
                </a:solidFill>
                <a:latin typeface="Times New Roman" panose="02020603050405020304" pitchFamily="18" charset="0"/>
                <a:cs typeface="Times New Roman" panose="02020603050405020304" pitchFamily="18" charset="0"/>
              </a:rPr>
              <a:t>0.8598117262915436, 0.0)</a:t>
            </a:r>
            <a:r>
              <a:rPr lang="en-US" altLang="en-US" sz="1600" dirty="0">
                <a:latin typeface="Times New Roman" panose="02020603050405020304" pitchFamily="18" charset="0"/>
                <a:cs typeface="Times New Roman" panose="02020603050405020304" pitchFamily="18" charset="0"/>
              </a:rPr>
              <a:t> </a:t>
            </a:r>
          </a:p>
          <a:p>
            <a:endParaRPr lang="en-US" sz="1600" dirty="0">
              <a:solidFill>
                <a:srgbClr val="000000"/>
              </a:solidFill>
            </a:endParaRPr>
          </a:p>
          <a:p>
            <a:r>
              <a:rPr lang="en-US" sz="1600" dirty="0"/>
              <a:t>The </a:t>
            </a:r>
            <a:r>
              <a:rPr lang="en-US" sz="1600" dirty="0" smtClean="0"/>
              <a:t>Pvalue </a:t>
            </a:r>
            <a:r>
              <a:rPr lang="en-US" sz="1600" dirty="0"/>
              <a:t>0.0 is less the alpha 0.05,we reject the Null </a:t>
            </a:r>
            <a:r>
              <a:rPr lang="en-US" sz="1600" dirty="0" smtClean="0"/>
              <a:t>hypothesis. </a:t>
            </a:r>
            <a:r>
              <a:rPr lang="en-US" sz="1600" dirty="0"/>
              <a:t>The correlation between price charged and Cost of Trip is statistically significant.</a:t>
            </a:r>
            <a:endParaRPr lang="en-US" sz="1600" dirty="0">
              <a:solidFill>
                <a:srgbClr val="000000"/>
              </a:solidFill>
            </a:endParaRPr>
          </a:p>
        </p:txBody>
      </p:sp>
      <p:sp>
        <p:nvSpPr>
          <p:cNvPr id="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206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4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Price Charged VS KM Travelled</a:t>
            </a:r>
            <a:endParaRPr lang="en-US" sz="4400" b="1" dirty="0">
              <a:solidFill>
                <a:schemeClr val="bg2">
                  <a:lumMod val="25000"/>
                </a:schemeClr>
              </a:solidFill>
              <a:latin typeface="+mj-lt"/>
            </a:endParaRPr>
          </a:p>
        </p:txBody>
      </p:sp>
      <p:sp>
        <p:nvSpPr>
          <p:cNvPr id="5" name="Rectangle 4"/>
          <p:cNvSpPr/>
          <p:nvPr/>
        </p:nvSpPr>
        <p:spPr>
          <a:xfrm>
            <a:off x="481781" y="2162615"/>
            <a:ext cx="6096000" cy="4031873"/>
          </a:xfrm>
          <a:prstGeom prst="rect">
            <a:avLst/>
          </a:prstGeom>
        </p:spPr>
        <p:txBody>
          <a:bodyPr>
            <a:spAutoFit/>
          </a:bodyPr>
          <a:lstStyle/>
          <a:p>
            <a:r>
              <a:rPr lang="en-US" sz="1600" dirty="0" smtClean="0">
                <a:solidFill>
                  <a:srgbClr val="000000"/>
                </a:solidFill>
              </a:rPr>
              <a:t>There is  a strong positive association/ relationship between KM Travelled and Priced Charged. The more the Kilometer travelled, the more price is charged .</a:t>
            </a:r>
          </a:p>
          <a:p>
            <a:endParaRPr lang="en-US" sz="1600" dirty="0">
              <a:solidFill>
                <a:srgbClr val="000000"/>
              </a:solidFill>
            </a:endParaRPr>
          </a:p>
          <a:p>
            <a:r>
              <a:rPr lang="en-US" sz="1600" dirty="0" smtClean="0">
                <a:solidFill>
                  <a:srgbClr val="000000"/>
                </a:solidFill>
              </a:rPr>
              <a:t>This association was tested for it significance.</a:t>
            </a:r>
          </a:p>
          <a:p>
            <a:endParaRPr lang="en-US" sz="1600" dirty="0" smtClean="0">
              <a:solidFill>
                <a:srgbClr val="000000"/>
              </a:solidFill>
            </a:endParaRPr>
          </a:p>
          <a:p>
            <a:r>
              <a:rPr lang="en-US" sz="1600" dirty="0" smtClean="0">
                <a:solidFill>
                  <a:srgbClr val="000000"/>
                </a:solidFill>
              </a:rPr>
              <a:t>H0</a:t>
            </a:r>
            <a:r>
              <a:rPr lang="en-US" sz="1600" dirty="0">
                <a:solidFill>
                  <a:srgbClr val="000000"/>
                </a:solidFill>
              </a:rPr>
              <a:t>: The correlation between price charged and </a:t>
            </a:r>
            <a:r>
              <a:rPr lang="en-US" sz="1600" dirty="0" smtClean="0">
                <a:solidFill>
                  <a:srgbClr val="000000"/>
                </a:solidFill>
              </a:rPr>
              <a:t>KM Travelled is </a:t>
            </a:r>
            <a:r>
              <a:rPr lang="en-US" sz="1600" dirty="0">
                <a:solidFill>
                  <a:srgbClr val="000000"/>
                </a:solidFill>
              </a:rPr>
              <a:t>not significant.</a:t>
            </a:r>
          </a:p>
          <a:p>
            <a:r>
              <a:rPr lang="en-US" sz="1600" dirty="0">
                <a:solidFill>
                  <a:srgbClr val="000000"/>
                </a:solidFill>
              </a:rPr>
              <a:t>H1: The correlation between price charged and </a:t>
            </a:r>
            <a:r>
              <a:rPr lang="en-US" sz="1600" dirty="0" smtClean="0">
                <a:solidFill>
                  <a:srgbClr val="000000"/>
                </a:solidFill>
              </a:rPr>
              <a:t>KM Travelled is </a:t>
            </a:r>
            <a:r>
              <a:rPr lang="en-US" sz="1600" dirty="0">
                <a:solidFill>
                  <a:srgbClr val="000000"/>
                </a:solidFill>
              </a:rPr>
              <a:t>statistically significant</a:t>
            </a:r>
            <a:r>
              <a:rPr lang="en-US" sz="1600" dirty="0" smtClean="0">
                <a:solidFill>
                  <a:srgbClr val="000000"/>
                </a:solidFill>
              </a:rPr>
              <a:t>.</a:t>
            </a:r>
          </a:p>
          <a:p>
            <a:endParaRPr lang="en-US" sz="1600" dirty="0" smtClean="0">
              <a:solidFill>
                <a:srgbClr val="000000"/>
              </a:solidFill>
            </a:endParaRPr>
          </a:p>
          <a:p>
            <a:pPr lvl="0"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Correlation , P Value : (0.8357531580209058, 0.0)</a:t>
            </a:r>
            <a:r>
              <a:rPr lang="en-US" altLang="en-US" sz="1600" dirty="0">
                <a:latin typeface="Times New Roman" panose="02020603050405020304" pitchFamily="18" charset="0"/>
                <a:cs typeface="Times New Roman" panose="02020603050405020304" pitchFamily="18" charset="0"/>
              </a:rPr>
              <a:t> </a:t>
            </a:r>
          </a:p>
          <a:p>
            <a:endParaRPr lang="en-US" sz="1600" dirty="0">
              <a:solidFill>
                <a:srgbClr val="000000"/>
              </a:solidFill>
            </a:endParaRPr>
          </a:p>
          <a:p>
            <a:r>
              <a:rPr lang="en-US" sz="1600" dirty="0"/>
              <a:t>The </a:t>
            </a:r>
            <a:r>
              <a:rPr lang="en-US" sz="1600" dirty="0" smtClean="0"/>
              <a:t>Pvalue </a:t>
            </a:r>
            <a:r>
              <a:rPr lang="en-US" sz="1600" dirty="0"/>
              <a:t>0.0 is less the alpha 0.05,we reject the Null </a:t>
            </a:r>
            <a:r>
              <a:rPr lang="en-US" sz="1600" dirty="0" smtClean="0"/>
              <a:t>hypothesis. </a:t>
            </a:r>
            <a:r>
              <a:rPr lang="en-US" sz="1600" dirty="0"/>
              <a:t>The correlation between price charged and </a:t>
            </a:r>
            <a:r>
              <a:rPr lang="en-US" sz="1600" dirty="0" smtClean="0"/>
              <a:t>KM Travelled is </a:t>
            </a:r>
            <a:r>
              <a:rPr lang="en-US" sz="1600" dirty="0"/>
              <a:t>statistically significant.</a:t>
            </a:r>
            <a:endParaRPr lang="en-US" sz="1600" dirty="0">
              <a:solidFill>
                <a:srgbClr val="000000"/>
              </a:solidFill>
            </a:endParaRPr>
          </a:p>
        </p:txBody>
      </p:sp>
      <p:sp>
        <p:nvSpPr>
          <p:cNvPr id="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782" y="1391019"/>
            <a:ext cx="5614218" cy="4803469"/>
          </a:xfrm>
          <a:prstGeom prst="rect">
            <a:avLst/>
          </a:prstGeom>
        </p:spPr>
      </p:pic>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547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4294967295"/>
          </p:nvPr>
        </p:nvSpPr>
        <p:spPr>
          <a:xfrm>
            <a:off x="707922" y="1723308"/>
            <a:ext cx="10515600" cy="4351338"/>
          </a:xfrm>
        </p:spPr>
        <p:txBody>
          <a:bodyPr>
            <a:normAutofit/>
          </a:bodyPr>
          <a:lstStyle/>
          <a:p>
            <a:endParaRPr lang="en-US" dirty="0" smtClean="0"/>
          </a:p>
          <a:p>
            <a:r>
              <a:rPr lang="en-US" b="1" dirty="0" smtClean="0"/>
              <a:t>Name: </a:t>
            </a:r>
            <a:r>
              <a:rPr lang="en-US" dirty="0" smtClean="0"/>
              <a:t>Ajaegbu Ebuka Emmanuel</a:t>
            </a:r>
          </a:p>
          <a:p>
            <a:r>
              <a:rPr lang="en-US" b="1" dirty="0" smtClean="0"/>
              <a:t>Location: </a:t>
            </a:r>
            <a:r>
              <a:rPr lang="en-US" dirty="0" smtClean="0"/>
              <a:t>Lagos, Nigeria</a:t>
            </a:r>
          </a:p>
          <a:p>
            <a:r>
              <a:rPr lang="en-US" b="1" dirty="0" smtClean="0"/>
              <a:t>Team: </a:t>
            </a:r>
            <a:r>
              <a:rPr lang="en-US" dirty="0" smtClean="0"/>
              <a:t>Data and Analytics</a:t>
            </a:r>
          </a:p>
          <a:p>
            <a:r>
              <a:rPr lang="en-US" b="1" dirty="0" smtClean="0"/>
              <a:t>Date:</a:t>
            </a:r>
            <a:r>
              <a:rPr lang="en-US" dirty="0" smtClean="0"/>
              <a:t>15- March-2021.</a:t>
            </a:r>
          </a:p>
        </p:txBody>
      </p:sp>
      <p:sp>
        <p:nvSpPr>
          <p:cNvPr id="6" name="Title 1">
            <a:extLst>
              <a:ext uri="{FF2B5EF4-FFF2-40B4-BE49-F238E27FC236}">
                <a16:creationId xmlns:a16="http://schemas.microsoft.com/office/drawing/2014/main" id="{C526CBCB-8ADA-0E48-96D7-11EEE40222DD}"/>
              </a:ext>
            </a:extLst>
          </p:cNvPr>
          <p:cNvSpPr>
            <a:spLocks noGrp="1"/>
          </p:cNvSpPr>
          <p:nvPr>
            <p:ph type="title" idx="4294967295"/>
          </p:nvPr>
        </p:nvSpPr>
        <p:spPr>
          <a:xfrm>
            <a:off x="0" y="46038"/>
            <a:ext cx="10515600" cy="1325562"/>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accent2"/>
                </a:solidFill>
                <a:latin typeface="Calibri" panose="020F0502020204030204" pitchFamily="34" charset="0"/>
                <a:cs typeface="Calibri" panose="020F0502020204030204" pitchFamily="34" charset="0"/>
              </a:rPr>
              <a:t>	Intern Info</a:t>
            </a:r>
            <a:endParaRPr lang="en-US" sz="2800" b="1" dirty="0">
              <a:solidFill>
                <a:schemeClr val="accent2">
                  <a:lumMod val="75000"/>
                </a:schemeClr>
              </a:solidFill>
            </a:endParaRPr>
          </a:p>
        </p:txBody>
      </p:sp>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4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Price Charged VS Profit</a:t>
            </a:r>
            <a:endParaRPr lang="en-US" sz="4400" b="1" dirty="0">
              <a:solidFill>
                <a:schemeClr val="bg2">
                  <a:lumMod val="25000"/>
                </a:schemeClr>
              </a:solidFill>
              <a:latin typeface="+mj-lt"/>
            </a:endParaRPr>
          </a:p>
        </p:txBody>
      </p:sp>
      <p:sp>
        <p:nvSpPr>
          <p:cNvPr id="5" name="Rectangle 4"/>
          <p:cNvSpPr/>
          <p:nvPr/>
        </p:nvSpPr>
        <p:spPr>
          <a:xfrm>
            <a:off x="481781" y="2162615"/>
            <a:ext cx="5503059" cy="4154984"/>
          </a:xfrm>
          <a:prstGeom prst="rect">
            <a:avLst/>
          </a:prstGeom>
        </p:spPr>
        <p:txBody>
          <a:bodyPr wrap="square">
            <a:spAutoFit/>
          </a:bodyPr>
          <a:lstStyle/>
          <a:p>
            <a:r>
              <a:rPr lang="en-US" sz="1600" dirty="0" smtClean="0">
                <a:solidFill>
                  <a:srgbClr val="000000"/>
                </a:solidFill>
              </a:rPr>
              <a:t>There is  a strong positive association/ relationship between Profit  and Priced Charged. The more the price charged , the more the profit made.</a:t>
            </a:r>
          </a:p>
          <a:p>
            <a:endParaRPr lang="en-US" sz="1600" dirty="0">
              <a:solidFill>
                <a:srgbClr val="000000"/>
              </a:solidFill>
            </a:endParaRPr>
          </a:p>
          <a:p>
            <a:r>
              <a:rPr lang="en-US" sz="1600" dirty="0" smtClean="0">
                <a:solidFill>
                  <a:srgbClr val="000000"/>
                </a:solidFill>
              </a:rPr>
              <a:t>This association was tested for it significance.</a:t>
            </a:r>
          </a:p>
          <a:p>
            <a:endParaRPr lang="en-US" sz="1600" dirty="0" smtClean="0">
              <a:solidFill>
                <a:srgbClr val="000000"/>
              </a:solidFill>
            </a:endParaRPr>
          </a:p>
          <a:p>
            <a:r>
              <a:rPr lang="en-US" sz="1600" dirty="0" smtClean="0">
                <a:solidFill>
                  <a:srgbClr val="000000"/>
                </a:solidFill>
              </a:rPr>
              <a:t>H0</a:t>
            </a:r>
            <a:r>
              <a:rPr lang="en-US" sz="1600" dirty="0">
                <a:solidFill>
                  <a:srgbClr val="000000"/>
                </a:solidFill>
              </a:rPr>
              <a:t>: The correlation between price charged and </a:t>
            </a:r>
            <a:r>
              <a:rPr lang="en-US" sz="1600" dirty="0" smtClean="0">
                <a:solidFill>
                  <a:srgbClr val="000000"/>
                </a:solidFill>
              </a:rPr>
              <a:t>Profit is </a:t>
            </a:r>
            <a:r>
              <a:rPr lang="en-US" sz="1600" dirty="0">
                <a:solidFill>
                  <a:srgbClr val="000000"/>
                </a:solidFill>
              </a:rPr>
              <a:t>not significant.</a:t>
            </a:r>
          </a:p>
          <a:p>
            <a:r>
              <a:rPr lang="en-US" sz="1600" dirty="0">
                <a:solidFill>
                  <a:srgbClr val="000000"/>
                </a:solidFill>
              </a:rPr>
              <a:t>H1: The correlation between price charged and </a:t>
            </a:r>
            <a:r>
              <a:rPr lang="en-US" sz="1600" dirty="0" smtClean="0">
                <a:solidFill>
                  <a:srgbClr val="000000"/>
                </a:solidFill>
              </a:rPr>
              <a:t>Profit  is </a:t>
            </a:r>
            <a:r>
              <a:rPr lang="en-US" sz="1600" dirty="0">
                <a:solidFill>
                  <a:srgbClr val="000000"/>
                </a:solidFill>
              </a:rPr>
              <a:t>statistically significant</a:t>
            </a:r>
            <a:r>
              <a:rPr lang="en-US" sz="1600" dirty="0" smtClean="0">
                <a:solidFill>
                  <a:srgbClr val="000000"/>
                </a:solidFill>
              </a:rPr>
              <a:t>.</a:t>
            </a:r>
          </a:p>
          <a:p>
            <a:endParaRPr lang="en-US" sz="1600" dirty="0" smtClean="0">
              <a:solidFill>
                <a:srgbClr val="000000"/>
              </a:solidFill>
            </a:endParaRP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Correlation , P Value : </a:t>
            </a:r>
            <a:r>
              <a:rPr lang="en-US" altLang="en-US" sz="1600" dirty="0" smtClean="0">
                <a:solidFill>
                  <a:srgbClr val="000000"/>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0.8641539467506472</a:t>
            </a:r>
            <a:r>
              <a:rPr lang="en-US" altLang="en-US" sz="1600" dirty="0" smtClean="0">
                <a:solidFill>
                  <a:srgbClr val="000000"/>
                </a:solidFill>
                <a:latin typeface="Courier New" panose="02070309020205020404" pitchFamily="49" charset="0"/>
                <a:cs typeface="Courier New" panose="02070309020205020404" pitchFamily="49" charset="0"/>
              </a:rPr>
              <a:t>,</a:t>
            </a:r>
            <a:r>
              <a:rPr lang="en-US" altLang="en-US" sz="1600" dirty="0" smtClean="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000000"/>
                </a:solidFill>
                <a:latin typeface="Times New Roman" panose="02020603050405020304" pitchFamily="18" charset="0"/>
                <a:cs typeface="Times New Roman" panose="02020603050405020304" pitchFamily="18" charset="0"/>
              </a:rPr>
              <a:t>0.0)</a:t>
            </a:r>
            <a:r>
              <a:rPr lang="en-US" altLang="en-US" sz="1600" dirty="0">
                <a:latin typeface="Times New Roman" panose="02020603050405020304" pitchFamily="18" charset="0"/>
                <a:cs typeface="Times New Roman" panose="02020603050405020304" pitchFamily="18" charset="0"/>
              </a:rPr>
              <a:t> </a:t>
            </a:r>
          </a:p>
          <a:p>
            <a:endParaRPr lang="en-US" sz="1600" dirty="0">
              <a:solidFill>
                <a:srgbClr val="000000"/>
              </a:solidFill>
            </a:endParaRPr>
          </a:p>
          <a:p>
            <a:r>
              <a:rPr lang="en-US" sz="1600" dirty="0"/>
              <a:t>The </a:t>
            </a:r>
            <a:r>
              <a:rPr lang="en-US" sz="1600" dirty="0" smtClean="0"/>
              <a:t>Pvalue </a:t>
            </a:r>
            <a:r>
              <a:rPr lang="en-US" sz="1600" dirty="0"/>
              <a:t>0.0 is less the alpha 0.05,we reject the Null </a:t>
            </a:r>
            <a:r>
              <a:rPr lang="en-US" sz="1600" dirty="0" smtClean="0"/>
              <a:t>hypothesis. </a:t>
            </a:r>
            <a:r>
              <a:rPr lang="en-US" sz="1600" dirty="0"/>
              <a:t>The correlation between price charged and </a:t>
            </a:r>
            <a:r>
              <a:rPr lang="en-US" sz="1600" dirty="0" smtClean="0"/>
              <a:t>Profit made  is </a:t>
            </a:r>
            <a:r>
              <a:rPr lang="en-US" sz="1600" dirty="0"/>
              <a:t>statistically significant.</a:t>
            </a:r>
            <a:endParaRPr lang="en-US" sz="1600" dirty="0">
              <a:solidFill>
                <a:srgbClr val="000000"/>
              </a:solidFill>
            </a:endParaRPr>
          </a:p>
        </p:txBody>
      </p:sp>
      <p:sp>
        <p:nvSpPr>
          <p:cNvPr id="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4840" y="1651819"/>
            <a:ext cx="6566037" cy="4911213"/>
          </a:xfrm>
          <a:prstGeom prst="rect">
            <a:avLst/>
          </a:prstGeom>
        </p:spPr>
      </p:pic>
      <p:sp>
        <p:nvSpPr>
          <p:cNvPr id="8"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6941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65" y="-174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Profit VS KM Travelled .</a:t>
            </a:r>
            <a:endParaRPr lang="en-US" sz="4400" b="1" dirty="0">
              <a:solidFill>
                <a:schemeClr val="bg2">
                  <a:lumMod val="25000"/>
                </a:schemeClr>
              </a:solidFill>
              <a:latin typeface="+mj-lt"/>
            </a:endParaRPr>
          </a:p>
        </p:txBody>
      </p:sp>
      <p:sp>
        <p:nvSpPr>
          <p:cNvPr id="5" name="Rectangle 4"/>
          <p:cNvSpPr/>
          <p:nvPr/>
        </p:nvSpPr>
        <p:spPr>
          <a:xfrm>
            <a:off x="481782" y="2162615"/>
            <a:ext cx="4871884" cy="4154984"/>
          </a:xfrm>
          <a:prstGeom prst="rect">
            <a:avLst/>
          </a:prstGeom>
        </p:spPr>
        <p:txBody>
          <a:bodyPr wrap="square">
            <a:spAutoFit/>
          </a:bodyPr>
          <a:lstStyle/>
          <a:p>
            <a:r>
              <a:rPr lang="en-US" sz="1600" dirty="0" smtClean="0">
                <a:solidFill>
                  <a:srgbClr val="000000"/>
                </a:solidFill>
              </a:rPr>
              <a:t>There is  somewhat a kind of  positive association/ relationship between Profit  and KM Travelled . The more the KM Travelled, the more the profit made.</a:t>
            </a:r>
          </a:p>
          <a:p>
            <a:endParaRPr lang="en-US" sz="1600" dirty="0">
              <a:solidFill>
                <a:srgbClr val="000000"/>
              </a:solidFill>
            </a:endParaRPr>
          </a:p>
          <a:p>
            <a:r>
              <a:rPr lang="en-US" sz="1600" dirty="0" smtClean="0">
                <a:solidFill>
                  <a:srgbClr val="000000"/>
                </a:solidFill>
              </a:rPr>
              <a:t>This association was tested for it significance.</a:t>
            </a:r>
          </a:p>
          <a:p>
            <a:endParaRPr lang="en-US" sz="1600" dirty="0" smtClean="0">
              <a:solidFill>
                <a:srgbClr val="000000"/>
              </a:solidFill>
            </a:endParaRPr>
          </a:p>
          <a:p>
            <a:r>
              <a:rPr lang="en-US" sz="1600" dirty="0" smtClean="0">
                <a:solidFill>
                  <a:srgbClr val="000000"/>
                </a:solidFill>
              </a:rPr>
              <a:t>H0</a:t>
            </a:r>
            <a:r>
              <a:rPr lang="en-US" sz="1600" dirty="0">
                <a:solidFill>
                  <a:srgbClr val="000000"/>
                </a:solidFill>
              </a:rPr>
              <a:t>: The correlation between </a:t>
            </a:r>
            <a:r>
              <a:rPr lang="en-US" sz="1600" dirty="0" smtClean="0">
                <a:solidFill>
                  <a:srgbClr val="000000"/>
                </a:solidFill>
              </a:rPr>
              <a:t>KM Travelled and Profit is </a:t>
            </a:r>
            <a:r>
              <a:rPr lang="en-US" sz="1600" dirty="0">
                <a:solidFill>
                  <a:srgbClr val="000000"/>
                </a:solidFill>
              </a:rPr>
              <a:t>not significant.</a:t>
            </a:r>
          </a:p>
          <a:p>
            <a:r>
              <a:rPr lang="en-US" sz="1600" dirty="0">
                <a:solidFill>
                  <a:srgbClr val="000000"/>
                </a:solidFill>
              </a:rPr>
              <a:t>H1: The correlation between </a:t>
            </a:r>
            <a:r>
              <a:rPr lang="en-US" sz="1600" dirty="0" smtClean="0">
                <a:solidFill>
                  <a:srgbClr val="000000"/>
                </a:solidFill>
              </a:rPr>
              <a:t>KM Travelled and Profit  is </a:t>
            </a:r>
            <a:r>
              <a:rPr lang="en-US" sz="1600" dirty="0">
                <a:solidFill>
                  <a:srgbClr val="000000"/>
                </a:solidFill>
              </a:rPr>
              <a:t>statistically significant</a:t>
            </a:r>
            <a:r>
              <a:rPr lang="en-US" sz="1600" dirty="0" smtClean="0">
                <a:solidFill>
                  <a:srgbClr val="000000"/>
                </a:solidFill>
              </a:rPr>
              <a:t>.</a:t>
            </a:r>
          </a:p>
          <a:p>
            <a:endParaRPr lang="en-US" sz="1600" dirty="0" smtClean="0">
              <a:solidFill>
                <a:srgbClr val="000000"/>
              </a:solidFill>
            </a:endParaRP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Correlation , P Value : </a:t>
            </a:r>
            <a:r>
              <a:rPr lang="en-US" altLang="en-US" sz="1600" dirty="0" smtClean="0">
                <a:solidFill>
                  <a:srgbClr val="000000"/>
                </a:solidFill>
                <a:latin typeface="Times New Roman" panose="02020603050405020304" pitchFamily="18" charset="0"/>
                <a:cs typeface="Times New Roman" panose="02020603050405020304" pitchFamily="18" charset="0"/>
              </a:rPr>
              <a:t>(</a:t>
            </a:r>
            <a:r>
              <a:rPr lang="en-US" altLang="en-US" sz="1600" dirty="0">
                <a:solidFill>
                  <a:srgbClr val="000000"/>
                </a:solidFill>
                <a:latin typeface="Times New Roman" panose="02020603050405020304" pitchFamily="18" charset="0"/>
                <a:cs typeface="Times New Roman" panose="02020603050405020304" pitchFamily="18" charset="0"/>
              </a:rPr>
              <a:t>0.4627681978970966</a:t>
            </a:r>
            <a:r>
              <a:rPr lang="en-US" altLang="en-US" sz="1600" dirty="0" smtClean="0">
                <a:solidFill>
                  <a:srgbClr val="000000"/>
                </a:solidFill>
                <a:latin typeface="Courier New" panose="02070309020205020404" pitchFamily="49" charset="0"/>
                <a:cs typeface="Courier New" panose="02070309020205020404" pitchFamily="49" charset="0"/>
              </a:rPr>
              <a:t>,</a:t>
            </a:r>
            <a:r>
              <a:rPr lang="en-US" altLang="en-US" sz="1600" dirty="0" smtClean="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000000"/>
                </a:solidFill>
                <a:latin typeface="Times New Roman" panose="02020603050405020304" pitchFamily="18" charset="0"/>
                <a:cs typeface="Times New Roman" panose="02020603050405020304" pitchFamily="18" charset="0"/>
              </a:rPr>
              <a:t>0.0)</a:t>
            </a:r>
            <a:r>
              <a:rPr lang="en-US" altLang="en-US" sz="1600" dirty="0">
                <a:latin typeface="Times New Roman" panose="02020603050405020304" pitchFamily="18" charset="0"/>
                <a:cs typeface="Times New Roman" panose="02020603050405020304" pitchFamily="18" charset="0"/>
              </a:rPr>
              <a:t> </a:t>
            </a:r>
          </a:p>
          <a:p>
            <a:endParaRPr lang="en-US" sz="1600" dirty="0">
              <a:solidFill>
                <a:srgbClr val="000000"/>
              </a:solidFill>
            </a:endParaRPr>
          </a:p>
          <a:p>
            <a:r>
              <a:rPr lang="en-US" sz="1600" dirty="0"/>
              <a:t>The </a:t>
            </a:r>
            <a:r>
              <a:rPr lang="en-US" sz="1600" dirty="0" smtClean="0"/>
              <a:t>Pvalue </a:t>
            </a:r>
            <a:r>
              <a:rPr lang="en-US" sz="1600" dirty="0"/>
              <a:t>0.0 is less the alpha 0.05,we reject the Null </a:t>
            </a:r>
            <a:r>
              <a:rPr lang="en-US" sz="1600" dirty="0" smtClean="0"/>
              <a:t>hypothesis. </a:t>
            </a:r>
            <a:r>
              <a:rPr lang="en-US" sz="1600" dirty="0"/>
              <a:t>The correlation between </a:t>
            </a:r>
            <a:r>
              <a:rPr lang="en-US" sz="1600" dirty="0" smtClean="0"/>
              <a:t>KM Travelled and Profit made  is </a:t>
            </a:r>
            <a:r>
              <a:rPr lang="en-US" sz="1600" dirty="0"/>
              <a:t>statistically significant.</a:t>
            </a:r>
            <a:endParaRPr lang="en-US" sz="1600" dirty="0">
              <a:solidFill>
                <a:srgbClr val="000000"/>
              </a:solidFill>
            </a:endParaRPr>
          </a:p>
        </p:txBody>
      </p:sp>
      <p:sp>
        <p:nvSpPr>
          <p:cNvPr id="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666" y="1585446"/>
            <a:ext cx="7093973" cy="4874348"/>
          </a:xfrm>
          <a:prstGeom prst="rect">
            <a:avLst/>
          </a:prstGeom>
        </p:spPr>
      </p:pic>
    </p:spTree>
    <p:extLst>
      <p:ext uri="{BB962C8B-B14F-4D97-AF65-F5344CB8AC3E}">
        <p14:creationId xmlns:p14="http://schemas.microsoft.com/office/powerpoint/2010/main" val="108202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0830232" cy="4708981"/>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I </a:t>
            </a:r>
            <a:r>
              <a:rPr lang="en-US" sz="2000" dirty="0">
                <a:latin typeface="Times New Roman" panose="02020603050405020304" pitchFamily="18" charset="0"/>
                <a:cs typeface="Times New Roman" panose="02020603050405020304" pitchFamily="18" charset="0"/>
              </a:rPr>
              <a:t>evaluated the performance of the </a:t>
            </a:r>
            <a:r>
              <a:rPr lang="en-US" sz="2000" dirty="0" smtClean="0">
                <a:latin typeface="Times New Roman" panose="02020603050405020304" pitchFamily="18" charset="0"/>
                <a:cs typeface="Times New Roman" panose="02020603050405020304" pitchFamily="18" charset="0"/>
              </a:rPr>
              <a:t>two </a:t>
            </a:r>
            <a:r>
              <a:rPr lang="en-US" sz="2000" dirty="0">
                <a:latin typeface="Times New Roman" panose="02020603050405020304" pitchFamily="18" charset="0"/>
                <a:cs typeface="Times New Roman" panose="02020603050405020304" pitchFamily="18" charset="0"/>
              </a:rPr>
              <a:t>cab company in their performance for KM Travelled, Price Charged and Profit Made. Overall Performance was Evaluated and the performance Across the City and Over the Year and Month was evaluated.</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After Evaluating </a:t>
            </a:r>
            <a:r>
              <a:rPr lang="en-US" sz="2000" dirty="0">
                <a:latin typeface="Times New Roman" panose="02020603050405020304" pitchFamily="18" charset="0"/>
                <a:cs typeface="Times New Roman" panose="02020603050405020304" pitchFamily="18" charset="0"/>
              </a:rPr>
              <a:t>the  Average KM Travelled, there is no clear difference in the KM Travelled by both the Pink and Yellow </a:t>
            </a:r>
            <a:r>
              <a:rPr lang="en-US" sz="2000" dirty="0" smtClean="0">
                <a:latin typeface="Times New Roman" panose="02020603050405020304" pitchFamily="18" charset="0"/>
                <a:cs typeface="Times New Roman" panose="02020603050405020304" pitchFamily="18" charset="0"/>
              </a:rPr>
              <a:t>Cab</a:t>
            </a: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Yellow cab charged a more price per trip even in the same city where the same KM was </a:t>
            </a:r>
            <a:r>
              <a:rPr lang="en-US" sz="2000" dirty="0" smtClean="0">
                <a:latin typeface="Times New Roman" panose="02020603050405020304" pitchFamily="18" charset="0"/>
                <a:cs typeface="Times New Roman" panose="02020603050405020304" pitchFamily="18" charset="0"/>
              </a:rPr>
              <a:t>Traveled </a:t>
            </a:r>
            <a:r>
              <a:rPr lang="en-US" sz="2000" dirty="0">
                <a:latin typeface="Times New Roman" panose="02020603050405020304" pitchFamily="18" charset="0"/>
                <a:cs typeface="Times New Roman" panose="02020603050405020304" pitchFamily="18" charset="0"/>
              </a:rPr>
              <a:t>by the Pink and Yellow </a:t>
            </a:r>
            <a:r>
              <a:rPr lang="en-US" sz="2000" dirty="0" smtClean="0">
                <a:latin typeface="Times New Roman" panose="02020603050405020304" pitchFamily="18" charset="0"/>
                <a:cs typeface="Times New Roman" panose="02020603050405020304" pitchFamily="18" charset="0"/>
              </a:rPr>
              <a:t>Cab.</a:t>
            </a: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KM </a:t>
            </a:r>
            <a:r>
              <a:rPr lang="en-US" sz="2000" dirty="0">
                <a:latin typeface="Times New Roman" panose="02020603050405020304" pitchFamily="18" charset="0"/>
                <a:cs typeface="Times New Roman" panose="02020603050405020304" pitchFamily="18" charset="0"/>
              </a:rPr>
              <a:t>Travelled </a:t>
            </a:r>
            <a:r>
              <a:rPr lang="en-US" sz="2000" dirty="0" smtClean="0">
                <a:latin typeface="Times New Roman" panose="02020603050405020304" pitchFamily="18" charset="0"/>
                <a:cs typeface="Times New Roman" panose="02020603050405020304" pitchFamily="18" charset="0"/>
              </a:rPr>
              <a:t>is the same, </a:t>
            </a:r>
            <a:r>
              <a:rPr lang="en-US" sz="2000" dirty="0">
                <a:latin typeface="Times New Roman" panose="02020603050405020304" pitchFamily="18" charset="0"/>
                <a:cs typeface="Times New Roman" panose="02020603050405020304" pitchFamily="18" charset="0"/>
              </a:rPr>
              <a:t>but the Yellow cab charged more price per trip compared to the pink </a:t>
            </a:r>
            <a:r>
              <a:rPr lang="en-US" sz="2000" dirty="0" smtClean="0">
                <a:latin typeface="Times New Roman" panose="02020603050405020304" pitchFamily="18" charset="0"/>
                <a:cs typeface="Times New Roman" panose="02020603050405020304" pitchFamily="18" charset="0"/>
              </a:rPr>
              <a:t>cab</a:t>
            </a: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a result, the Yellow cabs makes more profit than the Pink </a:t>
            </a:r>
            <a:r>
              <a:rPr lang="en-US" sz="2000" dirty="0" smtClean="0">
                <a:latin typeface="Times New Roman" panose="02020603050405020304" pitchFamily="18" charset="0"/>
                <a:cs typeface="Times New Roman" panose="02020603050405020304" pitchFamily="18" charset="0"/>
              </a:rPr>
              <a:t>Cab</a:t>
            </a: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also observed some positive and significant association between then Price Charged, Cost of Trip, Profit and KM Travelled while Income and Age has no </a:t>
            </a:r>
            <a:r>
              <a:rPr lang="en-US" sz="2000" dirty="0" smtClean="0">
                <a:latin typeface="Times New Roman" panose="02020603050405020304" pitchFamily="18" charset="0"/>
                <a:cs typeface="Times New Roman" panose="02020603050405020304" pitchFamily="18" charset="0"/>
              </a:rPr>
              <a:t>significant </a:t>
            </a:r>
            <a:r>
              <a:rPr lang="en-US" sz="2000" dirty="0">
                <a:latin typeface="Times New Roman" panose="02020603050405020304" pitchFamily="18" charset="0"/>
                <a:cs typeface="Times New Roman" panose="02020603050405020304" pitchFamily="18" charset="0"/>
              </a:rPr>
              <a:t>association with the other variables in study. This tells us we can make some predictions with the variables we have in study.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On the basis of above point , we will recommend Yellow cab for investment.</a:t>
            </a:r>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smtClean="0"/>
              <a:t>Data Analytics</a:t>
            </a:r>
            <a:endParaRPr lang="en-US" sz="1800" dirty="0"/>
          </a:p>
          <a:p>
            <a:r>
              <a:rPr lang="en-US" sz="1800" dirty="0" smtClean="0"/>
              <a:t>Insights and Conclusion</a:t>
            </a:r>
            <a:endParaRPr lang="en-US" sz="1800" dirty="0"/>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64198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6033045" cy="618630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21 Features</a:t>
            </a:r>
          </a:p>
          <a:p>
            <a:pPr marL="285750" indent="-285750">
              <a:buFont typeface="Arial" panose="020B0604020202020204" pitchFamily="34" charset="0"/>
              <a:buChar char="•"/>
            </a:pPr>
            <a:r>
              <a:rPr lang="en-US" dirty="0" smtClean="0"/>
              <a:t>Timeframe </a:t>
            </a:r>
            <a:r>
              <a:rPr lang="en-US" dirty="0"/>
              <a:t>of the data: 2016-01-31 to 2018-12-31</a:t>
            </a:r>
          </a:p>
          <a:p>
            <a:pPr marL="285750" indent="-285750">
              <a:buFont typeface="Arial" panose="020B0604020202020204" pitchFamily="34" charset="0"/>
              <a:buChar char="•"/>
            </a:pPr>
            <a:r>
              <a:rPr lang="en-US" dirty="0"/>
              <a:t>Total data points </a:t>
            </a:r>
            <a:r>
              <a:rPr lang="en-US" dirty="0" smtClean="0"/>
              <a:t>:</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dirty="0" smtClean="0">
                <a:solidFill>
                  <a:srgbClr val="000000"/>
                </a:solidFill>
                <a:latin typeface="Times New Roman" panose="02020603050405020304" pitchFamily="18" charset="0"/>
                <a:cs typeface="Times New Roman" panose="02020603050405020304" pitchFamily="18" charset="0"/>
              </a:rPr>
              <a:t>359,392</a:t>
            </a:r>
            <a:endParaRPr lang="en-US" dirty="0">
              <a:latin typeface="Times New Roman" panose="02020603050405020304" pitchFamily="18" charset="0"/>
              <a:cs typeface="Times New Roman" panose="02020603050405020304" pitchFamily="18" charset="0"/>
            </a:endParaRPr>
          </a:p>
          <a:p>
            <a:endParaRPr lang="en-US" dirty="0"/>
          </a:p>
          <a:p>
            <a:r>
              <a:rPr lang="en-US" b="1" dirty="0"/>
              <a:t>Assumptions:</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a:t>
            </a:r>
            <a:r>
              <a:rPr lang="en-US" dirty="0"/>
              <a:t> </a:t>
            </a:r>
            <a:r>
              <a:rPr lang="en-US" dirty="0" smtClean="0"/>
              <a:t>             </a:t>
            </a:r>
            <a:r>
              <a:rPr lang="en-US" dirty="0" smtClean="0"/>
              <a:t>profit.</a:t>
            </a:r>
          </a:p>
          <a:p>
            <a:endParaRPr lang="en-US" dirty="0"/>
          </a:p>
          <a:p>
            <a:pPr marL="285750" indent="-285750">
              <a:buFont typeface="Arial" panose="020B0604020202020204" pitchFamily="34" charset="0"/>
              <a:buChar char="•"/>
            </a:pPr>
            <a:r>
              <a:rPr lang="en-US" dirty="0" smtClean="0"/>
              <a:t>Each Variable is draw from an independently and identically distributed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Each variables is randomly distributed from a normal population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endParaRPr lang="en-US" dirty="0"/>
          </a:p>
          <a:p>
            <a:endParaRPr lang="en-US" dirty="0"/>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6835952" y="1505291"/>
            <a:ext cx="4962759" cy="4467806"/>
            <a:chOff x="1702411" y="3452991"/>
            <a:chExt cx="5168575" cy="382331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395068"/>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
        <p:nvSpPr>
          <p:cNvPr id="2" name="Rectangle 1"/>
          <p:cNvSpPr>
            <a:spLocks noChangeArrowheads="1"/>
          </p:cNvSpPr>
          <p:nvPr/>
        </p:nvSpPr>
        <p:spPr bwMode="auto">
          <a:xfrm>
            <a:off x="0" y="136267"/>
            <a:ext cx="35266"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4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Price Charged Analysis: Overall</a:t>
            </a:r>
            <a:endParaRPr lang="en-US" sz="4400" b="1" dirty="0">
              <a:solidFill>
                <a:schemeClr val="bg2">
                  <a:lumMod val="25000"/>
                </a:schemeClr>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3157526765"/>
              </p:ext>
            </p:extLst>
          </p:nvPr>
        </p:nvGraphicFramePr>
        <p:xfrm>
          <a:off x="227781" y="1567862"/>
          <a:ext cx="5418666" cy="1617790"/>
        </p:xfrm>
        <a:graphic>
          <a:graphicData uri="http://schemas.openxmlformats.org/drawingml/2006/table">
            <a:tbl>
              <a:tblPr firstRow="1" bandRow="1">
                <a:tableStyleId>{3B4B98B0-60AC-42C2-AFA5-B58CD77FA1E5}</a:tableStyleId>
              </a:tblPr>
              <a:tblGrid>
                <a:gridCol w="2709333">
                  <a:extLst>
                    <a:ext uri="{9D8B030D-6E8A-4147-A177-3AD203B41FA5}">
                      <a16:colId xmlns:a16="http://schemas.microsoft.com/office/drawing/2014/main" val="1753149821"/>
                    </a:ext>
                  </a:extLst>
                </a:gridCol>
                <a:gridCol w="2709333">
                  <a:extLst>
                    <a:ext uri="{9D8B030D-6E8A-4147-A177-3AD203B41FA5}">
                      <a16:colId xmlns:a16="http://schemas.microsoft.com/office/drawing/2014/main" val="2791444871"/>
                    </a:ext>
                  </a:extLst>
                </a:gridCol>
              </a:tblGrid>
              <a:tr h="534316">
                <a:tc>
                  <a:txBody>
                    <a:bodyPr/>
                    <a:lstStyle/>
                    <a:p>
                      <a:r>
                        <a:rPr lang="en-US" dirty="0" smtClean="0"/>
                        <a:t>Company </a:t>
                      </a:r>
                      <a:endParaRPr lang="en-US" dirty="0"/>
                    </a:p>
                  </a:txBody>
                  <a:tcPr/>
                </a:tc>
                <a:tc>
                  <a:txBody>
                    <a:bodyPr/>
                    <a:lstStyle/>
                    <a:p>
                      <a:r>
                        <a:rPr lang="en-US" dirty="0" smtClean="0"/>
                        <a:t>Price</a:t>
                      </a:r>
                      <a:r>
                        <a:rPr lang="en-US" baseline="0" dirty="0" smtClean="0"/>
                        <a:t> Charged( Average)</a:t>
                      </a:r>
                    </a:p>
                  </a:txBody>
                  <a:tcPr/>
                </a:tc>
                <a:extLst>
                  <a:ext uri="{0D108BD9-81ED-4DB2-BD59-A6C34878D82A}">
                    <a16:rowId xmlns:a16="http://schemas.microsoft.com/office/drawing/2014/main" val="2457851394"/>
                  </a:ext>
                </a:extLst>
              </a:tr>
              <a:tr h="541737">
                <a:tc>
                  <a:txBody>
                    <a:bodyPr/>
                    <a:lstStyle/>
                    <a:p>
                      <a:r>
                        <a:rPr lang="en-US" dirty="0" smtClean="0"/>
                        <a:t>Pink</a:t>
                      </a:r>
                      <a:r>
                        <a:rPr lang="en-US" baseline="0" dirty="0" smtClean="0"/>
                        <a:t> Cab</a:t>
                      </a:r>
                      <a:endParaRPr lang="en-US" dirty="0"/>
                    </a:p>
                  </a:txBody>
                  <a:tcPr/>
                </a:tc>
                <a:tc>
                  <a:txBody>
                    <a:bodyPr/>
                    <a:lstStyle/>
                    <a:p>
                      <a:r>
                        <a:rPr lang="en-US" dirty="0" smtClean="0"/>
                        <a:t>310.800856</a:t>
                      </a:r>
                      <a:endParaRPr lang="en-US" dirty="0"/>
                    </a:p>
                  </a:txBody>
                  <a:tcPr/>
                </a:tc>
                <a:extLst>
                  <a:ext uri="{0D108BD9-81ED-4DB2-BD59-A6C34878D82A}">
                    <a16:rowId xmlns:a16="http://schemas.microsoft.com/office/drawing/2014/main" val="2815167768"/>
                  </a:ext>
                </a:extLst>
              </a:tr>
              <a:tr h="541737">
                <a:tc>
                  <a:txBody>
                    <a:bodyPr/>
                    <a:lstStyle/>
                    <a:p>
                      <a:r>
                        <a:rPr lang="en-US" dirty="0" smtClean="0"/>
                        <a:t>Yellow</a:t>
                      </a:r>
                      <a:r>
                        <a:rPr lang="en-US" baseline="0" dirty="0" smtClean="0"/>
                        <a:t> Cab</a:t>
                      </a:r>
                      <a:endParaRPr lang="en-US" dirty="0"/>
                    </a:p>
                  </a:txBody>
                  <a:tcPr/>
                </a:tc>
                <a:tc>
                  <a:txBody>
                    <a:bodyPr/>
                    <a:lstStyle/>
                    <a:p>
                      <a:r>
                        <a:rPr lang="en-US" dirty="0" smtClean="0"/>
                        <a:t>458.181990</a:t>
                      </a:r>
                      <a:endParaRPr lang="en-US" dirty="0"/>
                    </a:p>
                  </a:txBody>
                  <a:tcPr/>
                </a:tc>
                <a:extLst>
                  <a:ext uri="{0D108BD9-81ED-4DB2-BD59-A6C34878D82A}">
                    <a16:rowId xmlns:a16="http://schemas.microsoft.com/office/drawing/2014/main" val="391347239"/>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6447" y="1567862"/>
            <a:ext cx="6668456" cy="5039415"/>
          </a:xfrm>
          <a:prstGeom prst="rect">
            <a:avLst/>
          </a:prstGeom>
        </p:spPr>
      </p:pic>
      <p:sp>
        <p:nvSpPr>
          <p:cNvPr id="10" name="Rectangle 1"/>
          <p:cNvSpPr>
            <a:spLocks noChangeArrowheads="1"/>
          </p:cNvSpPr>
          <p:nvPr/>
        </p:nvSpPr>
        <p:spPr bwMode="auto">
          <a:xfrm>
            <a:off x="433165" y="3511469"/>
            <a:ext cx="5213281"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fontAlgn="base" hangingPunct="0">
              <a:spcBef>
                <a:spcPct val="0"/>
              </a:spcBef>
              <a:spcAft>
                <a:spcPct val="0"/>
              </a:spcAft>
            </a:pPr>
            <a:r>
              <a:rPr lang="en-US" sz="1500" dirty="0">
                <a:latin typeface="Tahoma" panose="020B0604030504040204" pitchFamily="34" charset="0"/>
                <a:ea typeface="Tahoma" panose="020B0604030504040204" pitchFamily="34" charset="0"/>
                <a:cs typeface="Tahoma" panose="020B0604030504040204" pitchFamily="34" charset="0"/>
              </a:rPr>
              <a:t>There is a </a:t>
            </a:r>
            <a:r>
              <a:rPr lang="en-US" sz="1500" dirty="0" smtClean="0">
                <a:latin typeface="Tahoma" panose="020B0604030504040204" pitchFamily="34" charset="0"/>
                <a:ea typeface="Tahoma" panose="020B0604030504040204" pitchFamily="34" charset="0"/>
                <a:cs typeface="Tahoma" panose="020B0604030504040204" pitchFamily="34" charset="0"/>
              </a:rPr>
              <a:t>difference </a:t>
            </a:r>
            <a:r>
              <a:rPr lang="en-US" sz="1500" dirty="0">
                <a:latin typeface="Tahoma" panose="020B0604030504040204" pitchFamily="34" charset="0"/>
                <a:ea typeface="Tahoma" panose="020B0604030504040204" pitchFamily="34" charset="0"/>
                <a:cs typeface="Tahoma" panose="020B0604030504040204" pitchFamily="34" charset="0"/>
              </a:rPr>
              <a:t>in the average price charged by the two cab </a:t>
            </a:r>
            <a:r>
              <a:rPr lang="en-US" sz="1500" dirty="0" smtClean="0">
                <a:latin typeface="Tahoma" panose="020B0604030504040204" pitchFamily="34" charset="0"/>
                <a:ea typeface="Tahoma" panose="020B0604030504040204" pitchFamily="34" charset="0"/>
                <a:cs typeface="Tahoma" panose="020B0604030504040204" pitchFamily="34" charset="0"/>
              </a:rPr>
              <a:t>company. The </a:t>
            </a:r>
            <a:r>
              <a:rPr lang="en-US" sz="1500" dirty="0">
                <a:latin typeface="Tahoma" panose="020B0604030504040204" pitchFamily="34" charset="0"/>
                <a:ea typeface="Tahoma" panose="020B0604030504040204" pitchFamily="34" charset="0"/>
                <a:cs typeface="Tahoma" panose="020B0604030504040204" pitchFamily="34" charset="0"/>
              </a:rPr>
              <a:t>Yellow Cab Company Charged on an </a:t>
            </a:r>
            <a:r>
              <a:rPr lang="en-US" sz="1500" dirty="0" smtClean="0">
                <a:latin typeface="Tahoma" panose="020B0604030504040204" pitchFamily="34" charset="0"/>
                <a:ea typeface="Tahoma" panose="020B0604030504040204" pitchFamily="34" charset="0"/>
                <a:cs typeface="Tahoma" panose="020B0604030504040204" pitchFamily="34" charset="0"/>
              </a:rPr>
              <a:t>average </a:t>
            </a:r>
            <a:r>
              <a:rPr lang="en-US" sz="1500" dirty="0">
                <a:latin typeface="Tahoma" panose="020B0604030504040204" pitchFamily="34" charset="0"/>
                <a:ea typeface="Tahoma" panose="020B0604030504040204" pitchFamily="34" charset="0"/>
                <a:cs typeface="Tahoma" panose="020B0604030504040204" pitchFamily="34" charset="0"/>
              </a:rPr>
              <a:t>147 more than the Pink </a:t>
            </a:r>
            <a:r>
              <a:rPr lang="en-US" sz="1500" dirty="0" smtClean="0">
                <a:latin typeface="Tahoma" panose="020B0604030504040204" pitchFamily="34" charset="0"/>
                <a:ea typeface="Tahoma" panose="020B0604030504040204" pitchFamily="34" charset="0"/>
                <a:cs typeface="Tahoma" panose="020B0604030504040204" pitchFamily="34" charset="0"/>
              </a:rPr>
              <a:t>cab</a:t>
            </a:r>
          </a:p>
          <a:p>
            <a:pPr lvl="0" algn="just" eaLnBrk="0" fontAlgn="base" hangingPunct="0">
              <a:spcBef>
                <a:spcPct val="0"/>
              </a:spcBef>
              <a:spcAft>
                <a:spcPct val="0"/>
              </a:spcAft>
            </a:pPr>
            <a:endParaRPr kumimoji="0" lang="en-US" altLang="en-US" sz="15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lvl="0" algn="just" eaLnBrk="0" fontAlgn="base" hangingPunct="0">
              <a:spcBef>
                <a:spcPct val="0"/>
              </a:spcBef>
              <a:spcAft>
                <a:spcPct val="0"/>
              </a:spcAft>
            </a:pPr>
            <a:r>
              <a:rPr kumimoji="0" lang="en-US" altLang="en-US" sz="15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The T test was conducted to test this</a:t>
            </a:r>
            <a:r>
              <a:rPr kumimoji="0" lang="en-US" altLang="en-US" sz="1500" b="0" i="0" u="none" strike="noStrike" cap="none" normalizeH="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Hypotheses</a:t>
            </a:r>
          </a:p>
          <a:p>
            <a:pPr lvl="0" algn="just" eaLnBrk="0" fontAlgn="base" hangingPunct="0">
              <a:spcBef>
                <a:spcPct val="0"/>
              </a:spcBef>
              <a:spcAft>
                <a:spcPct val="0"/>
              </a:spcAft>
            </a:pPr>
            <a:endParaRPr kumimoji="0" lang="en-US" altLang="en-US" sz="15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Ttest_indResult</a:t>
            </a:r>
            <a:r>
              <a:rPr kumimoji="0" lang="en-US" altLang="en-US" sz="15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(statistic=176.94201665608205, </a:t>
            </a:r>
            <a:r>
              <a:rPr kumimoji="0" lang="en-US" altLang="en-US" sz="1500" b="0" i="0" u="none" strike="noStrike" cap="none" normalizeH="0" baseline="0" dirty="0" err="1"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pvalue</a:t>
            </a:r>
            <a:r>
              <a:rPr kumimoji="0" lang="en-US" altLang="en-US" sz="15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=0.0)</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5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From the Result, The P value is</a:t>
            </a:r>
            <a:r>
              <a:rPr kumimoji="0" lang="en-US" altLang="en-US" sz="1500" b="0" i="0" u="none" strike="noStrike" cap="none" normalizeH="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smaller than the alpha(0.05). The Null hypothesis of no difference was rejected. There is a significant difference in the average price charged by the Pink and Yellow Cab. The Yellow Cab Charged More.</a:t>
            </a:r>
            <a:r>
              <a:rPr kumimoji="0" lang="en-US" altLang="en-US" sz="15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4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Price Charged Analysis: Across City</a:t>
            </a:r>
            <a:endParaRPr lang="en-US" sz="4400" b="1" dirty="0">
              <a:solidFill>
                <a:schemeClr val="bg2">
                  <a:lumMod val="25000"/>
                </a:schemeClr>
              </a:solidFill>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334" y="1366487"/>
            <a:ext cx="13363960" cy="5491513"/>
          </a:xfrm>
          <a:prstGeom prst="rect">
            <a:avLst/>
          </a:prstGeom>
        </p:spPr>
      </p:pic>
    </p:spTree>
    <p:extLst>
      <p:ext uri="{BB962C8B-B14F-4D97-AF65-F5344CB8AC3E}">
        <p14:creationId xmlns:p14="http://schemas.microsoft.com/office/powerpoint/2010/main" val="401607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4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Price Charged Analysis: Across Year</a:t>
            </a:r>
            <a:endParaRPr lang="en-US" sz="4400" b="1" dirty="0">
              <a:solidFill>
                <a:schemeClr val="bg2">
                  <a:lumMod val="25000"/>
                </a:schemeClr>
              </a:solidFill>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9922" y="1600195"/>
            <a:ext cx="6912077" cy="5080823"/>
          </a:xfrm>
          <a:prstGeom prst="rect">
            <a:avLst/>
          </a:prstGeom>
        </p:spPr>
      </p:pic>
      <p:sp>
        <p:nvSpPr>
          <p:cNvPr id="7" name="TextBox 6"/>
          <p:cNvSpPr txBox="1"/>
          <p:nvPr/>
        </p:nvSpPr>
        <p:spPr>
          <a:xfrm>
            <a:off x="265471" y="2570945"/>
            <a:ext cx="5368413" cy="3139321"/>
          </a:xfrm>
          <a:prstGeom prst="rect">
            <a:avLst/>
          </a:prstGeom>
          <a:noFill/>
        </p:spPr>
        <p:txBody>
          <a:bodyPr wrap="square" rtlCol="0">
            <a:spAutoFit/>
          </a:bodyPr>
          <a:lstStyle/>
          <a:p>
            <a:pPr algn="just"/>
            <a:r>
              <a:rPr lang="en-US" dirty="0" smtClean="0"/>
              <a:t>There is a difference in the Priced Charged by the</a:t>
            </a:r>
          </a:p>
          <a:p>
            <a:pPr algn="just"/>
            <a:r>
              <a:rPr lang="en-US" dirty="0" smtClean="0"/>
              <a:t>Pink Cab and the Yellow Cab.</a:t>
            </a:r>
          </a:p>
          <a:p>
            <a:pPr algn="just"/>
            <a:endParaRPr lang="en-US" dirty="0"/>
          </a:p>
          <a:p>
            <a:pPr algn="just"/>
            <a:r>
              <a:rPr lang="en-US" dirty="0" smtClean="0"/>
              <a:t>Across the City, The Yellow cab charged a higher price when compared to the pink cab. There is no city wherein the Pink cab charged more price when compared to the Yellow cab.</a:t>
            </a:r>
            <a:endParaRPr lang="en-US" dirty="0"/>
          </a:p>
          <a:p>
            <a:pPr algn="just"/>
            <a:endParaRPr lang="en-US" dirty="0"/>
          </a:p>
          <a:p>
            <a:pPr algn="just"/>
            <a:r>
              <a:rPr lang="en-US" dirty="0" smtClean="0"/>
              <a:t>Across the Year, The Yellow cab also charged more price </a:t>
            </a:r>
          </a:p>
          <a:p>
            <a:pPr algn="just"/>
            <a:r>
              <a:rPr lang="en-US" dirty="0"/>
              <a:t>w</a:t>
            </a:r>
            <a:r>
              <a:rPr lang="en-US" dirty="0" smtClean="0"/>
              <a:t>hen compared to the pink cab.</a:t>
            </a:r>
          </a:p>
          <a:p>
            <a:pPr algn="just"/>
            <a:endParaRPr lang="en-US" dirty="0"/>
          </a:p>
        </p:txBody>
      </p:sp>
    </p:spTree>
    <p:extLst>
      <p:ext uri="{BB962C8B-B14F-4D97-AF65-F5344CB8AC3E}">
        <p14:creationId xmlns:p14="http://schemas.microsoft.com/office/powerpoint/2010/main" val="1522342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4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KM Travelled : Overall</a:t>
            </a:r>
            <a:endParaRPr lang="en-US" sz="4400" b="1" dirty="0">
              <a:solidFill>
                <a:schemeClr val="bg2">
                  <a:lumMod val="25000"/>
                </a:schemeClr>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1557821206"/>
              </p:ext>
            </p:extLst>
          </p:nvPr>
        </p:nvGraphicFramePr>
        <p:xfrm>
          <a:off x="227781" y="1567862"/>
          <a:ext cx="5418666" cy="1617790"/>
        </p:xfrm>
        <a:graphic>
          <a:graphicData uri="http://schemas.openxmlformats.org/drawingml/2006/table">
            <a:tbl>
              <a:tblPr firstRow="1" bandRow="1">
                <a:tableStyleId>{3B4B98B0-60AC-42C2-AFA5-B58CD77FA1E5}</a:tableStyleId>
              </a:tblPr>
              <a:tblGrid>
                <a:gridCol w="2709333">
                  <a:extLst>
                    <a:ext uri="{9D8B030D-6E8A-4147-A177-3AD203B41FA5}">
                      <a16:colId xmlns:a16="http://schemas.microsoft.com/office/drawing/2014/main" val="1753149821"/>
                    </a:ext>
                  </a:extLst>
                </a:gridCol>
                <a:gridCol w="2709333">
                  <a:extLst>
                    <a:ext uri="{9D8B030D-6E8A-4147-A177-3AD203B41FA5}">
                      <a16:colId xmlns:a16="http://schemas.microsoft.com/office/drawing/2014/main" val="2791444871"/>
                    </a:ext>
                  </a:extLst>
                </a:gridCol>
              </a:tblGrid>
              <a:tr h="534316">
                <a:tc>
                  <a:txBody>
                    <a:bodyPr/>
                    <a:lstStyle/>
                    <a:p>
                      <a:r>
                        <a:rPr lang="en-US" dirty="0" smtClean="0"/>
                        <a:t>Company </a:t>
                      </a:r>
                      <a:endParaRPr lang="en-US" dirty="0"/>
                    </a:p>
                  </a:txBody>
                  <a:tcPr/>
                </a:tc>
                <a:tc>
                  <a:txBody>
                    <a:bodyPr/>
                    <a:lstStyle/>
                    <a:p>
                      <a:r>
                        <a:rPr lang="en-US" dirty="0" smtClean="0"/>
                        <a:t>KM Travelled</a:t>
                      </a:r>
                      <a:r>
                        <a:rPr lang="en-US" baseline="0" dirty="0" smtClean="0"/>
                        <a:t> ( Average)</a:t>
                      </a:r>
                    </a:p>
                  </a:txBody>
                  <a:tcPr/>
                </a:tc>
                <a:extLst>
                  <a:ext uri="{0D108BD9-81ED-4DB2-BD59-A6C34878D82A}">
                    <a16:rowId xmlns:a16="http://schemas.microsoft.com/office/drawing/2014/main" val="2457851394"/>
                  </a:ext>
                </a:extLst>
              </a:tr>
              <a:tr h="541737">
                <a:tc>
                  <a:txBody>
                    <a:bodyPr/>
                    <a:lstStyle/>
                    <a:p>
                      <a:r>
                        <a:rPr lang="en-US" dirty="0" smtClean="0"/>
                        <a:t>Pink</a:t>
                      </a:r>
                      <a:r>
                        <a:rPr lang="en-US" baseline="0" dirty="0" smtClean="0"/>
                        <a:t> Cab</a:t>
                      </a:r>
                      <a:endParaRPr lang="en-US" dirty="0"/>
                    </a:p>
                  </a:txBody>
                  <a:tcPr/>
                </a:tc>
                <a:tc>
                  <a:txBody>
                    <a:bodyPr/>
                    <a:lstStyle/>
                    <a:p>
                      <a:r>
                        <a:rPr lang="en-US" dirty="0" smtClean="0"/>
                        <a:t>22.559917</a:t>
                      </a:r>
                      <a:endParaRPr lang="en-US" dirty="0"/>
                    </a:p>
                  </a:txBody>
                  <a:tcPr/>
                </a:tc>
                <a:extLst>
                  <a:ext uri="{0D108BD9-81ED-4DB2-BD59-A6C34878D82A}">
                    <a16:rowId xmlns:a16="http://schemas.microsoft.com/office/drawing/2014/main" val="2815167768"/>
                  </a:ext>
                </a:extLst>
              </a:tr>
              <a:tr h="541737">
                <a:tc>
                  <a:txBody>
                    <a:bodyPr/>
                    <a:lstStyle/>
                    <a:p>
                      <a:r>
                        <a:rPr lang="en-US" dirty="0" smtClean="0"/>
                        <a:t>Yellow</a:t>
                      </a:r>
                      <a:r>
                        <a:rPr lang="en-US" baseline="0" dirty="0" smtClean="0"/>
                        <a:t> Cab</a:t>
                      </a:r>
                      <a:endParaRPr lang="en-US" dirty="0"/>
                    </a:p>
                  </a:txBody>
                  <a:tcPr/>
                </a:tc>
                <a:tc>
                  <a:txBody>
                    <a:bodyPr/>
                    <a:lstStyle/>
                    <a:p>
                      <a:r>
                        <a:rPr lang="en-US" dirty="0" smtClean="0"/>
                        <a:t>22.569517</a:t>
                      </a:r>
                      <a:endParaRPr lang="en-US" dirty="0"/>
                    </a:p>
                  </a:txBody>
                  <a:tcPr/>
                </a:tc>
                <a:extLst>
                  <a:ext uri="{0D108BD9-81ED-4DB2-BD59-A6C34878D82A}">
                    <a16:rowId xmlns:a16="http://schemas.microsoft.com/office/drawing/2014/main" val="391347239"/>
                  </a:ext>
                </a:extLst>
              </a:tr>
            </a:tbl>
          </a:graphicData>
        </a:graphic>
      </p:graphicFrame>
      <p:sp>
        <p:nvSpPr>
          <p:cNvPr id="10" name="Rectangle 1"/>
          <p:cNvSpPr>
            <a:spLocks noChangeArrowheads="1"/>
          </p:cNvSpPr>
          <p:nvPr/>
        </p:nvSpPr>
        <p:spPr bwMode="auto">
          <a:xfrm>
            <a:off x="433165" y="3396053"/>
            <a:ext cx="5213281" cy="3000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just" eaLnBrk="0" fontAlgn="base" hangingPunct="0">
              <a:spcBef>
                <a:spcPct val="0"/>
              </a:spcBef>
              <a:spcAft>
                <a:spcPct val="0"/>
              </a:spcAft>
            </a:pPr>
            <a:r>
              <a:rPr lang="en-US" sz="1500" dirty="0">
                <a:latin typeface="Tahoma" panose="020B0604030504040204" pitchFamily="34" charset="0"/>
                <a:ea typeface="Tahoma" panose="020B0604030504040204" pitchFamily="34" charset="0"/>
                <a:cs typeface="Tahoma" panose="020B0604030504040204" pitchFamily="34" charset="0"/>
              </a:rPr>
              <a:t>There is a </a:t>
            </a:r>
            <a:r>
              <a:rPr lang="en-US" sz="1500" dirty="0" smtClean="0">
                <a:latin typeface="Tahoma" panose="020B0604030504040204" pitchFamily="34" charset="0"/>
                <a:ea typeface="Tahoma" panose="020B0604030504040204" pitchFamily="34" charset="0"/>
                <a:cs typeface="Tahoma" panose="020B0604030504040204" pitchFamily="34" charset="0"/>
              </a:rPr>
              <a:t>slight difference </a:t>
            </a:r>
            <a:r>
              <a:rPr lang="en-US" sz="1500" dirty="0">
                <a:latin typeface="Tahoma" panose="020B0604030504040204" pitchFamily="34" charset="0"/>
                <a:ea typeface="Tahoma" panose="020B0604030504040204" pitchFamily="34" charset="0"/>
                <a:cs typeface="Tahoma" panose="020B0604030504040204" pitchFamily="34" charset="0"/>
              </a:rPr>
              <a:t>in the average </a:t>
            </a:r>
            <a:r>
              <a:rPr lang="en-US" sz="1500" dirty="0" smtClean="0">
                <a:latin typeface="Tahoma" panose="020B0604030504040204" pitchFamily="34" charset="0"/>
                <a:ea typeface="Tahoma" panose="020B0604030504040204" pitchFamily="34" charset="0"/>
                <a:cs typeface="Tahoma" panose="020B0604030504040204" pitchFamily="34" charset="0"/>
              </a:rPr>
              <a:t>KM Travelled </a:t>
            </a:r>
            <a:r>
              <a:rPr lang="en-US" sz="1500" dirty="0">
                <a:latin typeface="Tahoma" panose="020B0604030504040204" pitchFamily="34" charset="0"/>
                <a:ea typeface="Tahoma" panose="020B0604030504040204" pitchFamily="34" charset="0"/>
                <a:cs typeface="Tahoma" panose="020B0604030504040204" pitchFamily="34" charset="0"/>
              </a:rPr>
              <a:t>by the two cab </a:t>
            </a:r>
            <a:r>
              <a:rPr lang="en-US" sz="1500" dirty="0" smtClean="0">
                <a:latin typeface="Tahoma" panose="020B0604030504040204" pitchFamily="34" charset="0"/>
                <a:ea typeface="Tahoma" panose="020B0604030504040204" pitchFamily="34" charset="0"/>
                <a:cs typeface="Tahoma" panose="020B0604030504040204" pitchFamily="34" charset="0"/>
              </a:rPr>
              <a:t>company. The </a:t>
            </a:r>
            <a:r>
              <a:rPr lang="en-US" sz="1500" dirty="0">
                <a:latin typeface="Tahoma" panose="020B0604030504040204" pitchFamily="34" charset="0"/>
                <a:ea typeface="Tahoma" panose="020B0604030504040204" pitchFamily="34" charset="0"/>
                <a:cs typeface="Tahoma" panose="020B0604030504040204" pitchFamily="34" charset="0"/>
              </a:rPr>
              <a:t>Yellow Cab </a:t>
            </a:r>
            <a:r>
              <a:rPr lang="en-US" sz="1500" dirty="0" smtClean="0">
                <a:latin typeface="Tahoma" panose="020B0604030504040204" pitchFamily="34" charset="0"/>
                <a:ea typeface="Tahoma" panose="020B0604030504040204" pitchFamily="34" charset="0"/>
                <a:cs typeface="Tahoma" panose="020B0604030504040204" pitchFamily="34" charset="0"/>
              </a:rPr>
              <a:t>Company Travelled a little more than </a:t>
            </a:r>
            <a:r>
              <a:rPr lang="en-US" sz="1500" dirty="0">
                <a:latin typeface="Tahoma" panose="020B0604030504040204" pitchFamily="34" charset="0"/>
                <a:ea typeface="Tahoma" panose="020B0604030504040204" pitchFamily="34" charset="0"/>
                <a:cs typeface="Tahoma" panose="020B0604030504040204" pitchFamily="34" charset="0"/>
              </a:rPr>
              <a:t>the Pink </a:t>
            </a:r>
            <a:r>
              <a:rPr lang="en-US" sz="1500" dirty="0" smtClean="0">
                <a:latin typeface="Tahoma" panose="020B0604030504040204" pitchFamily="34" charset="0"/>
                <a:ea typeface="Tahoma" panose="020B0604030504040204" pitchFamily="34" charset="0"/>
                <a:cs typeface="Tahoma" panose="020B0604030504040204" pitchFamily="34" charset="0"/>
              </a:rPr>
              <a:t>cab by 0.009600 Kilometers</a:t>
            </a:r>
          </a:p>
          <a:p>
            <a:pPr lvl="0" algn="just" eaLnBrk="0" fontAlgn="base" hangingPunct="0">
              <a:spcBef>
                <a:spcPct val="0"/>
              </a:spcBef>
              <a:spcAft>
                <a:spcPct val="0"/>
              </a:spcAft>
            </a:pPr>
            <a:endParaRPr kumimoji="0" lang="en-US" altLang="en-US" sz="15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lvl="0" algn="just" eaLnBrk="0" fontAlgn="base" hangingPunct="0">
              <a:spcBef>
                <a:spcPct val="0"/>
              </a:spcBef>
              <a:spcAft>
                <a:spcPct val="0"/>
              </a:spcAft>
            </a:pPr>
            <a:r>
              <a:rPr kumimoji="0" lang="en-US" altLang="en-US" sz="15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The T test was conducted to test this</a:t>
            </a:r>
            <a:r>
              <a:rPr kumimoji="0" lang="en-US" altLang="en-US" sz="1500" b="0" i="0" u="none" strike="noStrike" cap="none" normalizeH="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Hypotheses</a:t>
            </a:r>
          </a:p>
          <a:p>
            <a:pPr lvl="0" algn="just" eaLnBrk="0" fontAlgn="base" hangingPunct="0">
              <a:spcBef>
                <a:spcPct val="0"/>
              </a:spcBef>
              <a:spcAft>
                <a:spcPct val="0"/>
              </a:spcAft>
            </a:pPr>
            <a:endParaRPr kumimoji="0" lang="en-US" altLang="en-US" sz="15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lvl="0" algn="just" eaLnBrk="0" fontAlgn="base" hangingPunct="0">
              <a:spcBef>
                <a:spcPct val="0"/>
              </a:spcBef>
              <a:spcAft>
                <a:spcPct val="0"/>
              </a:spcAft>
            </a:pPr>
            <a:r>
              <a:rPr kumimoji="0" lang="en-US" altLang="en-US" sz="1500" b="0" i="0" u="none" strike="noStrike" cap="none" normalizeH="0" baseline="0" dirty="0" err="1"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Ttest_indResult</a:t>
            </a:r>
            <a:r>
              <a:rPr kumimoji="0" lang="en-US" altLang="en-US" sz="15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(statistic=0.1997029,pvalue=</a:t>
            </a:r>
            <a:r>
              <a:rPr lang="en-US" sz="1500" dirty="0" smtClean="0"/>
              <a:t>0.8417131770119453</a:t>
            </a:r>
            <a:r>
              <a:rPr kumimoji="0" lang="en-US" altLang="en-US" sz="15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500"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From the Result, The P value is</a:t>
            </a:r>
            <a:r>
              <a:rPr lang="en-US" altLang="en-US" sz="15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altLang="en-US" sz="1500" dirty="0" smtClean="0">
                <a:solidFill>
                  <a:srgbClr val="000000"/>
                </a:solidFill>
                <a:latin typeface="Tahoma" panose="020B0604030504040204" pitchFamily="34" charset="0"/>
                <a:ea typeface="Tahoma" panose="020B0604030504040204" pitchFamily="34" charset="0"/>
                <a:cs typeface="Tahoma" panose="020B0604030504040204" pitchFamily="34" charset="0"/>
              </a:rPr>
              <a:t>bigger</a:t>
            </a:r>
            <a:r>
              <a:rPr kumimoji="0" lang="en-US" altLang="en-US" sz="1500" b="0" i="0" u="none" strike="noStrike" cap="none" normalizeH="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than the alpha(0.05). The Null hypothesis of no difference was failed to be  rejected. There is no  significant difference in the average KM Travelled by the Pink and Yellow Cab. </a:t>
            </a:r>
            <a:endParaRPr kumimoji="0" lang="en-US" altLang="en-US" sz="15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567863"/>
            <a:ext cx="5825614" cy="4713596"/>
          </a:xfrm>
          <a:prstGeom prst="rect">
            <a:avLst/>
          </a:prstGeom>
        </p:spPr>
      </p:pic>
    </p:spTree>
    <p:extLst>
      <p:ext uri="{BB962C8B-B14F-4D97-AF65-F5344CB8AC3E}">
        <p14:creationId xmlns:p14="http://schemas.microsoft.com/office/powerpoint/2010/main" val="275872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742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KM Travelled: Across City</a:t>
            </a:r>
            <a:endParaRPr lang="en-US" sz="4400" b="1" dirty="0">
              <a:solidFill>
                <a:schemeClr val="bg2">
                  <a:lumMod val="25000"/>
                </a:schemeClr>
              </a:solidFill>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117" y="1560871"/>
            <a:ext cx="13981471" cy="5164394"/>
          </a:xfrm>
          <a:prstGeom prst="rect">
            <a:avLst/>
          </a:prstGeom>
        </p:spPr>
      </p:pic>
    </p:spTree>
    <p:extLst>
      <p:ext uri="{BB962C8B-B14F-4D97-AF65-F5344CB8AC3E}">
        <p14:creationId xmlns:p14="http://schemas.microsoft.com/office/powerpoint/2010/main" val="3005550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2808</TotalTime>
  <Words>1552</Words>
  <Application>Microsoft Office PowerPoint</Application>
  <PresentationFormat>Widescreen</PresentationFormat>
  <Paragraphs>205</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Courier New</vt:lpstr>
      <vt:lpstr>Tahoma</vt:lpstr>
      <vt:lpstr>Times New Roman</vt:lpstr>
      <vt:lpstr>Office Theme</vt:lpstr>
      <vt:lpstr>PowerPoint Presentation</vt:lpstr>
      <vt:lpstr>Background –G2M(cab industry) case study</vt:lpstr>
      <vt:lpstr>Background –G2M(cab industry) case study</vt:lpstr>
      <vt:lpstr>Data Exploration</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Profit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Ajaegbu E Emmanuel</cp:lastModifiedBy>
  <cp:revision>175</cp:revision>
  <cp:lastPrinted>2019-08-24T08:13:50Z</cp:lastPrinted>
  <dcterms:created xsi:type="dcterms:W3CDTF">2019-08-19T15:39:24Z</dcterms:created>
  <dcterms:modified xsi:type="dcterms:W3CDTF">2021-03-16T00:49:07Z</dcterms:modified>
</cp:coreProperties>
</file>