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Boriboon Bold" charset="1" panose="00000000000000000000"/>
      <p:regular r:id="rId44"/>
    </p:embeddedFont>
    <p:embeddedFont>
      <p:font typeface="Boriboon Bold Italics" charset="1" panose="00000000000000000000"/>
      <p:regular r:id="rId45"/>
    </p:embeddedFont>
    <p:embeddedFont>
      <p:font typeface="Tomorrow" charset="1" panose="00000000000000000000"/>
      <p:regular r:id="rId46"/>
    </p:embeddedFont>
    <p:embeddedFont>
      <p:font typeface="Tomorrow Italics" charset="1" panose="00000000000000000000"/>
      <p:regular r:id="rId49"/>
    </p:embeddedFont>
    <p:embeddedFont>
      <p:font typeface="Canva Sans Italics" charset="1" panose="020B0503030501040103"/>
      <p:regular r:id="rId50"/>
    </p:embeddedFont>
    <p:embeddedFont>
      <p:font typeface="Canva Sans" charset="1" panose="020B0503030501040103"/>
      <p:regular r:id="rId51"/>
    </p:embeddedFont>
    <p:embeddedFont>
      <p:font typeface="Tomorrow Bold" charset="1" panose="00000000000000000000"/>
      <p:regular r:id="rId55"/>
    </p:embeddedFont>
    <p:embeddedFont>
      <p:font typeface="Tomorrow Bold Italics" charset="1" panose="00000000000000000000"/>
      <p:regular r:id="rId56"/>
    </p:embeddedFont>
    <p:embeddedFont>
      <p:font typeface="Canva Sans Bold" charset="1" panose="020B0803030501040103"/>
      <p:regular r:id="rId61"/>
    </p:embeddedFont>
    <p:embeddedFont>
      <p:font typeface="Canva Sans Bold Italics" charset="1" panose="020B0803030501040103"/>
      <p:regular r:id="rId65"/>
    </p:embeddedFont>
    <p:embeddedFont>
      <p:font typeface="Boriboon" charset="1" panose="00000000000000000000"/>
      <p:regular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notesMasters/notesMaster1.xml" Type="http://schemas.openxmlformats.org/officeDocument/2006/relationships/notesMaster"/><Relationship Id="rId42" Target="theme/theme2.xml" Type="http://schemas.openxmlformats.org/officeDocument/2006/relationships/theme"/><Relationship Id="rId43" Target="notesSlides/notesSlide1.xml" Type="http://schemas.openxmlformats.org/officeDocument/2006/relationships/note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notesSlides/notesSlide2.xml" Type="http://schemas.openxmlformats.org/officeDocument/2006/relationships/notesSlide"/><Relationship Id="rId48" Target="notesSlides/notesSlide3.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notesSlides/notesSlide4.xml" Type="http://schemas.openxmlformats.org/officeDocument/2006/relationships/notesSlide"/><Relationship Id="rId53" Target="notesSlides/notesSlide5.xml" Type="http://schemas.openxmlformats.org/officeDocument/2006/relationships/notesSlide"/><Relationship Id="rId54" Target="notesSlides/notesSlide6.xml" Type="http://schemas.openxmlformats.org/officeDocument/2006/relationships/notesSlide"/><Relationship Id="rId55" Target="fonts/font55.fntdata" Type="http://schemas.openxmlformats.org/officeDocument/2006/relationships/font"/><Relationship Id="rId56" Target="fonts/font56.fntdata" Type="http://schemas.openxmlformats.org/officeDocument/2006/relationships/font"/><Relationship Id="rId57" Target="notesSlides/notesSlide7.xml" Type="http://schemas.openxmlformats.org/officeDocument/2006/relationships/notesSlide"/><Relationship Id="rId58" Target="notesSlides/notesSlide8.xml" Type="http://schemas.openxmlformats.org/officeDocument/2006/relationships/notesSlide"/><Relationship Id="rId59" Target="notesSlides/notesSlide9.xml" Type="http://schemas.openxmlformats.org/officeDocument/2006/relationships/notesSlide"/><Relationship Id="rId6" Target="slides/slide1.xml" Type="http://schemas.openxmlformats.org/officeDocument/2006/relationships/slide"/><Relationship Id="rId60" Target="notesSlides/notesSlide10.xml" Type="http://schemas.openxmlformats.org/officeDocument/2006/relationships/notesSlide"/><Relationship Id="rId61" Target="fonts/font61.fntdata" Type="http://schemas.openxmlformats.org/officeDocument/2006/relationships/font"/><Relationship Id="rId62" Target="notesSlides/notesSlide11.xml" Type="http://schemas.openxmlformats.org/officeDocument/2006/relationships/notesSlide"/><Relationship Id="rId63" Target="notesSlides/notesSlide12.xml" Type="http://schemas.openxmlformats.org/officeDocument/2006/relationships/notesSlide"/><Relationship Id="rId64" Target="notesSlides/notesSlide13.xml" Type="http://schemas.openxmlformats.org/officeDocument/2006/relationships/notesSlide"/><Relationship Id="rId65" Target="fonts/font65.fntdata" Type="http://schemas.openxmlformats.org/officeDocument/2006/relationships/font"/><Relationship Id="rId66" Target="notesSlides/notesSlide14.xml" Type="http://schemas.openxmlformats.org/officeDocument/2006/relationships/notesSlide"/><Relationship Id="rId67" Target="notesSlides/notesSlide15.xml" Type="http://schemas.openxmlformats.org/officeDocument/2006/relationships/notesSlide"/><Relationship Id="rId68" Target="notesSlides/notesSlide16.xml" Type="http://schemas.openxmlformats.org/officeDocument/2006/relationships/notesSlide"/><Relationship Id="rId69" Target="notesSlides/notesSlide17.xml" Type="http://schemas.openxmlformats.org/officeDocument/2006/relationships/notesSlide"/><Relationship Id="rId7" Target="slides/slide2.xml" Type="http://schemas.openxmlformats.org/officeDocument/2006/relationships/slide"/><Relationship Id="rId70" Target="notesSlides/notesSlide18.xml" Type="http://schemas.openxmlformats.org/officeDocument/2006/relationships/notesSlide"/><Relationship Id="rId71" Target="notesSlides/notesSlide19.xml" Type="http://schemas.openxmlformats.org/officeDocument/2006/relationships/notesSlide"/><Relationship Id="rId72" Target="notesSlides/notesSlide20.xml" Type="http://schemas.openxmlformats.org/officeDocument/2006/relationships/notesSlide"/><Relationship Id="rId73" Target="notesSlides/notesSlide21.xml" Type="http://schemas.openxmlformats.org/officeDocument/2006/relationships/notesSlide"/><Relationship Id="rId74" Target="notesSlides/notesSlide22.xml" Type="http://schemas.openxmlformats.org/officeDocument/2006/relationships/notesSlide"/><Relationship Id="rId75" Target="notesSlides/notesSlide23.xml" Type="http://schemas.openxmlformats.org/officeDocument/2006/relationships/notesSlide"/><Relationship Id="rId76" Target="notesSlides/notesSlide24.xml" Type="http://schemas.openxmlformats.org/officeDocument/2006/relationships/notesSlide"/><Relationship Id="rId77" Target="notesSlides/notesSlide25.xml" Type="http://schemas.openxmlformats.org/officeDocument/2006/relationships/notesSlide"/><Relationship Id="rId78" Target="notesSlides/notesSlide26.xml" Type="http://schemas.openxmlformats.org/officeDocument/2006/relationships/notesSlide"/><Relationship Id="rId79" Target="notesSlides/notesSlide27.xml" Type="http://schemas.openxmlformats.org/officeDocument/2006/relationships/notesSlide"/><Relationship Id="rId8" Target="slides/slide3.xml" Type="http://schemas.openxmlformats.org/officeDocument/2006/relationships/slide"/><Relationship Id="rId80" Target="notesSlides/notesSlide28.xml" Type="http://schemas.openxmlformats.org/officeDocument/2006/relationships/notesSlide"/><Relationship Id="rId81" Target="notesSlides/notesSlide29.xml" Type="http://schemas.openxmlformats.org/officeDocument/2006/relationships/notesSlide"/><Relationship Id="rId82" Target="fonts/font82.fntdata" Type="http://schemas.openxmlformats.org/officeDocument/2006/relationships/font"/><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we chose to look at a paper that discusses the env drivers of arthro diversity across Spartina alterniflora invaded saltmarshes in the Yangtze estuary of China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decided to use a principal component analysis to reduce linear dimensionality of our large dataset. It creates a few linear combinations of the original 11 variables that maximally explain the variance of all the variables.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our case, the PC1 explains more than half of the variance in the data and PC2 10.5%. We believed that utilizing PC1 and PC2 for our models would be representative of the total variance.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what our PCA Biplot looked like with all our traits interacting differently between PC1 and 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want to use our PCA AXES as predictors - how do we create our models?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variables associated w PC1/PC2 are the best drivers for diversity </a:t>
            </a:r>
          </a:p>
          <a:p>
            <a:r>
              <a:rPr lang="en-US"/>
              <a:t/>
            </a:r>
          </a:p>
          <a:p>
            <a:r>
              <a:rPr lang="en-US"/>
              <a:t>community is a random effect!</a:t>
            </a:r>
          </a:p>
          <a:p>
            <a:r>
              <a:rPr lang="en-US"/>
              <a:t>- every community has a baseline diversity when PC1 is low </a:t>
            </a:r>
          </a:p>
          <a:p>
            <a:r>
              <a:rPr lang="en-US"/>
              <a:t/>
            </a:r>
          </a:p>
          <a:p>
            <a:r>
              <a:rPr lang="en-US"/>
              <a:t>- include what plant/soil combos on each side of PC mean plot thing ~ can delete this, just wrote what I partially overheard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utilized a grouped vs mean regression graph of Shannon vs PC1 and 2 to assess if the community is a random or fixed effect. </a:t>
            </a:r>
          </a:p>
          <a:p>
            <a:r>
              <a:rPr lang="en-US"/>
              <a:t/>
            </a:r>
          </a:p>
          <a:p>
            <a:r>
              <a:rPr lang="en-US"/>
              <a:t>The thick black line corresponds to the fitted values associated with the fixed-effect component of the model. The coloured lines correspond to the fitted values estimated for each Community.</a:t>
            </a:r>
          </a:p>
          <a:p>
            <a:r>
              <a:rPr lang="en-US"/>
              <a:t/>
            </a:r>
          </a:p>
          <a:p>
            <a:r>
              <a:rPr lang="en-US"/>
              <a:t>Models with comminity-specific random intercepts AND slopes would be better.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created four models with Community as a random effect, utilizing all combinations of PC1 and PC2 as the fixed effects.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paper chose to investigate how arthropod assemblages and their interactions between trophic levels change as their community is restored from invaded Spartina to the native Phragmites. </a:t>
            </a:r>
          </a:p>
          <a:p>
            <a:r>
              <a:rPr lang="en-US"/>
              <a:t/>
            </a:r>
          </a:p>
          <a:p>
            <a:r>
              <a:rPr lang="en-US"/>
              <a:t>The saltmarshes of the Yangtze estuary of China were invaded by Spartina and later restored from 2012-2017.</a:t>
            </a:r>
          </a:p>
          <a:p>
            <a:r>
              <a:rPr lang="en-US"/>
              <a:t/>
            </a:r>
          </a:p>
          <a:p>
            <a:r>
              <a:rPr lang="en-US"/>
              <a:t/>
            </a:r>
          </a:p>
          <a:p>
            <a:r>
              <a:rPr lang="en-US"/>
              <a:t/>
            </a:r>
          </a:p>
          <a:p>
            <a:r>
              <a:rPr lang="en-US"/>
              <a:t/>
            </a:r>
          </a:p>
          <a:p>
            <a:r>
              <a:rPr lang="en-US"/>
              <a:t>nutrient cycling and other biological cycles essential for healthy ecosystem functioning </a:t>
            </a:r>
          </a:p>
          <a:p>
            <a:r>
              <a:rPr lang="en-US"/>
              <a:t>Saltmarshes in the Yangtze estuary of China have been invaded by Spartina alterniflora  where by the end of 2015 , 545 km2 has been taken over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changes of diversity and interactions between trophic levels was deemed unknown by the authors as they came up with their hypotheses to focus on the changes between communities ranked by a gradient of invaded to restored grasses.</a:t>
            </a:r>
          </a:p>
          <a:p>
            <a:r>
              <a:rPr lang="en-US"/>
              <a:t/>
            </a:r>
          </a:p>
          <a:p>
            <a:r>
              <a:rPr lang="en-US"/>
              <a:t>They ultimately found that the traits most responsible for driving changes in arthropod diversity was aboveground biomass, leaf N, plant density, and soil salinity. </a:t>
            </a:r>
          </a:p>
          <a:p>
            <a:r>
              <a:rPr lang="en-US"/>
              <a:t/>
            </a:r>
          </a:p>
          <a:p>
            <a:r>
              <a:rPr lang="en-US"/>
              <a:t>**They chose to hypothesize trophic level interaction explained by diversity while we chose to discuss diversity explained by traits**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decided to attempt to determine the same results in our own way as a form of verification. Ultimately, we were most interested to what traits drive diversity between all gradients of communities. </a:t>
            </a:r>
          </a:p>
          <a:p>
            <a:r>
              <a:rPr lang="en-US"/>
              <a:t>We hypothesize: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authors established 15 plots across 5 communities as a gradient. The raw data included 4 sheets of data: Arthropod list, plant traits, soil, traits, and stable isotopes (which was not used in our calculations of diversity)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decided to attempt to determine the same results in our own way as a form of verification. Ultimately, we were most interested to what traits drive diversity between all gradients of communities. </a:t>
            </a:r>
          </a:p>
          <a:p>
            <a:r>
              <a:rPr lang="en-US"/>
              <a:t>We hypothesize: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include data sources used, statistical tests and why used,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pn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notesSlides/notesSlide10.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notesSlides/notesSlide11.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12" Target="../media/image25.png" Type="http://schemas.openxmlformats.org/officeDocument/2006/relationships/image"/><Relationship Id="rId13" Target="../media/image26.png" Type="http://schemas.openxmlformats.org/officeDocument/2006/relationships/image"/><Relationship Id="rId2" Target="../notesSlides/notesSlide12.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png" Type="http://schemas.openxmlformats.org/officeDocument/2006/relationships/image"/><Relationship Id="rId2" Target="../notesSlides/notesSlide13.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notesSlides/notesSlide22.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https://esajournals-onlinelibrary-wiley-com.myaccess.library.utoronto.ca/authored-by/Jiang/Jia%E2%80%90Jia" TargetMode="External" Type="http://schemas.openxmlformats.org/officeDocument/2006/relationships/hyperlink"/><Relationship Id="rId11" Target="https://esajournals-onlinelibrary-wiley-com.myaccess.library.utoronto.ca/authored-by/Jiang/Jia%E2%80%90Jia" TargetMode="External" Type="http://schemas.openxmlformats.org/officeDocument/2006/relationships/hyperlink"/><Relationship Id="rId12" Target="https://esajournals-onlinelibrary-wiley-com.myaccess.library.utoronto.ca/authored-by/Zhao/Yu%E2%80%90Jie" TargetMode="External" Type="http://schemas.openxmlformats.org/officeDocument/2006/relationships/hyperlink"/><Relationship Id="rId13" Target="https://esajournals-onlinelibrary-wiley-com.myaccess.library.utoronto.ca/authored-by/Guo/Yaolin" TargetMode="External" Type="http://schemas.openxmlformats.org/officeDocument/2006/relationships/hyperlink"/><Relationship Id="rId14" Target="https://esajournals-onlinelibrary-wiley-com.myaccess.library.utoronto.ca/authored-by/Gao/Lei" TargetMode="External" Type="http://schemas.openxmlformats.org/officeDocument/2006/relationships/hyperlink"/><Relationship Id="rId15" Target="https://esajournals-onlinelibrary-wiley-com.myaccess.library.utoronto.ca/authored-by/Richards/Christina+L." TargetMode="External" Type="http://schemas.openxmlformats.org/officeDocument/2006/relationships/hyperlink"/><Relationship Id="rId16" Target="https://esajournals-onlinelibrary-wiley-com.myaccess.library.utoronto.ca/authored-by/Siemann/Evan" TargetMode="External" Type="http://schemas.openxmlformats.org/officeDocument/2006/relationships/hyperlink"/><Relationship Id="rId17" Target="https://esajournals-onlinelibrary-wiley-com.myaccess.library.utoronto.ca/authored-by/Wu/Jihua" TargetMode="External" Type="http://schemas.openxmlformats.org/officeDocument/2006/relationships/hyperlink"/><Relationship Id="rId18" Target="https://esajournals-onlinelibrary-wiley-com.myaccess.library.utoronto.ca/authored-by/Li/Bo" TargetMode="External" Type="http://schemas.openxmlformats.org/officeDocument/2006/relationships/hyperlink"/><Relationship Id="rId19" Target="https://esajournals-onlinelibrary-wiley-com.myaccess.library.utoronto.ca/authored-by/Ju/Rui%E2%80%90Ting" TargetMode="External" Type="http://schemas.openxmlformats.org/officeDocument/2006/relationships/hyperlink"/><Relationship Id="rId2" Target="../notesSlides/notesSlide3.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notesSlides/notesSlide26.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2" Target="../notesSlides/notesSlide28.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png" Type="http://schemas.openxmlformats.org/officeDocument/2006/relationships/image"/><Relationship Id="rId2" Target="../notesSlides/notesSlide29.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notesSlides/notesSlide7.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notesSlides/notesSlide9.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4521899"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292881">
            <a:off x="15837881" y="-360231"/>
            <a:ext cx="5558907" cy="2777862"/>
          </a:xfrm>
          <a:custGeom>
            <a:avLst/>
            <a:gdLst/>
            <a:ahLst/>
            <a:cxnLst/>
            <a:rect r="r" b="b" t="t" l="l"/>
            <a:pathLst>
              <a:path h="2777862" w="5558907">
                <a:moveTo>
                  <a:pt x="5558907" y="0"/>
                </a:moveTo>
                <a:lnTo>
                  <a:pt x="0" y="0"/>
                </a:lnTo>
                <a:lnTo>
                  <a:pt x="0" y="2777862"/>
                </a:lnTo>
                <a:lnTo>
                  <a:pt x="5558907" y="2777862"/>
                </a:lnTo>
                <a:lnTo>
                  <a:pt x="555890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6749317"/>
            <a:ext cx="18617334" cy="5017966"/>
          </a:xfrm>
          <a:custGeom>
            <a:avLst/>
            <a:gdLst/>
            <a:ahLst/>
            <a:cxnLst/>
            <a:rect r="r" b="b" t="t" l="l"/>
            <a:pathLst>
              <a:path h="5017966" w="18617334">
                <a:moveTo>
                  <a:pt x="0" y="0"/>
                </a:moveTo>
                <a:lnTo>
                  <a:pt x="18617334" y="0"/>
                </a:lnTo>
                <a:lnTo>
                  <a:pt x="18617334" y="5017966"/>
                </a:lnTo>
                <a:lnTo>
                  <a:pt x="0" y="50179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564589" y="885825"/>
            <a:ext cx="13158823" cy="5139022"/>
          </a:xfrm>
          <a:prstGeom prst="rect">
            <a:avLst/>
          </a:prstGeom>
        </p:spPr>
        <p:txBody>
          <a:bodyPr anchor="t" rtlCol="false" tIns="0" lIns="0" bIns="0" rIns="0">
            <a:spAutoFit/>
          </a:bodyPr>
          <a:lstStyle/>
          <a:p>
            <a:pPr algn="r">
              <a:lnSpc>
                <a:spcPts val="10221"/>
              </a:lnSpc>
            </a:pPr>
            <a:r>
              <a:rPr lang="en-US" sz="7301" b="true">
                <a:solidFill>
                  <a:srgbClr val="464F41"/>
                </a:solidFill>
                <a:latin typeface="Boriboon Bold"/>
                <a:ea typeface="Boriboon Bold"/>
                <a:cs typeface="Boriboon Bold"/>
                <a:sym typeface="Boriboon Bold"/>
              </a:rPr>
              <a:t>Environmental Drivers of Arthropod Diversity across </a:t>
            </a:r>
            <a:r>
              <a:rPr lang="en-US" b="true" sz="7301" i="true">
                <a:solidFill>
                  <a:srgbClr val="464F41"/>
                </a:solidFill>
                <a:latin typeface="Boriboon Bold Italics"/>
                <a:ea typeface="Boriboon Bold Italics"/>
                <a:cs typeface="Boriboon Bold Italics"/>
                <a:sym typeface="Boriboon Bold Italics"/>
              </a:rPr>
              <a:t>Spartina alterniflora</a:t>
            </a:r>
            <a:r>
              <a:rPr lang="en-US" sz="7301" b="true">
                <a:solidFill>
                  <a:srgbClr val="464F41"/>
                </a:solidFill>
                <a:latin typeface="Boriboon Bold"/>
                <a:ea typeface="Boriboon Bold"/>
                <a:cs typeface="Boriboon Bold"/>
                <a:sym typeface="Boriboon Bold"/>
              </a:rPr>
              <a:t> invaded saltmarshes</a:t>
            </a:r>
            <a:r>
              <a:rPr lang="en-US" sz="7301" b="true">
                <a:solidFill>
                  <a:srgbClr val="464F41"/>
                </a:solidFill>
                <a:latin typeface="Boriboon Bold"/>
                <a:ea typeface="Boriboon Bold"/>
                <a:cs typeface="Boriboon Bold"/>
                <a:sym typeface="Boriboon Bold"/>
              </a:rPr>
              <a:t> </a:t>
            </a:r>
          </a:p>
        </p:txBody>
      </p:sp>
      <p:sp>
        <p:nvSpPr>
          <p:cNvPr name="TextBox 7" id="7"/>
          <p:cNvSpPr txBox="true"/>
          <p:nvPr/>
        </p:nvSpPr>
        <p:spPr>
          <a:xfrm rot="0">
            <a:off x="3539865" y="6009542"/>
            <a:ext cx="12183547" cy="1393825"/>
          </a:xfrm>
          <a:prstGeom prst="rect">
            <a:avLst/>
          </a:prstGeom>
        </p:spPr>
        <p:txBody>
          <a:bodyPr anchor="t" rtlCol="false" tIns="0" lIns="0" bIns="0" rIns="0">
            <a:spAutoFit/>
          </a:bodyPr>
          <a:lstStyle/>
          <a:p>
            <a:pPr algn="r">
              <a:lnSpc>
                <a:spcPts val="5599"/>
              </a:lnSpc>
            </a:pPr>
            <a:r>
              <a:rPr lang="en-US" sz="3999">
                <a:solidFill>
                  <a:srgbClr val="464F41"/>
                </a:solidFill>
                <a:latin typeface="Tomorrow"/>
                <a:ea typeface="Tomorrow"/>
                <a:cs typeface="Tomorrow"/>
                <a:sym typeface="Tomorrow"/>
              </a:rPr>
              <a:t>Gabi Diez, Jared de Silva, </a:t>
            </a:r>
          </a:p>
          <a:p>
            <a:pPr algn="r">
              <a:lnSpc>
                <a:spcPts val="5599"/>
              </a:lnSpc>
            </a:pPr>
            <a:r>
              <a:rPr lang="en-US" sz="3999">
                <a:solidFill>
                  <a:srgbClr val="464F41"/>
                </a:solidFill>
                <a:latin typeface="Tomorrow"/>
                <a:ea typeface="Tomorrow"/>
                <a:cs typeface="Tomorrow"/>
                <a:sym typeface="Tomorrow"/>
              </a:rPr>
              <a:t>Golshan Sharbatdar Alaei, Samara Tanz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412245" y="420004"/>
            <a:ext cx="15110400" cy="9038766"/>
          </a:xfrm>
          <a:custGeom>
            <a:avLst/>
            <a:gdLst/>
            <a:ahLst/>
            <a:cxnLst/>
            <a:rect r="r" b="b" t="t" l="l"/>
            <a:pathLst>
              <a:path h="9038766" w="15110400">
                <a:moveTo>
                  <a:pt x="0" y="0"/>
                </a:moveTo>
                <a:lnTo>
                  <a:pt x="15110400" y="0"/>
                </a:lnTo>
                <a:lnTo>
                  <a:pt x="15110400" y="9038766"/>
                </a:lnTo>
                <a:lnTo>
                  <a:pt x="0" y="90387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795716"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9458770"/>
            <a:ext cx="18288000" cy="1330036"/>
          </a:xfrm>
          <a:custGeom>
            <a:avLst/>
            <a:gdLst/>
            <a:ahLst/>
            <a:cxnLst/>
            <a:rect r="r" b="b" t="t" l="l"/>
            <a:pathLst>
              <a:path h="1330036" w="18288000">
                <a:moveTo>
                  <a:pt x="0" y="0"/>
                </a:moveTo>
                <a:lnTo>
                  <a:pt x="18288000" y="0"/>
                </a:lnTo>
                <a:lnTo>
                  <a:pt x="18288000" y="1330037"/>
                </a:lnTo>
                <a:lnTo>
                  <a:pt x="0" y="1330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889294" y="4115663"/>
            <a:ext cx="5692536" cy="3515141"/>
          </a:xfrm>
          <a:custGeom>
            <a:avLst/>
            <a:gdLst/>
            <a:ahLst/>
            <a:cxnLst/>
            <a:rect r="r" b="b" t="t" l="l"/>
            <a:pathLst>
              <a:path h="3515141" w="5692536">
                <a:moveTo>
                  <a:pt x="0" y="0"/>
                </a:moveTo>
                <a:lnTo>
                  <a:pt x="5692536" y="0"/>
                </a:lnTo>
                <a:lnTo>
                  <a:pt x="5692536" y="3515140"/>
                </a:lnTo>
                <a:lnTo>
                  <a:pt x="0" y="3515140"/>
                </a:lnTo>
                <a:lnTo>
                  <a:pt x="0" y="0"/>
                </a:lnTo>
                <a:close/>
              </a:path>
            </a:pathLst>
          </a:custGeom>
          <a:blipFill>
            <a:blip r:embed="rId10"/>
            <a:stretch>
              <a:fillRect l="0" t="0" r="0" b="0"/>
            </a:stretch>
          </a:blipFill>
        </p:spPr>
      </p:sp>
      <p:sp>
        <p:nvSpPr>
          <p:cNvPr name="Freeform 7" id="7"/>
          <p:cNvSpPr/>
          <p:nvPr/>
        </p:nvSpPr>
        <p:spPr>
          <a:xfrm flipH="false" flipV="false" rot="0">
            <a:off x="3763114" y="3541511"/>
            <a:ext cx="3734790" cy="4322396"/>
          </a:xfrm>
          <a:custGeom>
            <a:avLst/>
            <a:gdLst/>
            <a:ahLst/>
            <a:cxnLst/>
            <a:rect r="r" b="b" t="t" l="l"/>
            <a:pathLst>
              <a:path h="4322396" w="3734790">
                <a:moveTo>
                  <a:pt x="0" y="0"/>
                </a:moveTo>
                <a:lnTo>
                  <a:pt x="3734789" y="0"/>
                </a:lnTo>
                <a:lnTo>
                  <a:pt x="3734789" y="4322396"/>
                </a:lnTo>
                <a:lnTo>
                  <a:pt x="0" y="4322396"/>
                </a:lnTo>
                <a:lnTo>
                  <a:pt x="0" y="0"/>
                </a:lnTo>
                <a:close/>
              </a:path>
            </a:pathLst>
          </a:custGeom>
          <a:blipFill>
            <a:blip r:embed="rId11"/>
            <a:stretch>
              <a:fillRect l="0" t="0" r="0" b="0"/>
            </a:stretch>
          </a:blipFill>
        </p:spPr>
      </p:sp>
      <p:sp>
        <p:nvSpPr>
          <p:cNvPr name="Freeform 8" id="8"/>
          <p:cNvSpPr/>
          <p:nvPr/>
        </p:nvSpPr>
        <p:spPr>
          <a:xfrm flipH="false" flipV="false" rot="-5749260">
            <a:off x="3698670" y="4166781"/>
            <a:ext cx="1914665" cy="1246926"/>
          </a:xfrm>
          <a:custGeom>
            <a:avLst/>
            <a:gdLst/>
            <a:ahLst/>
            <a:cxnLst/>
            <a:rect r="r" b="b" t="t" l="l"/>
            <a:pathLst>
              <a:path h="1246926" w="1914665">
                <a:moveTo>
                  <a:pt x="0" y="0"/>
                </a:moveTo>
                <a:lnTo>
                  <a:pt x="1914666" y="0"/>
                </a:lnTo>
                <a:lnTo>
                  <a:pt x="1914666" y="1246925"/>
                </a:lnTo>
                <a:lnTo>
                  <a:pt x="0" y="12469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826660" y="7905282"/>
            <a:ext cx="5638497" cy="1030543"/>
          </a:xfrm>
          <a:prstGeom prst="rect">
            <a:avLst/>
          </a:prstGeom>
        </p:spPr>
        <p:txBody>
          <a:bodyPr anchor="t" rtlCol="false" tIns="0" lIns="0" bIns="0" rIns="0">
            <a:spAutoFit/>
          </a:bodyPr>
          <a:lstStyle/>
          <a:p>
            <a:pPr algn="just">
              <a:lnSpc>
                <a:spcPts val="4109"/>
              </a:lnSpc>
            </a:pPr>
            <a:r>
              <a:rPr lang="en-US" sz="2935">
                <a:solidFill>
                  <a:srgbClr val="464F41"/>
                </a:solidFill>
                <a:latin typeface="Tomorrow"/>
                <a:ea typeface="Tomorrow"/>
                <a:cs typeface="Tomorrow"/>
                <a:sym typeface="Tomorrow"/>
              </a:rPr>
              <a:t>Highest: Restored phragmites </a:t>
            </a:r>
          </a:p>
          <a:p>
            <a:pPr algn="just">
              <a:lnSpc>
                <a:spcPts val="4109"/>
              </a:lnSpc>
            </a:pPr>
            <a:r>
              <a:rPr lang="en-US" sz="2935">
                <a:solidFill>
                  <a:srgbClr val="464F41"/>
                </a:solidFill>
                <a:latin typeface="Tomorrow"/>
                <a:ea typeface="Tomorrow"/>
                <a:cs typeface="Tomorrow"/>
                <a:sym typeface="Tomorrow"/>
              </a:rPr>
              <a:t>Lowest: Original phragmites  </a:t>
            </a:r>
          </a:p>
        </p:txBody>
      </p:sp>
      <p:sp>
        <p:nvSpPr>
          <p:cNvPr name="TextBox 10" id="10"/>
          <p:cNvSpPr txBox="true"/>
          <p:nvPr/>
        </p:nvSpPr>
        <p:spPr>
          <a:xfrm rot="0">
            <a:off x="10046147" y="7905282"/>
            <a:ext cx="5378831" cy="986155"/>
          </a:xfrm>
          <a:prstGeom prst="rect">
            <a:avLst/>
          </a:prstGeom>
        </p:spPr>
        <p:txBody>
          <a:bodyPr anchor="t" rtlCol="false" tIns="0" lIns="0" bIns="0" rIns="0">
            <a:spAutoFit/>
          </a:bodyPr>
          <a:lstStyle/>
          <a:p>
            <a:pPr algn="just">
              <a:lnSpc>
                <a:spcPts val="3919"/>
              </a:lnSpc>
            </a:pPr>
            <a:r>
              <a:rPr lang="en-US" sz="2799">
                <a:solidFill>
                  <a:srgbClr val="464F41"/>
                </a:solidFill>
                <a:latin typeface="Tomorrow"/>
                <a:ea typeface="Tomorrow"/>
                <a:cs typeface="Tomorrow"/>
                <a:sym typeface="Tomorrow"/>
              </a:rPr>
              <a:t>Highest: Restored phragmites </a:t>
            </a:r>
          </a:p>
          <a:p>
            <a:pPr algn="just">
              <a:lnSpc>
                <a:spcPts val="3919"/>
              </a:lnSpc>
            </a:pPr>
            <a:r>
              <a:rPr lang="en-US" sz="2799">
                <a:solidFill>
                  <a:srgbClr val="464F41"/>
                </a:solidFill>
                <a:latin typeface="Tomorrow"/>
                <a:ea typeface="Tomorrow"/>
                <a:cs typeface="Tomorrow"/>
                <a:sym typeface="Tomorrow"/>
              </a:rPr>
              <a:t>Lowest: Original phragmites  </a:t>
            </a:r>
          </a:p>
        </p:txBody>
      </p:sp>
      <p:sp>
        <p:nvSpPr>
          <p:cNvPr name="TextBox 11" id="11"/>
          <p:cNvSpPr txBox="true"/>
          <p:nvPr/>
        </p:nvSpPr>
        <p:spPr>
          <a:xfrm rot="0">
            <a:off x="2541184" y="1017297"/>
            <a:ext cx="13205631" cy="1674105"/>
          </a:xfrm>
          <a:prstGeom prst="rect">
            <a:avLst/>
          </a:prstGeom>
        </p:spPr>
        <p:txBody>
          <a:bodyPr anchor="t" rtlCol="false" tIns="0" lIns="0" bIns="0" rIns="0">
            <a:spAutoFit/>
          </a:bodyPr>
          <a:lstStyle/>
          <a:p>
            <a:pPr algn="just">
              <a:lnSpc>
                <a:spcPts val="4611"/>
              </a:lnSpc>
            </a:pPr>
            <a:r>
              <a:rPr lang="en-US" sz="2680" b="true">
                <a:solidFill>
                  <a:srgbClr val="464F41"/>
                </a:solidFill>
                <a:latin typeface="Tomorrow Bold"/>
                <a:ea typeface="Tomorrow Bold"/>
                <a:cs typeface="Tomorrow Bold"/>
                <a:sym typeface="Tomorrow Bold"/>
              </a:rPr>
              <a:t>OKAY! FIRST WE NEED TO CALCULATE SHANNON DIVERSITIES...</a:t>
            </a:r>
          </a:p>
          <a:p>
            <a:pPr algn="just" marL="557218" indent="-278609" lvl="1">
              <a:lnSpc>
                <a:spcPts val="4439"/>
              </a:lnSpc>
              <a:buFont typeface="Arial"/>
              <a:buChar char="•"/>
            </a:pPr>
            <a:r>
              <a:rPr lang="en-US" sz="2580">
                <a:solidFill>
                  <a:srgbClr val="464F41"/>
                </a:solidFill>
                <a:latin typeface="Tomorrow"/>
                <a:ea typeface="Tomorrow"/>
                <a:cs typeface="Tomorrow"/>
                <a:sym typeface="Tomorrow"/>
              </a:rPr>
              <a:t>Based on the raw counts of each arthropod species in each saltmarsh, calculate the Shannon diversity “by </a:t>
            </a:r>
            <a:r>
              <a:rPr lang="en-US" sz="2580">
                <a:solidFill>
                  <a:srgbClr val="464F41"/>
                </a:solidFill>
                <a:latin typeface="Tomorrow"/>
                <a:ea typeface="Tomorrow"/>
                <a:cs typeface="Tomorrow"/>
                <a:sym typeface="Tomorrow"/>
              </a:rPr>
              <a:t>hand” and comp</a:t>
            </a:r>
            <a:r>
              <a:rPr lang="en-US" sz="2580" u="none">
                <a:solidFill>
                  <a:srgbClr val="464F41"/>
                </a:solidFill>
                <a:latin typeface="Tomorrow"/>
                <a:ea typeface="Tomorrow"/>
                <a:cs typeface="Tomorrow"/>
                <a:sym typeface="Tomorrow"/>
              </a:rPr>
              <a:t>a</a:t>
            </a:r>
            <a:r>
              <a:rPr lang="en-US" sz="2580">
                <a:solidFill>
                  <a:srgbClr val="464F41"/>
                </a:solidFill>
                <a:latin typeface="Tomorrow"/>
                <a:ea typeface="Tomorrow"/>
                <a:cs typeface="Tomorrow"/>
                <a:sym typeface="Tomorrow"/>
              </a:rPr>
              <a:t>r</a:t>
            </a:r>
            <a:r>
              <a:rPr lang="en-US" sz="2580" u="none">
                <a:solidFill>
                  <a:srgbClr val="464F41"/>
                </a:solidFill>
                <a:latin typeface="Tomorrow"/>
                <a:ea typeface="Tomorrow"/>
                <a:cs typeface="Tomorrow"/>
                <a:sym typeface="Tomorrow"/>
              </a:rPr>
              <a:t>e</a:t>
            </a:r>
            <a:r>
              <a:rPr lang="en-US" sz="2580">
                <a:solidFill>
                  <a:srgbClr val="464F41"/>
                </a:solidFill>
                <a:latin typeface="Tomorrow"/>
                <a:ea typeface="Tomorrow"/>
                <a:cs typeface="Tomorrow"/>
                <a:sym typeface="Tomorrow"/>
              </a:rPr>
              <a:t> to o</a:t>
            </a:r>
            <a:r>
              <a:rPr lang="en-US" sz="2580" u="none">
                <a:solidFill>
                  <a:srgbClr val="464F41"/>
                </a:solidFill>
                <a:latin typeface="Tomorrow"/>
                <a:ea typeface="Tomorrow"/>
                <a:cs typeface="Tomorrow"/>
                <a:sym typeface="Tomorrow"/>
              </a:rPr>
              <a:t>r</a:t>
            </a:r>
            <a:r>
              <a:rPr lang="en-US" sz="2580">
                <a:solidFill>
                  <a:srgbClr val="464F41"/>
                </a:solidFill>
                <a:latin typeface="Tomorrow"/>
                <a:ea typeface="Tomorrow"/>
                <a:cs typeface="Tomorrow"/>
                <a:sym typeface="Tomorrow"/>
              </a:rPr>
              <a:t>igin</a:t>
            </a:r>
            <a:r>
              <a:rPr lang="en-US" sz="2580" u="none">
                <a:solidFill>
                  <a:srgbClr val="464F41"/>
                </a:solidFill>
                <a:latin typeface="Tomorrow"/>
                <a:ea typeface="Tomorrow"/>
                <a:cs typeface="Tomorrow"/>
                <a:sym typeface="Tomorrow"/>
              </a:rPr>
              <a:t>a</a:t>
            </a:r>
            <a:r>
              <a:rPr lang="en-US" sz="2580">
                <a:solidFill>
                  <a:srgbClr val="464F41"/>
                </a:solidFill>
                <a:latin typeface="Tomorrow"/>
                <a:ea typeface="Tomorrow"/>
                <a:cs typeface="Tomorrow"/>
                <a:sym typeface="Tomorrow"/>
              </a:rPr>
              <a:t>l pap</a:t>
            </a:r>
            <a:r>
              <a:rPr lang="en-US" sz="2580" u="none">
                <a:solidFill>
                  <a:srgbClr val="464F41"/>
                </a:solidFill>
                <a:latin typeface="Tomorrow"/>
                <a:ea typeface="Tomorrow"/>
                <a:cs typeface="Tomorrow"/>
                <a:sym typeface="Tomorrow"/>
              </a:rPr>
              <a:t>e</a:t>
            </a:r>
            <a:r>
              <a:rPr lang="en-US" sz="2580">
                <a:solidFill>
                  <a:srgbClr val="464F41"/>
                </a:solidFill>
                <a:latin typeface="Tomorrow"/>
                <a:ea typeface="Tomorrow"/>
                <a:cs typeface="Tomorrow"/>
                <a:sym typeface="Tomorrow"/>
              </a:rPr>
              <a:t>r’s results</a:t>
            </a:r>
          </a:p>
        </p:txBody>
      </p:sp>
      <p:sp>
        <p:nvSpPr>
          <p:cNvPr name="TextBox 12" id="12"/>
          <p:cNvSpPr txBox="true"/>
          <p:nvPr/>
        </p:nvSpPr>
        <p:spPr>
          <a:xfrm rot="0">
            <a:off x="9736894" y="3201786"/>
            <a:ext cx="5880100" cy="356235"/>
          </a:xfrm>
          <a:prstGeom prst="rect">
            <a:avLst/>
          </a:prstGeom>
        </p:spPr>
        <p:txBody>
          <a:bodyPr anchor="t" rtlCol="false" tIns="0" lIns="0" bIns="0" rIns="0">
            <a:spAutoFit/>
          </a:bodyPr>
          <a:lstStyle/>
          <a:p>
            <a:pPr algn="ctr">
              <a:lnSpc>
                <a:spcPts val="2940"/>
              </a:lnSpc>
            </a:pPr>
            <a:r>
              <a:rPr lang="en-US" sz="2100" b="true">
                <a:solidFill>
                  <a:srgbClr val="464F41"/>
                </a:solidFill>
                <a:latin typeface="Canva Sans Bold"/>
                <a:ea typeface="Canva Sans Bold"/>
                <a:cs typeface="Canva Sans Bold"/>
                <a:sym typeface="Canva Sans Bold"/>
              </a:rPr>
              <a:t>Significant difference between communities!</a:t>
            </a:r>
          </a:p>
        </p:txBody>
      </p:sp>
      <p:sp>
        <p:nvSpPr>
          <p:cNvPr name="Freeform 13" id="13"/>
          <p:cNvSpPr/>
          <p:nvPr/>
        </p:nvSpPr>
        <p:spPr>
          <a:xfrm flipH="false" flipV="false" rot="-5749260">
            <a:off x="6115630" y="3791119"/>
            <a:ext cx="1914665" cy="1246926"/>
          </a:xfrm>
          <a:custGeom>
            <a:avLst/>
            <a:gdLst/>
            <a:ahLst/>
            <a:cxnLst/>
            <a:rect r="r" b="b" t="t" l="l"/>
            <a:pathLst>
              <a:path h="1246926" w="1914665">
                <a:moveTo>
                  <a:pt x="0" y="0"/>
                </a:moveTo>
                <a:lnTo>
                  <a:pt x="1914665" y="0"/>
                </a:lnTo>
                <a:lnTo>
                  <a:pt x="1914665" y="1246926"/>
                </a:lnTo>
                <a:lnTo>
                  <a:pt x="0" y="1246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5749260">
            <a:off x="10756698" y="4520037"/>
            <a:ext cx="1914665" cy="1246926"/>
          </a:xfrm>
          <a:custGeom>
            <a:avLst/>
            <a:gdLst/>
            <a:ahLst/>
            <a:cxnLst/>
            <a:rect r="r" b="b" t="t" l="l"/>
            <a:pathLst>
              <a:path h="1246926" w="1914665">
                <a:moveTo>
                  <a:pt x="0" y="0"/>
                </a:moveTo>
                <a:lnTo>
                  <a:pt x="1914666" y="0"/>
                </a:lnTo>
                <a:lnTo>
                  <a:pt x="1914666" y="1246926"/>
                </a:lnTo>
                <a:lnTo>
                  <a:pt x="0" y="1246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5749260">
            <a:off x="12312447" y="4166781"/>
            <a:ext cx="1914665" cy="1246926"/>
          </a:xfrm>
          <a:custGeom>
            <a:avLst/>
            <a:gdLst/>
            <a:ahLst/>
            <a:cxnLst/>
            <a:rect r="r" b="b" t="t" l="l"/>
            <a:pathLst>
              <a:path h="1246926" w="1914665">
                <a:moveTo>
                  <a:pt x="0" y="0"/>
                </a:moveTo>
                <a:lnTo>
                  <a:pt x="1914665" y="0"/>
                </a:lnTo>
                <a:lnTo>
                  <a:pt x="1914665" y="1246925"/>
                </a:lnTo>
                <a:lnTo>
                  <a:pt x="0" y="12469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0"/>
            <a:ext cx="15477401" cy="9258300"/>
          </a:xfrm>
          <a:custGeom>
            <a:avLst/>
            <a:gdLst/>
            <a:ahLst/>
            <a:cxnLst/>
            <a:rect r="r" b="b" t="t" l="l"/>
            <a:pathLst>
              <a:path h="9258300" w="15477401">
                <a:moveTo>
                  <a:pt x="0" y="0"/>
                </a:moveTo>
                <a:lnTo>
                  <a:pt x="15477401" y="0"/>
                </a:lnTo>
                <a:lnTo>
                  <a:pt x="15477401"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824170" y="4224539"/>
            <a:ext cx="7870977" cy="4732425"/>
          </a:xfrm>
          <a:custGeom>
            <a:avLst/>
            <a:gdLst/>
            <a:ahLst/>
            <a:cxnLst/>
            <a:rect r="r" b="b" t="t" l="l"/>
            <a:pathLst>
              <a:path h="4732425" w="7870977">
                <a:moveTo>
                  <a:pt x="0" y="0"/>
                </a:moveTo>
                <a:lnTo>
                  <a:pt x="7870978" y="0"/>
                </a:lnTo>
                <a:lnTo>
                  <a:pt x="7870978" y="4732425"/>
                </a:lnTo>
                <a:lnTo>
                  <a:pt x="0" y="4732425"/>
                </a:lnTo>
                <a:lnTo>
                  <a:pt x="0" y="0"/>
                </a:lnTo>
                <a:close/>
              </a:path>
            </a:pathLst>
          </a:custGeom>
          <a:blipFill>
            <a:blip r:embed="rId10"/>
            <a:stretch>
              <a:fillRect l="0" t="0" r="0" b="0"/>
            </a:stretch>
          </a:blipFill>
        </p:spPr>
      </p:sp>
      <p:sp>
        <p:nvSpPr>
          <p:cNvPr name="TextBox 7" id="7"/>
          <p:cNvSpPr txBox="true"/>
          <p:nvPr/>
        </p:nvSpPr>
        <p:spPr>
          <a:xfrm rot="0">
            <a:off x="6725927" y="-171450"/>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METHODS</a:t>
            </a:r>
          </a:p>
        </p:txBody>
      </p:sp>
      <p:sp>
        <p:nvSpPr>
          <p:cNvPr name="TextBox 8" id="8"/>
          <p:cNvSpPr txBox="true"/>
          <p:nvPr/>
        </p:nvSpPr>
        <p:spPr>
          <a:xfrm rot="0">
            <a:off x="2930239" y="1242694"/>
            <a:ext cx="12427522" cy="2650691"/>
          </a:xfrm>
          <a:prstGeom prst="rect">
            <a:avLst/>
          </a:prstGeom>
        </p:spPr>
        <p:txBody>
          <a:bodyPr anchor="t" rtlCol="false" tIns="0" lIns="0" bIns="0" rIns="0">
            <a:spAutoFit/>
          </a:bodyPr>
          <a:lstStyle/>
          <a:p>
            <a:pPr algn="ctr">
              <a:lnSpc>
                <a:spcPts val="5386"/>
              </a:lnSpc>
            </a:pPr>
            <a:r>
              <a:rPr lang="en-US" sz="3131">
                <a:solidFill>
                  <a:srgbClr val="464F41"/>
                </a:solidFill>
                <a:latin typeface="Tomorrow"/>
                <a:ea typeface="Tomorrow"/>
                <a:cs typeface="Tomorrow"/>
                <a:sym typeface="Tomorrow"/>
              </a:rPr>
              <a:t>NOW, IF WE WANNA FIGURE OUT WHICH PLANT AND SOIL TRAITS ARE THE STRONGEST PREDICTORS, WE CAN PERFORM A</a:t>
            </a:r>
          </a:p>
          <a:p>
            <a:pPr algn="ctr">
              <a:lnSpc>
                <a:spcPts val="5386"/>
              </a:lnSpc>
            </a:pPr>
            <a:r>
              <a:rPr lang="en-US" sz="3131" b="true">
                <a:solidFill>
                  <a:srgbClr val="464F41"/>
                </a:solidFill>
                <a:latin typeface="Tomorrow Bold"/>
                <a:ea typeface="Tomorrow Bold"/>
                <a:cs typeface="Tomorrow Bold"/>
                <a:sym typeface="Tomorrow Bold"/>
              </a:rPr>
              <a:t> </a:t>
            </a:r>
            <a:r>
              <a:rPr lang="en-US" b="true" sz="3131" i="true" u="sng">
                <a:solidFill>
                  <a:srgbClr val="464F41"/>
                </a:solidFill>
                <a:latin typeface="Tomorrow Bold Italics"/>
                <a:ea typeface="Tomorrow Bold Italics"/>
                <a:cs typeface="Tomorrow Bold Italics"/>
                <a:sym typeface="Tomorrow Bold Italics"/>
              </a:rPr>
              <a:t>LINEAR REGRESSION</a:t>
            </a:r>
            <a:r>
              <a:rPr lang="en-US" sz="3131">
                <a:solidFill>
                  <a:srgbClr val="464F41"/>
                </a:solidFill>
                <a:latin typeface="Tomorrow"/>
                <a:ea typeface="Tomorrow"/>
                <a:cs typeface="Tomorrow"/>
                <a:sym typeface="Tomorrow"/>
              </a:rPr>
              <a:t> TESTING DIFFERENT </a:t>
            </a:r>
          </a:p>
          <a:p>
            <a:pPr algn="ctr">
              <a:lnSpc>
                <a:spcPts val="5386"/>
              </a:lnSpc>
            </a:pPr>
            <a:r>
              <a:rPr lang="en-US" sz="3131">
                <a:solidFill>
                  <a:srgbClr val="464F41"/>
                </a:solidFill>
                <a:latin typeface="Tomorrow"/>
                <a:ea typeface="Tomorrow"/>
                <a:cs typeface="Tomorrow"/>
                <a:sym typeface="Tomorrow"/>
              </a:rPr>
              <a:t>PLANT AND SOIL TRAITS!...</a:t>
            </a:r>
          </a:p>
        </p:txBody>
      </p:sp>
      <p:sp>
        <p:nvSpPr>
          <p:cNvPr name="TextBox 9" id="9"/>
          <p:cNvSpPr txBox="true"/>
          <p:nvPr/>
        </p:nvSpPr>
        <p:spPr>
          <a:xfrm rot="0">
            <a:off x="2930239" y="4822911"/>
            <a:ext cx="6635401" cy="3469005"/>
          </a:xfrm>
          <a:prstGeom prst="rect">
            <a:avLst/>
          </a:prstGeom>
        </p:spPr>
        <p:txBody>
          <a:bodyPr anchor="t" rtlCol="false" tIns="0" lIns="0" bIns="0" rIns="0">
            <a:spAutoFit/>
          </a:bodyPr>
          <a:lstStyle/>
          <a:p>
            <a:pPr algn="ctr">
              <a:lnSpc>
                <a:spcPts val="4620"/>
              </a:lnSpc>
            </a:pPr>
            <a:r>
              <a:rPr lang="en-US" sz="3300">
                <a:solidFill>
                  <a:srgbClr val="464F41"/>
                </a:solidFill>
                <a:latin typeface="Canva Sans"/>
                <a:ea typeface="Canva Sans"/>
                <a:cs typeface="Canva Sans"/>
                <a:sym typeface="Canva Sans"/>
              </a:rPr>
              <a:t>BUT!!! WE FIRST NEED TO FIGURE OUT IF WE HAVE TO DO A </a:t>
            </a:r>
            <a:r>
              <a:rPr lang="en-US" sz="3300" b="true">
                <a:solidFill>
                  <a:srgbClr val="464F41"/>
                </a:solidFill>
                <a:latin typeface="Canva Sans Bold"/>
                <a:ea typeface="Canva Sans Bold"/>
                <a:cs typeface="Canva Sans Bold"/>
                <a:sym typeface="Canva Sans Bold"/>
              </a:rPr>
              <a:t>NORMAL </a:t>
            </a:r>
            <a:r>
              <a:rPr lang="en-US" sz="3300">
                <a:solidFill>
                  <a:srgbClr val="464F41"/>
                </a:solidFill>
                <a:latin typeface="Canva Sans"/>
                <a:ea typeface="Canva Sans"/>
                <a:cs typeface="Canva Sans"/>
                <a:sym typeface="Canva Sans"/>
              </a:rPr>
              <a:t>OR </a:t>
            </a:r>
            <a:r>
              <a:rPr lang="en-US" sz="3300" b="true">
                <a:solidFill>
                  <a:srgbClr val="464F41"/>
                </a:solidFill>
                <a:latin typeface="Canva Sans Bold"/>
                <a:ea typeface="Canva Sans Bold"/>
                <a:cs typeface="Canva Sans Bold"/>
                <a:sym typeface="Canva Sans Bold"/>
              </a:rPr>
              <a:t>GENERALIZED </a:t>
            </a:r>
            <a:r>
              <a:rPr lang="en-US" sz="3300">
                <a:solidFill>
                  <a:srgbClr val="464F41"/>
                </a:solidFill>
                <a:latin typeface="Canva Sans"/>
                <a:ea typeface="Canva Sans"/>
                <a:cs typeface="Canva Sans"/>
                <a:sym typeface="Canva Sans"/>
              </a:rPr>
              <a:t>MODEL?!</a:t>
            </a:r>
          </a:p>
          <a:p>
            <a:pPr algn="ctr">
              <a:lnSpc>
                <a:spcPts val="4620"/>
              </a:lnSpc>
            </a:pPr>
            <a:r>
              <a:rPr lang="en-US" sz="3300">
                <a:solidFill>
                  <a:srgbClr val="464F41"/>
                </a:solidFill>
                <a:latin typeface="Canva Sans"/>
                <a:ea typeface="Canva Sans"/>
                <a:cs typeface="Canva Sans"/>
                <a:sym typeface="Canva Sans"/>
              </a:rPr>
              <a:t>--&gt; FIND </a:t>
            </a:r>
            <a:r>
              <a:rPr lang="en-US" sz="3300" b="true">
                <a:solidFill>
                  <a:srgbClr val="464F41"/>
                </a:solidFill>
                <a:latin typeface="Canva Sans Bold"/>
                <a:ea typeface="Canva Sans Bold"/>
                <a:cs typeface="Canva Sans Bold"/>
                <a:sym typeface="Canva Sans Bold"/>
              </a:rPr>
              <a:t>“DISTRIBUTION TYPE” </a:t>
            </a:r>
            <a:r>
              <a:rPr lang="en-US" sz="3300">
                <a:solidFill>
                  <a:srgbClr val="464F41"/>
                </a:solidFill>
                <a:latin typeface="Canva Sans"/>
                <a:ea typeface="Canva Sans"/>
                <a:cs typeface="Canva Sans"/>
                <a:sym typeface="Canva Sans"/>
              </a:rPr>
              <a:t>OF THE SHANNON DIVERSITIES!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0"/>
            <a:ext cx="15477401" cy="9258300"/>
          </a:xfrm>
          <a:custGeom>
            <a:avLst/>
            <a:gdLst/>
            <a:ahLst/>
            <a:cxnLst/>
            <a:rect r="r" b="b" t="t" l="l"/>
            <a:pathLst>
              <a:path h="9258300" w="15477401">
                <a:moveTo>
                  <a:pt x="0" y="0"/>
                </a:moveTo>
                <a:lnTo>
                  <a:pt x="15477401" y="0"/>
                </a:lnTo>
                <a:lnTo>
                  <a:pt x="15477401"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936240" y="1267439"/>
            <a:ext cx="6464565" cy="3886820"/>
          </a:xfrm>
          <a:custGeom>
            <a:avLst/>
            <a:gdLst/>
            <a:ahLst/>
            <a:cxnLst/>
            <a:rect r="r" b="b" t="t" l="l"/>
            <a:pathLst>
              <a:path h="3886820" w="6464565">
                <a:moveTo>
                  <a:pt x="0" y="0"/>
                </a:moveTo>
                <a:lnTo>
                  <a:pt x="6464565" y="0"/>
                </a:lnTo>
                <a:lnTo>
                  <a:pt x="6464565" y="3886819"/>
                </a:lnTo>
                <a:lnTo>
                  <a:pt x="0" y="3886819"/>
                </a:lnTo>
                <a:lnTo>
                  <a:pt x="0" y="0"/>
                </a:lnTo>
                <a:close/>
              </a:path>
            </a:pathLst>
          </a:custGeom>
          <a:blipFill>
            <a:blip r:embed="rId10"/>
            <a:stretch>
              <a:fillRect l="0" t="0" r="0" b="0"/>
            </a:stretch>
          </a:blipFill>
        </p:spPr>
      </p:sp>
      <p:sp>
        <p:nvSpPr>
          <p:cNvPr name="Freeform 7" id="7"/>
          <p:cNvSpPr/>
          <p:nvPr/>
        </p:nvSpPr>
        <p:spPr>
          <a:xfrm flipH="false" flipV="false" rot="0">
            <a:off x="2943029" y="5424775"/>
            <a:ext cx="4309266" cy="3563009"/>
          </a:xfrm>
          <a:custGeom>
            <a:avLst/>
            <a:gdLst/>
            <a:ahLst/>
            <a:cxnLst/>
            <a:rect r="r" b="b" t="t" l="l"/>
            <a:pathLst>
              <a:path h="3563009" w="4309266">
                <a:moveTo>
                  <a:pt x="0" y="0"/>
                </a:moveTo>
                <a:lnTo>
                  <a:pt x="4309266" y="0"/>
                </a:lnTo>
                <a:lnTo>
                  <a:pt x="4309266" y="3563009"/>
                </a:lnTo>
                <a:lnTo>
                  <a:pt x="0" y="3563009"/>
                </a:lnTo>
                <a:lnTo>
                  <a:pt x="0" y="0"/>
                </a:lnTo>
                <a:close/>
              </a:path>
            </a:pathLst>
          </a:custGeom>
          <a:blipFill>
            <a:blip r:embed="rId11"/>
            <a:stretch>
              <a:fillRect l="0" t="0" r="0" b="0"/>
            </a:stretch>
          </a:blipFill>
        </p:spPr>
      </p:sp>
      <p:sp>
        <p:nvSpPr>
          <p:cNvPr name="Freeform 8" id="8"/>
          <p:cNvSpPr/>
          <p:nvPr/>
        </p:nvSpPr>
        <p:spPr>
          <a:xfrm flipH="false" flipV="false" rot="0">
            <a:off x="8167458" y="5154258"/>
            <a:ext cx="4002129" cy="3833525"/>
          </a:xfrm>
          <a:custGeom>
            <a:avLst/>
            <a:gdLst/>
            <a:ahLst/>
            <a:cxnLst/>
            <a:rect r="r" b="b" t="t" l="l"/>
            <a:pathLst>
              <a:path h="3833525" w="4002129">
                <a:moveTo>
                  <a:pt x="0" y="0"/>
                </a:moveTo>
                <a:lnTo>
                  <a:pt x="4002129" y="0"/>
                </a:lnTo>
                <a:lnTo>
                  <a:pt x="4002129" y="3833526"/>
                </a:lnTo>
                <a:lnTo>
                  <a:pt x="0" y="3833526"/>
                </a:lnTo>
                <a:lnTo>
                  <a:pt x="0" y="0"/>
                </a:lnTo>
                <a:close/>
              </a:path>
            </a:pathLst>
          </a:custGeom>
          <a:blipFill>
            <a:blip r:embed="rId12"/>
            <a:stretch>
              <a:fillRect l="0" t="0" r="0" b="0"/>
            </a:stretch>
          </a:blipFill>
        </p:spPr>
      </p:sp>
      <p:sp>
        <p:nvSpPr>
          <p:cNvPr name="Freeform 9" id="9"/>
          <p:cNvSpPr/>
          <p:nvPr/>
        </p:nvSpPr>
        <p:spPr>
          <a:xfrm flipH="false" flipV="false" rot="0">
            <a:off x="13083987" y="4629150"/>
            <a:ext cx="3957934" cy="4358634"/>
          </a:xfrm>
          <a:custGeom>
            <a:avLst/>
            <a:gdLst/>
            <a:ahLst/>
            <a:cxnLst/>
            <a:rect r="r" b="b" t="t" l="l"/>
            <a:pathLst>
              <a:path h="4358634" w="3957934">
                <a:moveTo>
                  <a:pt x="0" y="0"/>
                </a:moveTo>
                <a:lnTo>
                  <a:pt x="3957934" y="0"/>
                </a:lnTo>
                <a:lnTo>
                  <a:pt x="3957934" y="4358634"/>
                </a:lnTo>
                <a:lnTo>
                  <a:pt x="0" y="4358634"/>
                </a:lnTo>
                <a:lnTo>
                  <a:pt x="0" y="0"/>
                </a:lnTo>
                <a:close/>
              </a:path>
            </a:pathLst>
          </a:custGeom>
          <a:blipFill>
            <a:blip r:embed="rId13"/>
            <a:stretch>
              <a:fillRect l="0" t="0" r="0" b="0"/>
            </a:stretch>
          </a:blipFill>
        </p:spPr>
      </p:sp>
      <p:sp>
        <p:nvSpPr>
          <p:cNvPr name="TextBox 10" id="10"/>
          <p:cNvSpPr txBox="true"/>
          <p:nvPr/>
        </p:nvSpPr>
        <p:spPr>
          <a:xfrm rot="0">
            <a:off x="1661647" y="-171450"/>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METHODS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542212" y="4685647"/>
            <a:ext cx="6987839" cy="4271317"/>
          </a:xfrm>
          <a:custGeom>
            <a:avLst/>
            <a:gdLst/>
            <a:ahLst/>
            <a:cxnLst/>
            <a:rect r="r" b="b" t="t" l="l"/>
            <a:pathLst>
              <a:path h="4271317" w="6987839">
                <a:moveTo>
                  <a:pt x="0" y="0"/>
                </a:moveTo>
                <a:lnTo>
                  <a:pt x="6987839" y="0"/>
                </a:lnTo>
                <a:lnTo>
                  <a:pt x="6987839" y="4271317"/>
                </a:lnTo>
                <a:lnTo>
                  <a:pt x="0" y="4271317"/>
                </a:lnTo>
                <a:lnTo>
                  <a:pt x="0" y="0"/>
                </a:lnTo>
                <a:close/>
              </a:path>
            </a:pathLst>
          </a:custGeom>
          <a:blipFill>
            <a:blip r:embed="rId10"/>
            <a:stretch>
              <a:fillRect l="0" t="0" r="0" b="0"/>
            </a:stretch>
          </a:blipFill>
        </p:spPr>
      </p:sp>
      <p:sp>
        <p:nvSpPr>
          <p:cNvPr name="Freeform 7" id="7"/>
          <p:cNvSpPr/>
          <p:nvPr/>
        </p:nvSpPr>
        <p:spPr>
          <a:xfrm flipH="false" flipV="false" rot="0">
            <a:off x="4007677" y="3740670"/>
            <a:ext cx="1595870" cy="841658"/>
          </a:xfrm>
          <a:custGeom>
            <a:avLst/>
            <a:gdLst/>
            <a:ahLst/>
            <a:cxnLst/>
            <a:rect r="r" b="b" t="t" l="l"/>
            <a:pathLst>
              <a:path h="841658" w="1595870">
                <a:moveTo>
                  <a:pt x="0" y="0"/>
                </a:moveTo>
                <a:lnTo>
                  <a:pt x="1595870" y="0"/>
                </a:lnTo>
                <a:lnTo>
                  <a:pt x="1595870" y="841657"/>
                </a:lnTo>
                <a:lnTo>
                  <a:pt x="0" y="841657"/>
                </a:lnTo>
                <a:lnTo>
                  <a:pt x="0" y="0"/>
                </a:lnTo>
                <a:close/>
              </a:path>
            </a:pathLst>
          </a:custGeom>
          <a:blipFill>
            <a:blip r:embed="rId11"/>
            <a:stretch>
              <a:fillRect l="0" t="0" r="0" b="0"/>
            </a:stretch>
          </a:blipFill>
        </p:spPr>
      </p:sp>
      <p:sp>
        <p:nvSpPr>
          <p:cNvPr name="Freeform 8" id="8"/>
          <p:cNvSpPr/>
          <p:nvPr/>
        </p:nvSpPr>
        <p:spPr>
          <a:xfrm flipH="false" flipV="false" rot="0">
            <a:off x="6070272" y="3740670"/>
            <a:ext cx="1681188" cy="813478"/>
          </a:xfrm>
          <a:custGeom>
            <a:avLst/>
            <a:gdLst/>
            <a:ahLst/>
            <a:cxnLst/>
            <a:rect r="r" b="b" t="t" l="l"/>
            <a:pathLst>
              <a:path h="813478" w="1681188">
                <a:moveTo>
                  <a:pt x="0" y="0"/>
                </a:moveTo>
                <a:lnTo>
                  <a:pt x="1681188" y="0"/>
                </a:lnTo>
                <a:lnTo>
                  <a:pt x="1681188" y="813478"/>
                </a:lnTo>
                <a:lnTo>
                  <a:pt x="0" y="813478"/>
                </a:lnTo>
                <a:lnTo>
                  <a:pt x="0" y="0"/>
                </a:lnTo>
                <a:close/>
              </a:path>
            </a:pathLst>
          </a:custGeom>
          <a:blipFill>
            <a:blip r:embed="rId12"/>
            <a:stretch>
              <a:fillRect l="0" t="0" r="0" b="0"/>
            </a:stretch>
          </a:blipFill>
        </p:spPr>
      </p:sp>
      <p:sp>
        <p:nvSpPr>
          <p:cNvPr name="Freeform 9" id="9"/>
          <p:cNvSpPr/>
          <p:nvPr/>
        </p:nvSpPr>
        <p:spPr>
          <a:xfrm flipH="false" flipV="false" rot="0">
            <a:off x="8218185" y="3652878"/>
            <a:ext cx="1884474" cy="901270"/>
          </a:xfrm>
          <a:custGeom>
            <a:avLst/>
            <a:gdLst/>
            <a:ahLst/>
            <a:cxnLst/>
            <a:rect r="r" b="b" t="t" l="l"/>
            <a:pathLst>
              <a:path h="901270" w="1884474">
                <a:moveTo>
                  <a:pt x="0" y="0"/>
                </a:moveTo>
                <a:lnTo>
                  <a:pt x="1884474" y="0"/>
                </a:lnTo>
                <a:lnTo>
                  <a:pt x="1884474" y="901270"/>
                </a:lnTo>
                <a:lnTo>
                  <a:pt x="0" y="901270"/>
                </a:lnTo>
                <a:lnTo>
                  <a:pt x="0" y="0"/>
                </a:lnTo>
                <a:close/>
              </a:path>
            </a:pathLst>
          </a:custGeom>
          <a:blipFill>
            <a:blip r:embed="rId13"/>
            <a:stretch>
              <a:fillRect l="0" t="0" r="0" b="0"/>
            </a:stretch>
          </a:blipFill>
        </p:spPr>
      </p:sp>
      <p:sp>
        <p:nvSpPr>
          <p:cNvPr name="TextBox 10" id="10"/>
          <p:cNvSpPr txBox="true"/>
          <p:nvPr/>
        </p:nvSpPr>
        <p:spPr>
          <a:xfrm rot="0">
            <a:off x="4805612" y="857250"/>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METHODS</a:t>
            </a:r>
          </a:p>
        </p:txBody>
      </p:sp>
      <p:sp>
        <p:nvSpPr>
          <p:cNvPr name="TextBox 11" id="11"/>
          <p:cNvSpPr txBox="true"/>
          <p:nvPr/>
        </p:nvSpPr>
        <p:spPr>
          <a:xfrm rot="0">
            <a:off x="2908863" y="2101490"/>
            <a:ext cx="13057364" cy="1177161"/>
          </a:xfrm>
          <a:prstGeom prst="rect">
            <a:avLst/>
          </a:prstGeom>
        </p:spPr>
        <p:txBody>
          <a:bodyPr anchor="t" rtlCol="false" tIns="0" lIns="0" bIns="0" rIns="0">
            <a:spAutoFit/>
          </a:bodyPr>
          <a:lstStyle/>
          <a:p>
            <a:pPr algn="ctr">
              <a:lnSpc>
                <a:spcPts val="4816"/>
              </a:lnSpc>
            </a:pPr>
            <a:r>
              <a:rPr lang="en-US" sz="2800">
                <a:solidFill>
                  <a:srgbClr val="464F41"/>
                </a:solidFill>
                <a:latin typeface="Tomorrow"/>
                <a:ea typeface="Tomorrow"/>
                <a:cs typeface="Tomorrow"/>
                <a:sym typeface="Tomorrow"/>
              </a:rPr>
              <a:t>PERFORMED LOG-LIKELIHOODS FOR A </a:t>
            </a:r>
          </a:p>
          <a:p>
            <a:pPr algn="ctr">
              <a:lnSpc>
                <a:spcPts val="4816"/>
              </a:lnSpc>
            </a:pPr>
            <a:r>
              <a:rPr lang="en-US" sz="2800" b="true">
                <a:solidFill>
                  <a:srgbClr val="464F41"/>
                </a:solidFill>
                <a:latin typeface="Tomorrow Bold"/>
                <a:ea typeface="Tomorrow Bold"/>
                <a:cs typeface="Tomorrow Bold"/>
                <a:sym typeface="Tomorrow Bold"/>
              </a:rPr>
              <a:t>NORMAL, GAMMA, </a:t>
            </a:r>
            <a:r>
              <a:rPr lang="en-US" sz="2800">
                <a:solidFill>
                  <a:srgbClr val="464F41"/>
                </a:solidFill>
                <a:latin typeface="Tomorrow"/>
                <a:ea typeface="Tomorrow"/>
                <a:cs typeface="Tomorrow"/>
                <a:sym typeface="Tomorrow"/>
              </a:rPr>
              <a:t>AND </a:t>
            </a:r>
            <a:r>
              <a:rPr lang="en-US" sz="2800" b="true">
                <a:solidFill>
                  <a:srgbClr val="464F41"/>
                </a:solidFill>
                <a:latin typeface="Tomorrow Bold"/>
                <a:ea typeface="Tomorrow Bold"/>
                <a:cs typeface="Tomorrow Bold"/>
                <a:sym typeface="Tomorrow Bold"/>
              </a:rPr>
              <a:t>INVERSE GAUSSIAN </a:t>
            </a:r>
            <a:r>
              <a:rPr lang="en-US" sz="2800">
                <a:solidFill>
                  <a:srgbClr val="464F41"/>
                </a:solidFill>
                <a:latin typeface="Tomorrow"/>
                <a:ea typeface="Tomorrow"/>
                <a:cs typeface="Tomorrow"/>
                <a:sym typeface="Tomorrow"/>
              </a:rPr>
              <a:t>DISTRIBUTION</a:t>
            </a:r>
          </a:p>
        </p:txBody>
      </p:sp>
      <p:sp>
        <p:nvSpPr>
          <p:cNvPr name="TextBox 12" id="12"/>
          <p:cNvSpPr txBox="true"/>
          <p:nvPr/>
        </p:nvSpPr>
        <p:spPr>
          <a:xfrm rot="0">
            <a:off x="11162505" y="4311333"/>
            <a:ext cx="4659808" cy="1607185"/>
          </a:xfrm>
          <a:prstGeom prst="rect">
            <a:avLst/>
          </a:prstGeom>
        </p:spPr>
        <p:txBody>
          <a:bodyPr anchor="t" rtlCol="false" tIns="0" lIns="0" bIns="0" rIns="0">
            <a:spAutoFit/>
          </a:bodyPr>
          <a:lstStyle/>
          <a:p>
            <a:pPr algn="ctr">
              <a:lnSpc>
                <a:spcPts val="4340"/>
              </a:lnSpc>
            </a:pPr>
            <a:r>
              <a:rPr lang="en-US" sz="3100">
                <a:solidFill>
                  <a:srgbClr val="FF3131"/>
                </a:solidFill>
                <a:latin typeface="Canva Sans"/>
                <a:ea typeface="Canva Sans"/>
                <a:cs typeface="Canva Sans"/>
                <a:sym typeface="Canva Sans"/>
              </a:rPr>
              <a:t>red = normal</a:t>
            </a:r>
          </a:p>
          <a:p>
            <a:pPr algn="ctr">
              <a:lnSpc>
                <a:spcPts val="4340"/>
              </a:lnSpc>
            </a:pPr>
            <a:r>
              <a:rPr lang="en-US" sz="3100">
                <a:solidFill>
                  <a:srgbClr val="2337E6"/>
                </a:solidFill>
                <a:latin typeface="Canva Sans"/>
                <a:ea typeface="Canva Sans"/>
                <a:cs typeface="Canva Sans"/>
                <a:sym typeface="Canva Sans"/>
              </a:rPr>
              <a:t>blue = gamma</a:t>
            </a:r>
          </a:p>
          <a:p>
            <a:pPr algn="ctr">
              <a:lnSpc>
                <a:spcPts val="4340"/>
              </a:lnSpc>
            </a:pPr>
            <a:r>
              <a:rPr lang="en-US" sz="3100">
                <a:solidFill>
                  <a:srgbClr val="464F41"/>
                </a:solidFill>
                <a:latin typeface="Canva Sans"/>
                <a:ea typeface="Canva Sans"/>
                <a:cs typeface="Canva Sans"/>
                <a:sym typeface="Canva Sans"/>
              </a:rPr>
              <a:t>black = inverse guassian</a:t>
            </a:r>
          </a:p>
        </p:txBody>
      </p:sp>
      <p:sp>
        <p:nvSpPr>
          <p:cNvPr name="TextBox 13" id="13"/>
          <p:cNvSpPr txBox="true"/>
          <p:nvPr/>
        </p:nvSpPr>
        <p:spPr>
          <a:xfrm rot="0">
            <a:off x="11162505" y="6238944"/>
            <a:ext cx="4496350" cy="2508003"/>
          </a:xfrm>
          <a:prstGeom prst="rect">
            <a:avLst/>
          </a:prstGeom>
        </p:spPr>
        <p:txBody>
          <a:bodyPr anchor="t" rtlCol="false" tIns="0" lIns="0" bIns="0" rIns="0">
            <a:spAutoFit/>
          </a:bodyPr>
          <a:lstStyle/>
          <a:p>
            <a:pPr algn="ctr">
              <a:lnSpc>
                <a:spcPts val="4038"/>
              </a:lnSpc>
            </a:pPr>
            <a:r>
              <a:rPr lang="en-US" sz="2884" b="true">
                <a:solidFill>
                  <a:srgbClr val="000000"/>
                </a:solidFill>
                <a:latin typeface="Canva Sans Bold"/>
                <a:ea typeface="Canva Sans Bold"/>
                <a:cs typeface="Canva Sans Bold"/>
                <a:sym typeface="Canva Sans Bold"/>
              </a:rPr>
              <a:t>A normal probability density distribution has the HIGHEST LOG-LIKEHOOD!</a:t>
            </a:r>
          </a:p>
          <a:p>
            <a:pPr algn="ctr">
              <a:lnSpc>
                <a:spcPts val="4038"/>
              </a:lnSpc>
            </a:pPr>
            <a:r>
              <a:rPr lang="en-US" sz="2884" b="true">
                <a:solidFill>
                  <a:srgbClr val="000000"/>
                </a:solidFill>
                <a:latin typeface="Canva Sans Bold"/>
                <a:ea typeface="Canva Sans Bold"/>
                <a:cs typeface="Canva Sans Bold"/>
                <a:sym typeface="Canva Sans Bold"/>
              </a:rPr>
              <a:t>so we’ll use </a:t>
            </a:r>
            <a:r>
              <a:rPr lang="en-US" b="true" sz="2884" i="true">
                <a:solidFill>
                  <a:srgbClr val="000000"/>
                </a:solidFill>
                <a:latin typeface="Canva Sans Bold Italics"/>
                <a:ea typeface="Canva Sans Bold Italics"/>
                <a:cs typeface="Canva Sans Bold Italics"/>
                <a:sym typeface="Canva Sans Bold Italics"/>
              </a:rPr>
              <a:t>lmer()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18019" y="1831340"/>
            <a:ext cx="11181296" cy="6452869"/>
          </a:xfrm>
          <a:prstGeom prst="rect">
            <a:avLst/>
          </a:prstGeom>
        </p:spPr>
        <p:txBody>
          <a:bodyPr anchor="t" rtlCol="false" tIns="0" lIns="0" bIns="0" rIns="0">
            <a:spAutoFit/>
          </a:bodyPr>
          <a:lstStyle/>
          <a:p>
            <a:pPr algn="ctr">
              <a:lnSpc>
                <a:spcPts val="12880"/>
              </a:lnSpc>
            </a:pPr>
            <a:r>
              <a:rPr lang="en-US" b="true" sz="9200">
                <a:solidFill>
                  <a:srgbClr val="464F41"/>
                </a:solidFill>
                <a:latin typeface="Boriboon Bold"/>
                <a:ea typeface="Boriboon Bold"/>
                <a:cs typeface="Boriboon Bold"/>
                <a:sym typeface="Boriboon Bold"/>
              </a:rPr>
              <a:t>LINEAR REGRESSION TIME!!!</a:t>
            </a:r>
          </a:p>
          <a:p>
            <a:pPr algn="ctr">
              <a:lnSpc>
                <a:spcPts val="12880"/>
              </a:lnSpc>
            </a:pPr>
          </a:p>
          <a:p>
            <a:pPr algn="ctr">
              <a:lnSpc>
                <a:spcPts val="12880"/>
              </a:lnSpc>
            </a:pPr>
            <a:r>
              <a:rPr lang="en-US" b="true" sz="9200" i="true">
                <a:solidFill>
                  <a:srgbClr val="464F41"/>
                </a:solidFill>
                <a:latin typeface="Boriboon Bold Italics"/>
                <a:ea typeface="Boriboon Bold Italics"/>
                <a:cs typeface="Boriboon Bold Italics"/>
                <a:sym typeface="Boriboon Bold Italics"/>
              </a:rPr>
              <a:t>... JOKES!!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18019" y="2300609"/>
            <a:ext cx="11181296" cy="5542906"/>
          </a:xfrm>
          <a:prstGeom prst="rect">
            <a:avLst/>
          </a:prstGeom>
        </p:spPr>
        <p:txBody>
          <a:bodyPr anchor="t" rtlCol="false" tIns="0" lIns="0" bIns="0" rIns="0">
            <a:spAutoFit/>
          </a:bodyPr>
          <a:lstStyle/>
          <a:p>
            <a:pPr algn="ctr">
              <a:lnSpc>
                <a:spcPts val="11060"/>
              </a:lnSpc>
            </a:pPr>
            <a:r>
              <a:rPr lang="en-US" b="true" sz="7900">
                <a:solidFill>
                  <a:srgbClr val="464F41"/>
                </a:solidFill>
                <a:latin typeface="Boriboon Bold"/>
                <a:ea typeface="Boriboon Bold"/>
                <a:cs typeface="Boriboon Bold"/>
                <a:sym typeface="Boriboon Bold"/>
              </a:rPr>
              <a:t>WE HAVE NO IDEA WHICH SOIL AND PLANT TRAITS TO CHOOSE... ALSO... WHICH COMBOS???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18019" y="3039751"/>
            <a:ext cx="11181296" cy="1441451"/>
          </a:xfrm>
          <a:prstGeom prst="rect">
            <a:avLst/>
          </a:prstGeom>
        </p:spPr>
        <p:txBody>
          <a:bodyPr anchor="t" rtlCol="false" tIns="0" lIns="0" bIns="0" rIns="0">
            <a:spAutoFit/>
          </a:bodyPr>
          <a:lstStyle/>
          <a:p>
            <a:pPr algn="ctr">
              <a:lnSpc>
                <a:spcPts val="11899"/>
              </a:lnSpc>
            </a:pPr>
            <a:r>
              <a:rPr lang="en-US" b="true" sz="8499">
                <a:solidFill>
                  <a:srgbClr val="464F41"/>
                </a:solidFill>
                <a:latin typeface="Boriboon Bold"/>
                <a:ea typeface="Boriboon Bold"/>
                <a:cs typeface="Boriboon Bold"/>
                <a:sym typeface="Boriboon Bold"/>
              </a:rPr>
              <a:t>LET’S DO A PCA!</a:t>
            </a:r>
          </a:p>
        </p:txBody>
      </p:sp>
      <p:sp>
        <p:nvSpPr>
          <p:cNvPr name="TextBox 7" id="7"/>
          <p:cNvSpPr txBox="true"/>
          <p:nvPr/>
        </p:nvSpPr>
        <p:spPr>
          <a:xfrm rot="0">
            <a:off x="3718019" y="4755103"/>
            <a:ext cx="11296172" cy="1944370"/>
          </a:xfrm>
          <a:prstGeom prst="rect">
            <a:avLst/>
          </a:prstGeom>
        </p:spPr>
        <p:txBody>
          <a:bodyPr anchor="t" rtlCol="false" tIns="0" lIns="0" bIns="0" rIns="0">
            <a:spAutoFit/>
          </a:bodyPr>
          <a:lstStyle/>
          <a:p>
            <a:pPr algn="ctr">
              <a:lnSpc>
                <a:spcPts val="5179"/>
              </a:lnSpc>
            </a:pPr>
            <a:r>
              <a:rPr lang="en-US" sz="3699">
                <a:solidFill>
                  <a:srgbClr val="464F41"/>
                </a:solidFill>
                <a:latin typeface="Canva Sans"/>
                <a:ea typeface="Canva Sans"/>
                <a:cs typeface="Canva Sans"/>
                <a:sym typeface="Canva Sans"/>
              </a:rPr>
              <a:t>(Gives us a rough idea of the relationships between different plant and soil traits and which traits vary the most across saltmarshes)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524004" y="538781"/>
            <a:ext cx="14835549" cy="8874356"/>
          </a:xfrm>
          <a:custGeom>
            <a:avLst/>
            <a:gdLst/>
            <a:ahLst/>
            <a:cxnLst/>
            <a:rect r="r" b="b" t="t" l="l"/>
            <a:pathLst>
              <a:path h="8874356" w="14835549">
                <a:moveTo>
                  <a:pt x="0" y="0"/>
                </a:moveTo>
                <a:lnTo>
                  <a:pt x="14835550" y="0"/>
                </a:lnTo>
                <a:lnTo>
                  <a:pt x="14835550" y="8874356"/>
                </a:lnTo>
                <a:lnTo>
                  <a:pt x="0" y="8874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5" id="5"/>
          <p:cNvGraphicFramePr>
            <a:graphicFrameLocks noGrp="true"/>
          </p:cNvGraphicFramePr>
          <p:nvPr/>
        </p:nvGraphicFramePr>
        <p:xfrm>
          <a:off x="3792575" y="2789515"/>
          <a:ext cx="11294614" cy="5997178"/>
        </p:xfrm>
        <a:graphic>
          <a:graphicData uri="http://schemas.openxmlformats.org/drawingml/2006/table">
            <a:tbl>
              <a:tblPr/>
              <a:tblGrid>
                <a:gridCol w="2823653"/>
                <a:gridCol w="2823653"/>
                <a:gridCol w="2823653"/>
                <a:gridCol w="2823653"/>
              </a:tblGrid>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Variable</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PC1</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PC2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PC3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soil_C</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-0.3270867</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0.44789885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0.16653515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soil_N</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-0.3547747</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0.37618972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0.08033651</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soil_P</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-0.2202713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0.02402190</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-0.10226068</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soil_pH</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0.3376054</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-0.22697065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-0.18848895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soil_sal</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-0.2806422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-0.39256180</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-0.00168089</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soil_wat</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-0.3539508</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0.23179513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0.02363715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biomass_above</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-0.3274486</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-0.30076393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-0.16619185</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plant_dens</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-0.3154603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-0.40412756</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0.01990098</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leaf_N</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0.3142092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0.06465172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0.20468806</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leaf_C</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0.2491950</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0.08525667</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0.59299480</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9765">
                <a:tc>
                  <a:txBody>
                    <a:bodyPr anchor="t" rtlCol="false"/>
                    <a:lstStyle/>
                    <a:p>
                      <a:pPr algn="l">
                        <a:lnSpc>
                          <a:spcPts val="2379"/>
                        </a:lnSpc>
                        <a:defRPr/>
                      </a:pPr>
                      <a:r>
                        <a:rPr lang="en-US" sz="1699" b="true">
                          <a:solidFill>
                            <a:srgbClr val="000000"/>
                          </a:solidFill>
                          <a:latin typeface="Tomorrow Bold"/>
                          <a:ea typeface="Tomorrow Bold"/>
                          <a:cs typeface="Tomorrow Bold"/>
                          <a:sym typeface="Tomorrow Bold"/>
                        </a:rPr>
                        <a:t>leaf_P</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0.1817902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0.36430053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Tomorrow"/>
                          <a:ea typeface="Tomorrow"/>
                          <a:cs typeface="Tomorrow"/>
                          <a:sym typeface="Tomorrow"/>
                        </a:rPr>
                        <a:t>-0.70548522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3668520" y="2123400"/>
            <a:ext cx="3039511" cy="6661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Tomorrow Bold"/>
                <a:ea typeface="Tomorrow Bold"/>
                <a:cs typeface="Tomorrow Bold"/>
                <a:sym typeface="Tomorrow Bold"/>
              </a:rPr>
              <a:t>Proportion of Total Variance</a:t>
            </a:r>
          </a:p>
        </p:txBody>
      </p:sp>
      <p:sp>
        <p:nvSpPr>
          <p:cNvPr name="TextBox 7" id="7"/>
          <p:cNvSpPr txBox="true"/>
          <p:nvPr/>
        </p:nvSpPr>
        <p:spPr>
          <a:xfrm rot="0">
            <a:off x="6236648" y="2156420"/>
            <a:ext cx="8636183" cy="1189990"/>
          </a:xfrm>
          <a:prstGeom prst="rect">
            <a:avLst/>
          </a:prstGeom>
        </p:spPr>
        <p:txBody>
          <a:bodyPr anchor="t" rtlCol="false" tIns="0" lIns="0" bIns="0" rIns="0">
            <a:spAutoFit/>
          </a:bodyPr>
          <a:lstStyle/>
          <a:p>
            <a:pPr algn="ctr">
              <a:lnSpc>
                <a:spcPts val="4759"/>
              </a:lnSpc>
            </a:pPr>
            <a:r>
              <a:rPr lang="en-US" sz="3399">
                <a:solidFill>
                  <a:srgbClr val="000000"/>
                </a:solidFill>
                <a:latin typeface="Tomorrow"/>
                <a:ea typeface="Tomorrow"/>
                <a:cs typeface="Tomorrow"/>
                <a:sym typeface="Tomorrow"/>
              </a:rPr>
              <a:t>55.64%            10.50%            7.87%</a:t>
            </a:r>
          </a:p>
          <a:p>
            <a:pPr algn="ctr">
              <a:lnSpc>
                <a:spcPts val="4759"/>
              </a:lnSpc>
            </a:pPr>
          </a:p>
        </p:txBody>
      </p:sp>
      <p:sp>
        <p:nvSpPr>
          <p:cNvPr name="TextBox 8" id="8"/>
          <p:cNvSpPr txBox="true"/>
          <p:nvPr/>
        </p:nvSpPr>
        <p:spPr>
          <a:xfrm rot="0">
            <a:off x="1317555" y="942975"/>
            <a:ext cx="14835549"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PCA RAW DATA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773910" y="636345"/>
            <a:ext cx="14413602" cy="8621955"/>
          </a:xfrm>
          <a:custGeom>
            <a:avLst/>
            <a:gdLst/>
            <a:ahLst/>
            <a:cxnLst/>
            <a:rect r="r" b="b" t="t" l="l"/>
            <a:pathLst>
              <a:path h="8621955" w="14413602">
                <a:moveTo>
                  <a:pt x="0" y="0"/>
                </a:moveTo>
                <a:lnTo>
                  <a:pt x="14413602" y="0"/>
                </a:lnTo>
                <a:lnTo>
                  <a:pt x="14413602" y="8621955"/>
                </a:lnTo>
                <a:lnTo>
                  <a:pt x="0" y="86219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06948" y="2293061"/>
            <a:ext cx="11074105" cy="6300633"/>
          </a:xfrm>
          <a:custGeom>
            <a:avLst/>
            <a:gdLst/>
            <a:ahLst/>
            <a:cxnLst/>
            <a:rect r="r" b="b" t="t" l="l"/>
            <a:pathLst>
              <a:path h="6300633" w="11074105">
                <a:moveTo>
                  <a:pt x="0" y="0"/>
                </a:moveTo>
                <a:lnTo>
                  <a:pt x="11074104" y="0"/>
                </a:lnTo>
                <a:lnTo>
                  <a:pt x="11074104" y="6300633"/>
                </a:lnTo>
                <a:lnTo>
                  <a:pt x="0" y="6300633"/>
                </a:lnTo>
                <a:lnTo>
                  <a:pt x="0" y="0"/>
                </a:lnTo>
                <a:close/>
              </a:path>
            </a:pathLst>
          </a:custGeom>
          <a:blipFill>
            <a:blip r:embed="rId8"/>
            <a:stretch>
              <a:fillRect l="0" t="-7061" r="0" b="-1471"/>
            </a:stretch>
          </a:blipFill>
        </p:spPr>
      </p:sp>
      <p:sp>
        <p:nvSpPr>
          <p:cNvPr name="TextBox 6" id="6"/>
          <p:cNvSpPr txBox="true"/>
          <p:nvPr/>
        </p:nvSpPr>
        <p:spPr>
          <a:xfrm rot="0">
            <a:off x="1937199" y="1042696"/>
            <a:ext cx="1441360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TRAITS VISUALIZED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18019" y="2723521"/>
            <a:ext cx="11181296" cy="4716133"/>
          </a:xfrm>
          <a:prstGeom prst="rect">
            <a:avLst/>
          </a:prstGeom>
        </p:spPr>
        <p:txBody>
          <a:bodyPr anchor="t" rtlCol="false" tIns="0" lIns="0" bIns="0" rIns="0">
            <a:spAutoFit/>
          </a:bodyPr>
          <a:lstStyle/>
          <a:p>
            <a:pPr algn="ctr">
              <a:lnSpc>
                <a:spcPts val="9380"/>
              </a:lnSpc>
            </a:pPr>
            <a:r>
              <a:rPr lang="en-US" b="true" sz="6700">
                <a:solidFill>
                  <a:srgbClr val="464F41"/>
                </a:solidFill>
                <a:latin typeface="Boriboon Bold"/>
                <a:ea typeface="Boriboon Bold"/>
                <a:cs typeface="Boriboon Bold"/>
                <a:sym typeface="Boriboon Bold"/>
              </a:rPr>
              <a:t>LET’S CREATE MODELS USING OUR PCA AXES AS PREDICTORS -- </a:t>
            </a:r>
            <a:r>
              <a:rPr lang="en-US" b="true" sz="6700" i="true">
                <a:solidFill>
                  <a:srgbClr val="464F41"/>
                </a:solidFill>
                <a:latin typeface="Boriboon Bold Italics"/>
                <a:ea typeface="Boriboon Bold Italics"/>
                <a:cs typeface="Boriboon Bold Italics"/>
                <a:sym typeface="Boriboon Bold Italics"/>
              </a:rPr>
              <a:t>SHOULD WE CHOOSE PC1 AND/OR PC2?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521899"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53352" y="1217272"/>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PROJECT OVERVIEW</a:t>
            </a:r>
          </a:p>
        </p:txBody>
      </p:sp>
      <p:sp>
        <p:nvSpPr>
          <p:cNvPr name="TextBox 7" id="7"/>
          <p:cNvSpPr txBox="true"/>
          <p:nvPr/>
        </p:nvSpPr>
        <p:spPr>
          <a:xfrm rot="0">
            <a:off x="3940853" y="3377112"/>
            <a:ext cx="11514948" cy="5516047"/>
          </a:xfrm>
          <a:prstGeom prst="rect">
            <a:avLst/>
          </a:prstGeom>
        </p:spPr>
        <p:txBody>
          <a:bodyPr anchor="t" rtlCol="false" tIns="0" lIns="0" bIns="0" rIns="0">
            <a:spAutoFit/>
          </a:bodyPr>
          <a:lstStyle/>
          <a:p>
            <a:pPr algn="just" marL="1122679" indent="-561340" lvl="1">
              <a:lnSpc>
                <a:spcPts val="7279"/>
              </a:lnSpc>
              <a:buFont typeface="Arial"/>
              <a:buChar char="•"/>
            </a:pPr>
            <a:r>
              <a:rPr lang="en-US" sz="5199">
                <a:solidFill>
                  <a:srgbClr val="464F41"/>
                </a:solidFill>
                <a:latin typeface="Tomorrow"/>
                <a:ea typeface="Tomorrow"/>
                <a:cs typeface="Tomorrow"/>
                <a:sym typeface="Tomorrow"/>
              </a:rPr>
              <a:t>Introduction</a:t>
            </a:r>
          </a:p>
          <a:p>
            <a:pPr algn="just" marL="1122679" indent="-561340" lvl="1">
              <a:lnSpc>
                <a:spcPts val="7279"/>
              </a:lnSpc>
              <a:buFont typeface="Arial"/>
              <a:buChar char="•"/>
            </a:pPr>
            <a:r>
              <a:rPr lang="en-US" sz="5199">
                <a:solidFill>
                  <a:srgbClr val="464F41"/>
                </a:solidFill>
                <a:latin typeface="Tomorrow"/>
                <a:ea typeface="Tomorrow"/>
                <a:cs typeface="Tomorrow"/>
                <a:sym typeface="Tomorrow"/>
              </a:rPr>
              <a:t>Hypothesis</a:t>
            </a:r>
          </a:p>
          <a:p>
            <a:pPr algn="just" marL="1122679" indent="-561340" lvl="1">
              <a:lnSpc>
                <a:spcPts val="7279"/>
              </a:lnSpc>
              <a:buFont typeface="Arial"/>
              <a:buChar char="•"/>
            </a:pPr>
            <a:r>
              <a:rPr lang="en-US" sz="5199">
                <a:solidFill>
                  <a:srgbClr val="464F41"/>
                </a:solidFill>
                <a:latin typeface="Tomorrow"/>
                <a:ea typeface="Tomorrow"/>
                <a:cs typeface="Tomorrow"/>
                <a:sym typeface="Tomorrow"/>
              </a:rPr>
              <a:t>Methods &amp; Results</a:t>
            </a:r>
          </a:p>
          <a:p>
            <a:pPr algn="just" marL="1122679" indent="-561340" lvl="1">
              <a:lnSpc>
                <a:spcPts val="7279"/>
              </a:lnSpc>
              <a:buFont typeface="Arial"/>
              <a:buChar char="•"/>
            </a:pPr>
            <a:r>
              <a:rPr lang="en-US" sz="5199">
                <a:solidFill>
                  <a:srgbClr val="464F41"/>
                </a:solidFill>
                <a:latin typeface="Tomorrow"/>
                <a:ea typeface="Tomorrow"/>
                <a:cs typeface="Tomorrow"/>
                <a:sym typeface="Tomorrow"/>
              </a:rPr>
              <a:t>Discussion</a:t>
            </a:r>
          </a:p>
          <a:p>
            <a:pPr algn="just" marL="1122679" indent="-561340" lvl="1">
              <a:lnSpc>
                <a:spcPts val="7279"/>
              </a:lnSpc>
              <a:buFont typeface="Arial"/>
              <a:buChar char="•"/>
            </a:pPr>
            <a:r>
              <a:rPr lang="en-US" sz="5199">
                <a:solidFill>
                  <a:srgbClr val="464F41"/>
                </a:solidFill>
                <a:latin typeface="Tomorrow"/>
                <a:ea typeface="Tomorrow"/>
                <a:cs typeface="Tomorrow"/>
                <a:sym typeface="Tomorrow"/>
              </a:rPr>
              <a:t>Questions?</a:t>
            </a:r>
          </a:p>
          <a:p>
            <a:pPr algn="just">
              <a:lnSpc>
                <a:spcPts val="727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106594" y="682874"/>
            <a:ext cx="14335819" cy="8575426"/>
          </a:xfrm>
          <a:custGeom>
            <a:avLst/>
            <a:gdLst/>
            <a:ahLst/>
            <a:cxnLst/>
            <a:rect r="r" b="b" t="t" l="l"/>
            <a:pathLst>
              <a:path h="8575426" w="14335819">
                <a:moveTo>
                  <a:pt x="0" y="0"/>
                </a:moveTo>
                <a:lnTo>
                  <a:pt x="14335819" y="0"/>
                </a:lnTo>
                <a:lnTo>
                  <a:pt x="14335819" y="8575426"/>
                </a:lnTo>
                <a:lnTo>
                  <a:pt x="0" y="8575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99381" y="1993682"/>
            <a:ext cx="10889237" cy="6724104"/>
          </a:xfrm>
          <a:custGeom>
            <a:avLst/>
            <a:gdLst/>
            <a:ahLst/>
            <a:cxnLst/>
            <a:rect r="r" b="b" t="t" l="l"/>
            <a:pathLst>
              <a:path h="6724104" w="10889237">
                <a:moveTo>
                  <a:pt x="0" y="0"/>
                </a:moveTo>
                <a:lnTo>
                  <a:pt x="10889238" y="0"/>
                </a:lnTo>
                <a:lnTo>
                  <a:pt x="10889238" y="6724104"/>
                </a:lnTo>
                <a:lnTo>
                  <a:pt x="0" y="6724104"/>
                </a:lnTo>
                <a:lnTo>
                  <a:pt x="0" y="0"/>
                </a:lnTo>
                <a:close/>
              </a:path>
            </a:pathLst>
          </a:custGeom>
          <a:blipFill>
            <a:blip r:embed="rId8"/>
            <a:stretch>
              <a:fillRect l="0" t="0" r="0" b="0"/>
            </a:stretch>
          </a:blipFill>
        </p:spPr>
      </p:sp>
      <p:sp>
        <p:nvSpPr>
          <p:cNvPr name="TextBox 6" id="6"/>
          <p:cNvSpPr txBox="true"/>
          <p:nvPr/>
        </p:nvSpPr>
        <p:spPr>
          <a:xfrm rot="0">
            <a:off x="3582561" y="942975"/>
            <a:ext cx="10655597" cy="811530"/>
          </a:xfrm>
          <a:prstGeom prst="rect">
            <a:avLst/>
          </a:prstGeom>
        </p:spPr>
        <p:txBody>
          <a:bodyPr anchor="t" rtlCol="false" tIns="0" lIns="0" bIns="0" rIns="0">
            <a:spAutoFit/>
          </a:bodyPr>
          <a:lstStyle/>
          <a:p>
            <a:pPr algn="ctr">
              <a:lnSpc>
                <a:spcPts val="6720"/>
              </a:lnSpc>
            </a:pPr>
            <a:r>
              <a:rPr lang="en-US" sz="4800" b="true">
                <a:solidFill>
                  <a:srgbClr val="000000"/>
                </a:solidFill>
                <a:latin typeface="Canva Sans Bold"/>
                <a:ea typeface="Canva Sans Bold"/>
                <a:cs typeface="Canva Sans Bold"/>
                <a:sym typeface="Canva Sans Bold"/>
              </a:rPr>
              <a:t>Community Regressions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438098" y="1518424"/>
            <a:ext cx="11741138" cy="7250153"/>
          </a:xfrm>
          <a:custGeom>
            <a:avLst/>
            <a:gdLst/>
            <a:ahLst/>
            <a:cxnLst/>
            <a:rect r="r" b="b" t="t" l="l"/>
            <a:pathLst>
              <a:path h="7250153" w="11741138">
                <a:moveTo>
                  <a:pt x="0" y="0"/>
                </a:moveTo>
                <a:lnTo>
                  <a:pt x="11741138" y="0"/>
                </a:lnTo>
                <a:lnTo>
                  <a:pt x="11741138" y="7250152"/>
                </a:lnTo>
                <a:lnTo>
                  <a:pt x="0" y="7250152"/>
                </a:lnTo>
                <a:lnTo>
                  <a:pt x="0" y="0"/>
                </a:lnTo>
                <a:close/>
              </a:path>
            </a:pathLst>
          </a:custGeom>
          <a:blipFill>
            <a:blip r:embed="rId7"/>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13735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253708" y="1217514"/>
            <a:ext cx="5780584" cy="771525"/>
          </a:xfrm>
          <a:prstGeom prst="rect">
            <a:avLst/>
          </a:prstGeom>
        </p:spPr>
        <p:txBody>
          <a:bodyPr anchor="t" rtlCol="false" tIns="0" lIns="0" bIns="0" rIns="0">
            <a:spAutoFit/>
          </a:bodyPr>
          <a:lstStyle/>
          <a:p>
            <a:pPr algn="ctr">
              <a:lnSpc>
                <a:spcPts val="6300"/>
              </a:lnSpc>
            </a:pPr>
            <a:r>
              <a:rPr lang="en-US" sz="4500" b="true">
                <a:solidFill>
                  <a:srgbClr val="000000"/>
                </a:solidFill>
                <a:latin typeface="Canva Sans Bold"/>
                <a:ea typeface="Canva Sans Bold"/>
                <a:cs typeface="Canva Sans Bold"/>
                <a:sym typeface="Canva Sans Bold"/>
              </a:rPr>
              <a:t>POTENTIAL MODELS</a:t>
            </a:r>
          </a:p>
        </p:txBody>
      </p:sp>
      <p:sp>
        <p:nvSpPr>
          <p:cNvPr name="TextBox 6" id="6"/>
          <p:cNvSpPr txBox="true"/>
          <p:nvPr/>
        </p:nvSpPr>
        <p:spPr>
          <a:xfrm rot="0">
            <a:off x="10207418" y="2627213"/>
            <a:ext cx="442793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MODEL 2</a:t>
            </a:r>
          </a:p>
        </p:txBody>
      </p:sp>
      <p:sp>
        <p:nvSpPr>
          <p:cNvPr name="TextBox 7" id="7"/>
          <p:cNvSpPr txBox="true"/>
          <p:nvPr/>
        </p:nvSpPr>
        <p:spPr>
          <a:xfrm rot="0">
            <a:off x="3701666" y="2627213"/>
            <a:ext cx="442793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MODEL 1</a:t>
            </a:r>
          </a:p>
        </p:txBody>
      </p:sp>
      <p:sp>
        <p:nvSpPr>
          <p:cNvPr name="TextBox 8" id="8"/>
          <p:cNvSpPr txBox="true"/>
          <p:nvPr/>
        </p:nvSpPr>
        <p:spPr>
          <a:xfrm rot="0">
            <a:off x="3701666" y="5935440"/>
            <a:ext cx="442793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MODEL 3</a:t>
            </a:r>
          </a:p>
        </p:txBody>
      </p:sp>
      <p:sp>
        <p:nvSpPr>
          <p:cNvPr name="TextBox 9" id="9"/>
          <p:cNvSpPr txBox="true"/>
          <p:nvPr/>
        </p:nvSpPr>
        <p:spPr>
          <a:xfrm rot="0">
            <a:off x="10207418" y="5935440"/>
            <a:ext cx="442793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MODEL 4</a:t>
            </a:r>
          </a:p>
        </p:txBody>
      </p:sp>
      <p:sp>
        <p:nvSpPr>
          <p:cNvPr name="TextBox 10" id="10"/>
          <p:cNvSpPr txBox="true"/>
          <p:nvPr/>
        </p:nvSpPr>
        <p:spPr>
          <a:xfrm rot="0">
            <a:off x="2962533" y="3008154"/>
            <a:ext cx="5906200" cy="2285881"/>
          </a:xfrm>
          <a:prstGeom prst="rect">
            <a:avLst/>
          </a:prstGeom>
        </p:spPr>
        <p:txBody>
          <a:bodyPr anchor="t" rtlCol="false" tIns="0" lIns="0" bIns="0" rIns="0">
            <a:spAutoFit/>
          </a:bodyPr>
          <a:lstStyle/>
          <a:p>
            <a:pPr algn="ctr">
              <a:lnSpc>
                <a:spcPts val="4554"/>
              </a:lnSpc>
            </a:pPr>
          </a:p>
          <a:p>
            <a:pPr algn="ctr">
              <a:lnSpc>
                <a:spcPts val="4554"/>
              </a:lnSpc>
            </a:pPr>
            <a:r>
              <a:rPr lang="en-US" sz="3253">
                <a:solidFill>
                  <a:srgbClr val="000000"/>
                </a:solidFill>
                <a:latin typeface="Tomorrow"/>
                <a:ea typeface="Tomorrow"/>
                <a:cs typeface="Tomorrow"/>
                <a:sym typeface="Tomorrow"/>
              </a:rPr>
              <a:t>Fixed effects: PC1, PC2 + their interaction</a:t>
            </a:r>
          </a:p>
          <a:p>
            <a:pPr algn="ctr">
              <a:lnSpc>
                <a:spcPts val="4554"/>
              </a:lnSpc>
              <a:spcBef>
                <a:spcPct val="0"/>
              </a:spcBef>
            </a:pPr>
            <a:r>
              <a:rPr lang="en-US" sz="3253">
                <a:solidFill>
                  <a:srgbClr val="000000"/>
                </a:solidFill>
                <a:latin typeface="Tomorrow"/>
                <a:ea typeface="Tomorrow"/>
                <a:cs typeface="Tomorrow"/>
                <a:sym typeface="Tomorrow"/>
              </a:rPr>
              <a:t>Random effect: Community</a:t>
            </a:r>
          </a:p>
        </p:txBody>
      </p:sp>
      <p:sp>
        <p:nvSpPr>
          <p:cNvPr name="TextBox 11" id="11"/>
          <p:cNvSpPr txBox="true"/>
          <p:nvPr/>
        </p:nvSpPr>
        <p:spPr>
          <a:xfrm rot="0">
            <a:off x="9468285" y="3140928"/>
            <a:ext cx="5906200" cy="1710420"/>
          </a:xfrm>
          <a:prstGeom prst="rect">
            <a:avLst/>
          </a:prstGeom>
        </p:spPr>
        <p:txBody>
          <a:bodyPr anchor="t" rtlCol="false" tIns="0" lIns="0" bIns="0" rIns="0">
            <a:spAutoFit/>
          </a:bodyPr>
          <a:lstStyle/>
          <a:p>
            <a:pPr algn="ctr">
              <a:lnSpc>
                <a:spcPts val="4554"/>
              </a:lnSpc>
            </a:pPr>
          </a:p>
          <a:p>
            <a:pPr algn="ctr">
              <a:lnSpc>
                <a:spcPts val="4554"/>
              </a:lnSpc>
            </a:pPr>
            <a:r>
              <a:rPr lang="en-US" sz="3253">
                <a:solidFill>
                  <a:srgbClr val="000000"/>
                </a:solidFill>
                <a:latin typeface="Tomorrow"/>
                <a:ea typeface="Tomorrow"/>
                <a:cs typeface="Tomorrow"/>
                <a:sym typeface="Tomorrow"/>
              </a:rPr>
              <a:t>Fixed effects: PC1 and PC2 </a:t>
            </a:r>
          </a:p>
          <a:p>
            <a:pPr algn="ctr">
              <a:lnSpc>
                <a:spcPts val="4554"/>
              </a:lnSpc>
              <a:spcBef>
                <a:spcPct val="0"/>
              </a:spcBef>
            </a:pPr>
            <a:r>
              <a:rPr lang="en-US" sz="3253">
                <a:solidFill>
                  <a:srgbClr val="000000"/>
                </a:solidFill>
                <a:latin typeface="Tomorrow"/>
                <a:ea typeface="Tomorrow"/>
                <a:cs typeface="Tomorrow"/>
                <a:sym typeface="Tomorrow"/>
              </a:rPr>
              <a:t>Random effect: Community</a:t>
            </a:r>
          </a:p>
        </p:txBody>
      </p:sp>
      <p:sp>
        <p:nvSpPr>
          <p:cNvPr name="TextBox 12" id="12"/>
          <p:cNvSpPr txBox="true"/>
          <p:nvPr/>
        </p:nvSpPr>
        <p:spPr>
          <a:xfrm rot="0">
            <a:off x="2962533" y="6449155"/>
            <a:ext cx="5906200" cy="1710420"/>
          </a:xfrm>
          <a:prstGeom prst="rect">
            <a:avLst/>
          </a:prstGeom>
        </p:spPr>
        <p:txBody>
          <a:bodyPr anchor="t" rtlCol="false" tIns="0" lIns="0" bIns="0" rIns="0">
            <a:spAutoFit/>
          </a:bodyPr>
          <a:lstStyle/>
          <a:p>
            <a:pPr algn="ctr">
              <a:lnSpc>
                <a:spcPts val="4554"/>
              </a:lnSpc>
            </a:pPr>
          </a:p>
          <a:p>
            <a:pPr algn="ctr">
              <a:lnSpc>
                <a:spcPts val="4554"/>
              </a:lnSpc>
            </a:pPr>
            <a:r>
              <a:rPr lang="en-US" sz="3253">
                <a:solidFill>
                  <a:srgbClr val="000000"/>
                </a:solidFill>
                <a:latin typeface="Tomorrow"/>
                <a:ea typeface="Tomorrow"/>
                <a:cs typeface="Tomorrow"/>
                <a:sym typeface="Tomorrow"/>
              </a:rPr>
              <a:t>Fixed effects: PC1 </a:t>
            </a:r>
          </a:p>
          <a:p>
            <a:pPr algn="ctr">
              <a:lnSpc>
                <a:spcPts val="4554"/>
              </a:lnSpc>
              <a:spcBef>
                <a:spcPct val="0"/>
              </a:spcBef>
            </a:pPr>
            <a:r>
              <a:rPr lang="en-US" sz="3253">
                <a:solidFill>
                  <a:srgbClr val="000000"/>
                </a:solidFill>
                <a:latin typeface="Tomorrow"/>
                <a:ea typeface="Tomorrow"/>
                <a:cs typeface="Tomorrow"/>
                <a:sym typeface="Tomorrow"/>
              </a:rPr>
              <a:t>Random effect: Community</a:t>
            </a:r>
          </a:p>
        </p:txBody>
      </p:sp>
      <p:sp>
        <p:nvSpPr>
          <p:cNvPr name="TextBox 13" id="13"/>
          <p:cNvSpPr txBox="true"/>
          <p:nvPr/>
        </p:nvSpPr>
        <p:spPr>
          <a:xfrm rot="0">
            <a:off x="9468285" y="6449155"/>
            <a:ext cx="5906200" cy="1710420"/>
          </a:xfrm>
          <a:prstGeom prst="rect">
            <a:avLst/>
          </a:prstGeom>
        </p:spPr>
        <p:txBody>
          <a:bodyPr anchor="t" rtlCol="false" tIns="0" lIns="0" bIns="0" rIns="0">
            <a:spAutoFit/>
          </a:bodyPr>
          <a:lstStyle/>
          <a:p>
            <a:pPr algn="ctr">
              <a:lnSpc>
                <a:spcPts val="4554"/>
              </a:lnSpc>
            </a:pPr>
          </a:p>
          <a:p>
            <a:pPr algn="ctr">
              <a:lnSpc>
                <a:spcPts val="4554"/>
              </a:lnSpc>
            </a:pPr>
            <a:r>
              <a:rPr lang="en-US" sz="3253">
                <a:solidFill>
                  <a:srgbClr val="000000"/>
                </a:solidFill>
                <a:latin typeface="Tomorrow"/>
                <a:ea typeface="Tomorrow"/>
                <a:cs typeface="Tomorrow"/>
                <a:sym typeface="Tomorrow"/>
              </a:rPr>
              <a:t>Fixed effects: PC2 </a:t>
            </a:r>
          </a:p>
          <a:p>
            <a:pPr algn="ctr">
              <a:lnSpc>
                <a:spcPts val="4554"/>
              </a:lnSpc>
              <a:spcBef>
                <a:spcPct val="0"/>
              </a:spcBef>
            </a:pPr>
            <a:r>
              <a:rPr lang="en-US" sz="3253">
                <a:solidFill>
                  <a:srgbClr val="000000"/>
                </a:solidFill>
                <a:latin typeface="Tomorrow"/>
                <a:ea typeface="Tomorrow"/>
                <a:cs typeface="Tomorrow"/>
                <a:sym typeface="Tomorrow"/>
              </a:rPr>
              <a:t>Random effect: Community</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060319" y="1717643"/>
            <a:ext cx="11095893" cy="6851714"/>
          </a:xfrm>
          <a:custGeom>
            <a:avLst/>
            <a:gdLst/>
            <a:ahLst/>
            <a:cxnLst/>
            <a:rect r="r" b="b" t="t" l="l"/>
            <a:pathLst>
              <a:path h="6851714" w="11095893">
                <a:moveTo>
                  <a:pt x="0" y="0"/>
                </a:moveTo>
                <a:lnTo>
                  <a:pt x="11095894" y="0"/>
                </a:lnTo>
                <a:lnTo>
                  <a:pt x="11095894" y="6851714"/>
                </a:lnTo>
                <a:lnTo>
                  <a:pt x="0" y="6851714"/>
                </a:lnTo>
                <a:lnTo>
                  <a:pt x="0" y="0"/>
                </a:lnTo>
                <a:close/>
              </a:path>
            </a:pathLst>
          </a:custGeom>
          <a:blipFill>
            <a:blip r:embed="rId7"/>
            <a:stretch>
              <a:fillRect l="0" t="0" r="0" b="0"/>
            </a:stretch>
          </a:blipFill>
        </p:spPr>
      </p:sp>
      <p:sp>
        <p:nvSpPr>
          <p:cNvPr name="TextBox 6" id="6"/>
          <p:cNvSpPr txBox="true"/>
          <p:nvPr/>
        </p:nvSpPr>
        <p:spPr>
          <a:xfrm rot="0">
            <a:off x="9608266" y="1650968"/>
            <a:ext cx="4162392" cy="580423"/>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Model 3 is the best !</a:t>
            </a:r>
          </a:p>
        </p:txBody>
      </p:sp>
      <p:sp>
        <p:nvSpPr>
          <p:cNvPr name="AutoShape 7" id="7"/>
          <p:cNvSpPr/>
          <p:nvPr/>
        </p:nvSpPr>
        <p:spPr>
          <a:xfrm flipH="true">
            <a:off x="10252317" y="2231391"/>
            <a:ext cx="1437145" cy="1742712"/>
          </a:xfrm>
          <a:prstGeom prst="line">
            <a:avLst/>
          </a:prstGeom>
          <a:ln cap="flat" w="38100">
            <a:solidFill>
              <a:srgbClr val="000000"/>
            </a:solidFill>
            <a:prstDash val="solid"/>
            <a:headEnd type="none" len="sm" w="sm"/>
            <a:tailEnd type="triangle" len="med" w="lg"/>
          </a:ln>
        </p:spPr>
      </p:sp>
      <p:sp>
        <p:nvSpPr>
          <p:cNvPr name="TextBox 8" id="8"/>
          <p:cNvSpPr txBox="true"/>
          <p:nvPr/>
        </p:nvSpPr>
        <p:spPr>
          <a:xfrm rot="0">
            <a:off x="11495991" y="1936417"/>
            <a:ext cx="3660221" cy="1056770"/>
          </a:xfrm>
          <a:prstGeom prst="rect">
            <a:avLst/>
          </a:prstGeom>
        </p:spPr>
        <p:txBody>
          <a:bodyPr anchor="t" rtlCol="false" tIns="0" lIns="0" bIns="0" rIns="0">
            <a:spAutoFit/>
          </a:bodyPr>
          <a:lstStyle/>
          <a:p>
            <a:pPr algn="ctr">
              <a:lnSpc>
                <a:spcPts val="2822"/>
              </a:lnSpc>
            </a:pPr>
          </a:p>
          <a:p>
            <a:pPr algn="ctr">
              <a:lnSpc>
                <a:spcPts val="2822"/>
              </a:lnSpc>
            </a:pPr>
            <a:r>
              <a:rPr lang="en-US" sz="2016">
                <a:solidFill>
                  <a:srgbClr val="000000"/>
                </a:solidFill>
                <a:latin typeface="Tomorrow"/>
                <a:ea typeface="Tomorrow"/>
                <a:cs typeface="Tomorrow"/>
                <a:sym typeface="Tomorrow"/>
              </a:rPr>
              <a:t>Fixed effects: PC1 </a:t>
            </a:r>
          </a:p>
          <a:p>
            <a:pPr algn="ctr">
              <a:lnSpc>
                <a:spcPts val="2822"/>
              </a:lnSpc>
              <a:spcBef>
                <a:spcPct val="0"/>
              </a:spcBef>
            </a:pPr>
            <a:r>
              <a:rPr lang="en-US" sz="2016">
                <a:solidFill>
                  <a:srgbClr val="000000"/>
                </a:solidFill>
                <a:latin typeface="Tomorrow"/>
                <a:ea typeface="Tomorrow"/>
                <a:cs typeface="Tomorrow"/>
                <a:sym typeface="Tomorrow"/>
              </a:rPr>
              <a:t>Random effect: Community</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229591" y="4874936"/>
            <a:ext cx="12429263" cy="512377"/>
          </a:xfrm>
          <a:custGeom>
            <a:avLst/>
            <a:gdLst/>
            <a:ahLst/>
            <a:cxnLst/>
            <a:rect r="r" b="b" t="t" l="l"/>
            <a:pathLst>
              <a:path h="512377" w="12429263">
                <a:moveTo>
                  <a:pt x="0" y="0"/>
                </a:moveTo>
                <a:lnTo>
                  <a:pt x="12429264" y="0"/>
                </a:lnTo>
                <a:lnTo>
                  <a:pt x="12429264" y="512376"/>
                </a:lnTo>
                <a:lnTo>
                  <a:pt x="0" y="512376"/>
                </a:lnTo>
                <a:lnTo>
                  <a:pt x="0" y="0"/>
                </a:lnTo>
                <a:close/>
              </a:path>
            </a:pathLst>
          </a:custGeom>
          <a:blipFill>
            <a:blip r:embed="rId10"/>
            <a:stretch>
              <a:fillRect l="0" t="0" r="0" b="0"/>
            </a:stretch>
          </a:blipFill>
        </p:spPr>
      </p:sp>
      <p:sp>
        <p:nvSpPr>
          <p:cNvPr name="TextBox 7" id="7"/>
          <p:cNvSpPr txBox="true"/>
          <p:nvPr/>
        </p:nvSpPr>
        <p:spPr>
          <a:xfrm rot="0">
            <a:off x="4477559" y="1029306"/>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METHODS</a:t>
            </a:r>
          </a:p>
        </p:txBody>
      </p:sp>
      <p:sp>
        <p:nvSpPr>
          <p:cNvPr name="TextBox 8" id="8"/>
          <p:cNvSpPr txBox="true"/>
          <p:nvPr/>
        </p:nvSpPr>
        <p:spPr>
          <a:xfrm rot="0">
            <a:off x="2265155" y="3244221"/>
            <a:ext cx="1375769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LOWEST AIC!</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18019" y="3308690"/>
            <a:ext cx="11181296" cy="2929884"/>
          </a:xfrm>
          <a:prstGeom prst="rect">
            <a:avLst/>
          </a:prstGeom>
        </p:spPr>
        <p:txBody>
          <a:bodyPr anchor="t" rtlCol="false" tIns="0" lIns="0" bIns="0" rIns="0">
            <a:spAutoFit/>
          </a:bodyPr>
          <a:lstStyle/>
          <a:p>
            <a:pPr algn="ctr">
              <a:lnSpc>
                <a:spcPts val="11760"/>
              </a:lnSpc>
            </a:pPr>
            <a:r>
              <a:rPr lang="en-US" b="true" sz="8400">
                <a:solidFill>
                  <a:srgbClr val="464F41"/>
                </a:solidFill>
                <a:latin typeface="Boriboon Bold"/>
                <a:ea typeface="Boriboon Bold"/>
                <a:cs typeface="Boriboon Bold"/>
                <a:sym typeface="Boriboon Bold"/>
              </a:rPr>
              <a:t>BUT WHAT DOES PC1 </a:t>
            </a:r>
            <a:r>
              <a:rPr lang="en-US" b="true" sz="8400" i="true">
                <a:solidFill>
                  <a:srgbClr val="464F41"/>
                </a:solidFill>
                <a:latin typeface="Boriboon Bold Italics"/>
                <a:ea typeface="Boriboon Bold Italics"/>
                <a:cs typeface="Boriboon Bold Italics"/>
                <a:sym typeface="Boriboon Bold Italics"/>
              </a:rPr>
              <a:t>REALLY MEAN?...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916167" y="1912404"/>
            <a:ext cx="10039225" cy="6199221"/>
          </a:xfrm>
          <a:custGeom>
            <a:avLst/>
            <a:gdLst/>
            <a:ahLst/>
            <a:cxnLst/>
            <a:rect r="r" b="b" t="t" l="l"/>
            <a:pathLst>
              <a:path h="6199221" w="10039225">
                <a:moveTo>
                  <a:pt x="0" y="0"/>
                </a:moveTo>
                <a:lnTo>
                  <a:pt x="10039224" y="0"/>
                </a:lnTo>
                <a:lnTo>
                  <a:pt x="10039224" y="6199221"/>
                </a:lnTo>
                <a:lnTo>
                  <a:pt x="0" y="6199221"/>
                </a:lnTo>
                <a:lnTo>
                  <a:pt x="0" y="0"/>
                </a:lnTo>
                <a:close/>
              </a:path>
            </a:pathLst>
          </a:custGeom>
          <a:blipFill>
            <a:blip r:embed="rId8"/>
            <a:stretch>
              <a:fillRect l="0" t="0" r="0" b="0"/>
            </a:stretch>
          </a:blipFill>
        </p:spPr>
      </p:sp>
      <p:sp>
        <p:nvSpPr>
          <p:cNvPr name="AutoShape 6" id="6"/>
          <p:cNvSpPr/>
          <p:nvPr/>
        </p:nvSpPr>
        <p:spPr>
          <a:xfrm flipH="true">
            <a:off x="11622319" y="4076387"/>
            <a:ext cx="2695342" cy="312326"/>
          </a:xfrm>
          <a:prstGeom prst="line">
            <a:avLst/>
          </a:prstGeom>
          <a:ln cap="flat" w="38100">
            <a:solidFill>
              <a:srgbClr val="0C860A"/>
            </a:solidFill>
            <a:prstDash val="solid"/>
            <a:headEnd type="none" len="sm" w="sm"/>
            <a:tailEnd type="triangle" len="med" w="lg"/>
          </a:ln>
        </p:spPr>
      </p:sp>
      <p:sp>
        <p:nvSpPr>
          <p:cNvPr name="TextBox 7" id="7"/>
          <p:cNvSpPr txBox="true"/>
          <p:nvPr/>
        </p:nvSpPr>
        <p:spPr>
          <a:xfrm rot="0">
            <a:off x="14223619" y="3431195"/>
            <a:ext cx="1553755" cy="1353163"/>
          </a:xfrm>
          <a:prstGeom prst="rect">
            <a:avLst/>
          </a:prstGeom>
        </p:spPr>
        <p:txBody>
          <a:bodyPr anchor="t" rtlCol="false" tIns="0" lIns="0" bIns="0" rIns="0">
            <a:spAutoFit/>
          </a:bodyPr>
          <a:lstStyle/>
          <a:p>
            <a:pPr algn="ctr">
              <a:lnSpc>
                <a:spcPts val="2739"/>
              </a:lnSpc>
            </a:pPr>
            <a:r>
              <a:rPr lang="en-US" sz="1956" b="true">
                <a:solidFill>
                  <a:srgbClr val="0C860A"/>
                </a:solidFill>
                <a:latin typeface="Canva Sans Bold"/>
                <a:ea typeface="Canva Sans Bold"/>
                <a:cs typeface="Canva Sans Bold"/>
                <a:sym typeface="Canva Sans Bold"/>
              </a:rPr>
              <a:t>Leaf N highly correlated with soil pH</a:t>
            </a:r>
          </a:p>
        </p:txBody>
      </p:sp>
      <p:sp>
        <p:nvSpPr>
          <p:cNvPr name="AutoShape 8" id="8"/>
          <p:cNvSpPr/>
          <p:nvPr/>
        </p:nvSpPr>
        <p:spPr>
          <a:xfrm>
            <a:off x="3921031" y="2673776"/>
            <a:ext cx="1775045" cy="468778"/>
          </a:xfrm>
          <a:prstGeom prst="line">
            <a:avLst/>
          </a:prstGeom>
          <a:ln cap="flat" w="38100">
            <a:solidFill>
              <a:srgbClr val="FF3131"/>
            </a:solidFill>
            <a:prstDash val="solid"/>
            <a:headEnd type="none" len="sm" w="sm"/>
            <a:tailEnd type="triangle" len="med" w="lg"/>
          </a:ln>
        </p:spPr>
      </p:sp>
      <p:sp>
        <p:nvSpPr>
          <p:cNvPr name="TextBox 9" id="9"/>
          <p:cNvSpPr txBox="true"/>
          <p:nvPr/>
        </p:nvSpPr>
        <p:spPr>
          <a:xfrm rot="0">
            <a:off x="2827198" y="1659423"/>
            <a:ext cx="2187666" cy="1014353"/>
          </a:xfrm>
          <a:prstGeom prst="rect">
            <a:avLst/>
          </a:prstGeom>
        </p:spPr>
        <p:txBody>
          <a:bodyPr anchor="t" rtlCol="false" tIns="0" lIns="0" bIns="0" rIns="0">
            <a:spAutoFit/>
          </a:bodyPr>
          <a:lstStyle/>
          <a:p>
            <a:pPr algn="ctr">
              <a:lnSpc>
                <a:spcPts val="2739"/>
              </a:lnSpc>
            </a:pPr>
            <a:r>
              <a:rPr lang="en-US" sz="1956" b="true">
                <a:solidFill>
                  <a:srgbClr val="FF3131"/>
                </a:solidFill>
                <a:latin typeface="Canva Sans Bold"/>
                <a:ea typeface="Canva Sans Bold"/>
                <a:cs typeface="Canva Sans Bold"/>
                <a:sym typeface="Canva Sans Bold"/>
              </a:rPr>
              <a:t>Soil C highly correlated with soil 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24004" y="538781"/>
            <a:ext cx="14835549" cy="8874356"/>
          </a:xfrm>
          <a:custGeom>
            <a:avLst/>
            <a:gdLst/>
            <a:ahLst/>
            <a:cxnLst/>
            <a:rect r="r" b="b" t="t" l="l"/>
            <a:pathLst>
              <a:path h="8874356" w="14835549">
                <a:moveTo>
                  <a:pt x="0" y="0"/>
                </a:moveTo>
                <a:lnTo>
                  <a:pt x="14835550" y="0"/>
                </a:lnTo>
                <a:lnTo>
                  <a:pt x="14835550" y="8874356"/>
                </a:lnTo>
                <a:lnTo>
                  <a:pt x="0" y="88743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5" id="5"/>
          <p:cNvGraphicFramePr>
            <a:graphicFrameLocks noGrp="true"/>
          </p:cNvGraphicFramePr>
          <p:nvPr/>
        </p:nvGraphicFramePr>
        <p:xfrm>
          <a:off x="3668545" y="1848312"/>
          <a:ext cx="6938296" cy="6981825"/>
        </p:xfrm>
        <a:graphic>
          <a:graphicData uri="http://schemas.openxmlformats.org/drawingml/2006/table">
            <a:tbl>
              <a:tblPr/>
              <a:tblGrid>
                <a:gridCol w="4239466"/>
                <a:gridCol w="2698831"/>
              </a:tblGrid>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Variable</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PC1</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C</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D82828"/>
                          </a:solidFill>
                          <a:latin typeface="Tomorrow Bold"/>
                          <a:ea typeface="Tomorrow Bold"/>
                          <a:cs typeface="Tomorrow Bold"/>
                          <a:sym typeface="Tomorrow Bold"/>
                        </a:rPr>
                        <a:t>-0.3270867</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N</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D82828"/>
                          </a:solidFill>
                          <a:latin typeface="Tomorrow Bold"/>
                          <a:ea typeface="Tomorrow Bold"/>
                          <a:cs typeface="Tomorrow Bold"/>
                          <a:sym typeface="Tomorrow Bold"/>
                        </a:rPr>
                        <a:t>-0.3547747</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P</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-0.2202713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pH</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C860A"/>
                          </a:solidFill>
                          <a:latin typeface="Tomorrow Bold"/>
                          <a:ea typeface="Tomorrow Bold"/>
                          <a:cs typeface="Tomorrow Bold"/>
                          <a:sym typeface="Tomorrow Bold"/>
                        </a:rPr>
                        <a:t>0.3376054</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salinity</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-0.2806422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soil water</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D82828"/>
                          </a:solidFill>
                          <a:latin typeface="Tomorrow Bold"/>
                          <a:ea typeface="Tomorrow Bold"/>
                          <a:cs typeface="Tomorrow Bold"/>
                          <a:sym typeface="Tomorrow Bold"/>
                        </a:rPr>
                        <a:t>-0.3539508</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biomass above  ground</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D82828"/>
                          </a:solidFill>
                          <a:latin typeface="Tomorrow Bold"/>
                          <a:ea typeface="Tomorrow Bold"/>
                          <a:cs typeface="Tomorrow Bold"/>
                          <a:sym typeface="Tomorrow Bold"/>
                        </a:rPr>
                        <a:t>-0.3274486</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plant density</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-0.3154603</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leaf N</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C860A"/>
                          </a:solidFill>
                          <a:latin typeface="Tomorrow Bold"/>
                          <a:ea typeface="Tomorrow Bold"/>
                          <a:cs typeface="Tomorrow Bold"/>
                          <a:sym typeface="Tomorrow Bold"/>
                        </a:rPr>
                        <a:t>0.3142092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leaf C</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0.2491950</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1819">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leaf P</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Tomorrow Bold"/>
                          <a:ea typeface="Tomorrow Bold"/>
                          <a:cs typeface="Tomorrow Bold"/>
                          <a:sym typeface="Tomorrow Bold"/>
                        </a:rPr>
                        <a:t>0.1817902</a:t>
                      </a:r>
                      <a:endParaRPr lang="en-US" sz="1100"/>
                    </a:p>
                  </a:txBody>
                  <a:tcPr marL="38100" marR="38100" marT="38100" marB="381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317555" y="596583"/>
            <a:ext cx="14835549"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MOST INFLUENTIAL TRAITS OF PC1</a:t>
            </a:r>
          </a:p>
        </p:txBody>
      </p:sp>
      <p:sp>
        <p:nvSpPr>
          <p:cNvPr name="TextBox 7" id="7"/>
          <p:cNvSpPr txBox="true"/>
          <p:nvPr/>
        </p:nvSpPr>
        <p:spPr>
          <a:xfrm rot="0">
            <a:off x="11225003" y="3029267"/>
            <a:ext cx="3330774" cy="4302125"/>
          </a:xfrm>
          <a:prstGeom prst="rect">
            <a:avLst/>
          </a:prstGeom>
        </p:spPr>
        <p:txBody>
          <a:bodyPr anchor="t" rtlCol="false" tIns="0" lIns="0" bIns="0" rIns="0">
            <a:spAutoFit/>
          </a:bodyPr>
          <a:lstStyle/>
          <a:p>
            <a:pPr algn="ctr">
              <a:lnSpc>
                <a:spcPts val="4899"/>
              </a:lnSpc>
            </a:pPr>
            <a:r>
              <a:rPr lang="en-US" sz="3499" b="true">
                <a:solidFill>
                  <a:srgbClr val="0C860A"/>
                </a:solidFill>
                <a:latin typeface="Canva Sans Bold"/>
                <a:ea typeface="Canva Sans Bold"/>
                <a:cs typeface="Canva Sans Bold"/>
                <a:sym typeface="Canva Sans Bold"/>
              </a:rPr>
              <a:t>↑Leaf N </a:t>
            </a:r>
          </a:p>
          <a:p>
            <a:pPr algn="ctr">
              <a:lnSpc>
                <a:spcPts val="4899"/>
              </a:lnSpc>
            </a:pPr>
            <a:r>
              <a:rPr lang="en-US" sz="3499" b="true">
                <a:solidFill>
                  <a:srgbClr val="0C860A"/>
                </a:solidFill>
                <a:latin typeface="Canva Sans Bold"/>
                <a:ea typeface="Canva Sans Bold"/>
                <a:cs typeface="Canva Sans Bold"/>
                <a:sym typeface="Canva Sans Bold"/>
              </a:rPr>
              <a:t>↑Soil pH</a:t>
            </a:r>
          </a:p>
          <a:p>
            <a:pPr algn="ctr">
              <a:lnSpc>
                <a:spcPts val="4899"/>
              </a:lnSpc>
            </a:pPr>
          </a:p>
          <a:p>
            <a:pPr algn="ctr">
              <a:lnSpc>
                <a:spcPts val="4899"/>
              </a:lnSpc>
            </a:pPr>
            <a:r>
              <a:rPr lang="en-US" sz="3499" b="true">
                <a:solidFill>
                  <a:srgbClr val="D82828"/>
                </a:solidFill>
                <a:latin typeface="Canva Sans Bold"/>
                <a:ea typeface="Canva Sans Bold"/>
                <a:cs typeface="Canva Sans Bold"/>
                <a:sym typeface="Canva Sans Bold"/>
              </a:rPr>
              <a:t>↓Soil N </a:t>
            </a:r>
          </a:p>
          <a:p>
            <a:pPr algn="ctr">
              <a:lnSpc>
                <a:spcPts val="4899"/>
              </a:lnSpc>
            </a:pPr>
            <a:r>
              <a:rPr lang="en-US" sz="3499" b="true">
                <a:solidFill>
                  <a:srgbClr val="D82828"/>
                </a:solidFill>
                <a:latin typeface="Canva Sans Bold"/>
                <a:ea typeface="Canva Sans Bold"/>
                <a:cs typeface="Canva Sans Bold"/>
                <a:sym typeface="Canva Sans Bold"/>
              </a:rPr>
              <a:t>↓Soil C</a:t>
            </a:r>
          </a:p>
          <a:p>
            <a:pPr algn="ctr">
              <a:lnSpc>
                <a:spcPts val="4899"/>
              </a:lnSpc>
            </a:pPr>
            <a:r>
              <a:rPr lang="en-US" sz="3499" b="true">
                <a:solidFill>
                  <a:srgbClr val="D82828"/>
                </a:solidFill>
                <a:latin typeface="Canva Sans Bold"/>
                <a:ea typeface="Canva Sans Bold"/>
                <a:cs typeface="Canva Sans Bold"/>
                <a:sym typeface="Canva Sans Bold"/>
              </a:rPr>
              <a:t>↓Plant Biomass</a:t>
            </a:r>
          </a:p>
          <a:p>
            <a:pPr algn="ctr">
              <a:lnSpc>
                <a:spcPts val="4899"/>
              </a:lnSpc>
            </a:pPr>
            <a:r>
              <a:rPr lang="en-US" sz="3499" b="true">
                <a:solidFill>
                  <a:srgbClr val="D82828"/>
                </a:solidFill>
                <a:latin typeface="Canva Sans Bold"/>
                <a:ea typeface="Canva Sans Bold"/>
                <a:cs typeface="Canva Sans Bold"/>
                <a:sym typeface="Canva Sans Bold"/>
              </a:rPr>
              <a:t>↓Plant Density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973533"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459938" y="1403306"/>
            <a:ext cx="1272772" cy="6886307"/>
            <a:chOff x="0" y="0"/>
            <a:chExt cx="335216" cy="1813677"/>
          </a:xfrm>
        </p:grpSpPr>
        <p:sp>
          <p:nvSpPr>
            <p:cNvPr name="Freeform 6" id="6"/>
            <p:cNvSpPr/>
            <p:nvPr/>
          </p:nvSpPr>
          <p:spPr>
            <a:xfrm flipH="false" flipV="false" rot="0">
              <a:off x="0" y="0"/>
              <a:ext cx="335216" cy="1813677"/>
            </a:xfrm>
            <a:custGeom>
              <a:avLst/>
              <a:gdLst/>
              <a:ahLst/>
              <a:cxnLst/>
              <a:rect r="r" b="b" t="t" l="l"/>
              <a:pathLst>
                <a:path h="1813677" w="335216">
                  <a:moveTo>
                    <a:pt x="0" y="0"/>
                  </a:moveTo>
                  <a:lnTo>
                    <a:pt x="335216" y="0"/>
                  </a:lnTo>
                  <a:lnTo>
                    <a:pt x="335216" y="1813677"/>
                  </a:lnTo>
                  <a:lnTo>
                    <a:pt x="0" y="1813677"/>
                  </a:lnTo>
                  <a:close/>
                </a:path>
              </a:pathLst>
            </a:custGeom>
            <a:solidFill>
              <a:srgbClr val="FFFFFF"/>
            </a:solidFill>
          </p:spPr>
        </p:sp>
        <p:sp>
          <p:nvSpPr>
            <p:cNvPr name="TextBox 7" id="7"/>
            <p:cNvSpPr txBox="true"/>
            <p:nvPr/>
          </p:nvSpPr>
          <p:spPr>
            <a:xfrm>
              <a:off x="0" y="-38100"/>
              <a:ext cx="335216" cy="1851777"/>
            </a:xfrm>
            <a:prstGeom prst="rect">
              <a:avLst/>
            </a:prstGeom>
          </p:spPr>
          <p:txBody>
            <a:bodyPr anchor="ctr" rtlCol="false" tIns="50800" lIns="50800" bIns="50800" rIns="50800"/>
            <a:lstStyle/>
            <a:p>
              <a:pPr algn="ctr">
                <a:lnSpc>
                  <a:spcPts val="3360"/>
                </a:lnSpc>
              </a:pPr>
            </a:p>
          </p:txBody>
        </p:sp>
      </p:grpSp>
      <p:sp>
        <p:nvSpPr>
          <p:cNvPr name="Freeform 8" id="8"/>
          <p:cNvSpPr/>
          <p:nvPr/>
        </p:nvSpPr>
        <p:spPr>
          <a:xfrm flipH="false" flipV="false" rot="0">
            <a:off x="3732710" y="1403306"/>
            <a:ext cx="11151914" cy="6886307"/>
          </a:xfrm>
          <a:custGeom>
            <a:avLst/>
            <a:gdLst/>
            <a:ahLst/>
            <a:cxnLst/>
            <a:rect r="r" b="b" t="t" l="l"/>
            <a:pathLst>
              <a:path h="6886307" w="11151914">
                <a:moveTo>
                  <a:pt x="0" y="0"/>
                </a:moveTo>
                <a:lnTo>
                  <a:pt x="11151914" y="0"/>
                </a:lnTo>
                <a:lnTo>
                  <a:pt x="11151914" y="6886307"/>
                </a:lnTo>
                <a:lnTo>
                  <a:pt x="0" y="6886307"/>
                </a:lnTo>
                <a:lnTo>
                  <a:pt x="0" y="0"/>
                </a:lnTo>
                <a:close/>
              </a:path>
            </a:pathLst>
          </a:custGeom>
          <a:blipFill>
            <a:blip r:embed="rId7"/>
            <a:stretch>
              <a:fillRect l="0" t="0" r="0" b="0"/>
            </a:stretch>
          </a:blipFill>
        </p:spPr>
      </p:sp>
      <p:sp>
        <p:nvSpPr>
          <p:cNvPr name="TextBox 9" id="9"/>
          <p:cNvSpPr txBox="true"/>
          <p:nvPr/>
        </p:nvSpPr>
        <p:spPr>
          <a:xfrm rot="0">
            <a:off x="13496714" y="7132878"/>
            <a:ext cx="1106139" cy="693436"/>
          </a:xfrm>
          <a:prstGeom prst="rect">
            <a:avLst/>
          </a:prstGeom>
        </p:spPr>
        <p:txBody>
          <a:bodyPr anchor="t" rtlCol="false" tIns="0" lIns="0" bIns="0" rIns="0">
            <a:spAutoFit/>
          </a:bodyPr>
          <a:lstStyle/>
          <a:p>
            <a:pPr algn="ctr">
              <a:lnSpc>
                <a:spcPts val="2826"/>
              </a:lnSpc>
            </a:pPr>
            <a:r>
              <a:rPr lang="en-US" sz="2018" b="true">
                <a:solidFill>
                  <a:srgbClr val="000000"/>
                </a:solidFill>
                <a:latin typeface="Canva Sans Bold"/>
                <a:ea typeface="Canva Sans Bold"/>
                <a:cs typeface="Canva Sans Bold"/>
                <a:sym typeface="Canva Sans Bold"/>
              </a:rPr>
              <a:t>↑ leaf N </a:t>
            </a:r>
          </a:p>
          <a:p>
            <a:pPr algn="ctr">
              <a:lnSpc>
                <a:spcPts val="2826"/>
              </a:lnSpc>
            </a:pPr>
            <a:r>
              <a:rPr lang="en-US" sz="2018" b="true">
                <a:solidFill>
                  <a:srgbClr val="000000"/>
                </a:solidFill>
                <a:latin typeface="Canva Sans Bold"/>
                <a:ea typeface="Canva Sans Bold"/>
                <a:cs typeface="Canva Sans Bold"/>
                <a:sym typeface="Canva Sans Bold"/>
              </a:rPr>
              <a:t>↑ Soil pH</a:t>
            </a:r>
          </a:p>
        </p:txBody>
      </p:sp>
      <p:sp>
        <p:nvSpPr>
          <p:cNvPr name="TextBox 10" id="10"/>
          <p:cNvSpPr txBox="true"/>
          <p:nvPr/>
        </p:nvSpPr>
        <p:spPr>
          <a:xfrm rot="0">
            <a:off x="1973533" y="7132878"/>
            <a:ext cx="2967244" cy="997141"/>
          </a:xfrm>
          <a:prstGeom prst="rect">
            <a:avLst/>
          </a:prstGeom>
        </p:spPr>
        <p:txBody>
          <a:bodyPr anchor="t" rtlCol="false" tIns="0" lIns="0" bIns="0" rIns="0">
            <a:spAutoFit/>
          </a:bodyPr>
          <a:lstStyle/>
          <a:p>
            <a:pPr algn="ctr">
              <a:lnSpc>
                <a:spcPts val="2727"/>
              </a:lnSpc>
            </a:pPr>
            <a:r>
              <a:rPr lang="en-US" sz="1948" b="true">
                <a:solidFill>
                  <a:srgbClr val="000000"/>
                </a:solidFill>
                <a:latin typeface="Canva Sans Bold"/>
                <a:ea typeface="Canva Sans Bold"/>
                <a:cs typeface="Canva Sans Bold"/>
                <a:sym typeface="Canva Sans Bold"/>
              </a:rPr>
              <a:t>↑ soil N + C</a:t>
            </a:r>
          </a:p>
          <a:p>
            <a:pPr algn="ctr">
              <a:lnSpc>
                <a:spcPts val="2727"/>
              </a:lnSpc>
            </a:pPr>
            <a:r>
              <a:rPr lang="en-US" sz="1948" b="true">
                <a:solidFill>
                  <a:srgbClr val="000000"/>
                </a:solidFill>
                <a:latin typeface="Canva Sans Bold"/>
                <a:ea typeface="Canva Sans Bold"/>
                <a:cs typeface="Canva Sans Bold"/>
                <a:sym typeface="Canva Sans Bold"/>
              </a:rPr>
              <a:t>↑ plant biomass </a:t>
            </a:r>
          </a:p>
          <a:p>
            <a:pPr algn="ctr">
              <a:lnSpc>
                <a:spcPts val="2557"/>
              </a:lnSpc>
            </a:pPr>
            <a:r>
              <a:rPr lang="en-US" sz="1826" b="true">
                <a:solidFill>
                  <a:srgbClr val="000000"/>
                </a:solidFill>
                <a:latin typeface="Canva Sans Bold"/>
                <a:ea typeface="Canva Sans Bold"/>
                <a:cs typeface="Canva Sans Bold"/>
                <a:sym typeface="Canva Sans Bold"/>
              </a:rPr>
              <a:t>↑ plant density</a:t>
            </a:r>
          </a:p>
        </p:txBody>
      </p:sp>
      <p:sp>
        <p:nvSpPr>
          <p:cNvPr name="TextBox 11" id="11"/>
          <p:cNvSpPr txBox="true"/>
          <p:nvPr/>
        </p:nvSpPr>
        <p:spPr>
          <a:xfrm rot="0">
            <a:off x="3827549" y="1445256"/>
            <a:ext cx="9669165" cy="4483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a:ea typeface="Canva Sans"/>
                <a:cs typeface="Canva Sans"/>
                <a:sym typeface="Canva Sans"/>
              </a:rPr>
              <a:t>A change is PC1 is associated with a change in all of our traits</a:t>
            </a:r>
          </a:p>
        </p:txBody>
      </p:sp>
      <p:sp>
        <p:nvSpPr>
          <p:cNvPr name="TextBox 12" id="12"/>
          <p:cNvSpPr txBox="true"/>
          <p:nvPr/>
        </p:nvSpPr>
        <p:spPr>
          <a:xfrm rot="0">
            <a:off x="2918489" y="5920888"/>
            <a:ext cx="1077330" cy="1066748"/>
          </a:xfrm>
          <a:prstGeom prst="rect">
            <a:avLst/>
          </a:prstGeom>
        </p:spPr>
        <p:txBody>
          <a:bodyPr anchor="t" rtlCol="false" tIns="0" lIns="0" bIns="0" rIns="0">
            <a:spAutoFit/>
          </a:bodyPr>
          <a:lstStyle/>
          <a:p>
            <a:pPr algn="ctr">
              <a:lnSpc>
                <a:spcPts val="2830"/>
              </a:lnSpc>
            </a:pPr>
            <a:r>
              <a:rPr lang="en-US" sz="2021">
                <a:solidFill>
                  <a:srgbClr val="000000"/>
                </a:solidFill>
                <a:latin typeface="Canva Sans"/>
                <a:ea typeface="Canva Sans"/>
                <a:cs typeface="Canva Sans"/>
                <a:sym typeface="Canva Sans"/>
              </a:rPr>
              <a:t>Highest at low PC1</a:t>
            </a:r>
          </a:p>
        </p:txBody>
      </p:sp>
      <p:sp>
        <p:nvSpPr>
          <p:cNvPr name="TextBox 13" id="13"/>
          <p:cNvSpPr txBox="true"/>
          <p:nvPr/>
        </p:nvSpPr>
        <p:spPr>
          <a:xfrm rot="0">
            <a:off x="13377245" y="5920888"/>
            <a:ext cx="1077330" cy="1066748"/>
          </a:xfrm>
          <a:prstGeom prst="rect">
            <a:avLst/>
          </a:prstGeom>
        </p:spPr>
        <p:txBody>
          <a:bodyPr anchor="t" rtlCol="false" tIns="0" lIns="0" bIns="0" rIns="0">
            <a:spAutoFit/>
          </a:bodyPr>
          <a:lstStyle/>
          <a:p>
            <a:pPr algn="ctr">
              <a:lnSpc>
                <a:spcPts val="2830"/>
              </a:lnSpc>
            </a:pPr>
            <a:r>
              <a:rPr lang="en-US" sz="2021">
                <a:solidFill>
                  <a:srgbClr val="000000"/>
                </a:solidFill>
                <a:latin typeface="Canva Sans"/>
                <a:ea typeface="Canva Sans"/>
                <a:cs typeface="Canva Sans"/>
                <a:sym typeface="Canva Sans"/>
              </a:rPr>
              <a:t>Highest at high PC1</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270479" y="1180955"/>
            <a:ext cx="11181296" cy="1384927"/>
          </a:xfrm>
          <a:prstGeom prst="rect">
            <a:avLst/>
          </a:prstGeom>
        </p:spPr>
        <p:txBody>
          <a:bodyPr anchor="t" rtlCol="false" tIns="0" lIns="0" bIns="0" rIns="0">
            <a:spAutoFit/>
          </a:bodyPr>
          <a:lstStyle/>
          <a:p>
            <a:pPr algn="l">
              <a:lnSpc>
                <a:spcPts val="11340"/>
              </a:lnSpc>
            </a:pPr>
            <a:r>
              <a:rPr lang="en-US" sz="8100" b="true">
                <a:solidFill>
                  <a:srgbClr val="464F41"/>
                </a:solidFill>
                <a:latin typeface="Boriboon Bold"/>
                <a:ea typeface="Boriboon Bold"/>
                <a:cs typeface="Boriboon Bold"/>
                <a:sym typeface="Boriboon Bold"/>
              </a:rPr>
              <a:t>REVIEW OF KEY RESULTS</a:t>
            </a:r>
          </a:p>
        </p:txBody>
      </p:sp>
      <p:sp>
        <p:nvSpPr>
          <p:cNvPr name="TextBox 6" id="6"/>
          <p:cNvSpPr txBox="true"/>
          <p:nvPr/>
        </p:nvSpPr>
        <p:spPr>
          <a:xfrm rot="0">
            <a:off x="2914104" y="2796292"/>
            <a:ext cx="12459792" cy="5806438"/>
          </a:xfrm>
          <a:prstGeom prst="rect">
            <a:avLst/>
          </a:prstGeom>
        </p:spPr>
        <p:txBody>
          <a:bodyPr anchor="t" rtlCol="false" tIns="0" lIns="0" bIns="0" rIns="0">
            <a:spAutoFit/>
          </a:bodyPr>
          <a:lstStyle/>
          <a:p>
            <a:pPr algn="l" marL="712480" indent="-356240" lvl="1">
              <a:lnSpc>
                <a:spcPts val="5115"/>
              </a:lnSpc>
              <a:buFont typeface="Arial"/>
              <a:buChar char="•"/>
            </a:pPr>
            <a:r>
              <a:rPr lang="en-US" sz="3300">
                <a:solidFill>
                  <a:srgbClr val="464F41"/>
                </a:solidFill>
                <a:latin typeface="Tomorrow"/>
                <a:ea typeface="Tomorrow"/>
                <a:cs typeface="Tomorrow"/>
                <a:sym typeface="Tomorrow"/>
              </a:rPr>
              <a:t>The restored phragmites community had the highest Shannon diversity </a:t>
            </a:r>
          </a:p>
          <a:p>
            <a:pPr algn="l" marL="712480" indent="-356240" lvl="1">
              <a:lnSpc>
                <a:spcPts val="5115"/>
              </a:lnSpc>
              <a:buFont typeface="Arial"/>
              <a:buChar char="•"/>
            </a:pPr>
            <a:r>
              <a:rPr lang="en-US" sz="3300">
                <a:solidFill>
                  <a:srgbClr val="464F41"/>
                </a:solidFill>
                <a:latin typeface="Tomorrow"/>
                <a:ea typeface="Tomorrow"/>
                <a:cs typeface="Tomorrow"/>
                <a:sym typeface="Tomorrow"/>
              </a:rPr>
              <a:t>There is a significant positive relationship between PC1 and Shannon diversity</a:t>
            </a:r>
          </a:p>
          <a:p>
            <a:pPr algn="l" marL="712480" indent="-356240" lvl="1">
              <a:lnSpc>
                <a:spcPts val="5115"/>
              </a:lnSpc>
              <a:buFont typeface="Arial"/>
              <a:buChar char="•"/>
            </a:pPr>
            <a:r>
              <a:rPr lang="en-US" sz="3300">
                <a:solidFill>
                  <a:srgbClr val="464F41"/>
                </a:solidFill>
                <a:latin typeface="Tomorrow"/>
                <a:ea typeface="Tomorrow"/>
                <a:cs typeface="Tomorrow"/>
                <a:sym typeface="Tomorrow"/>
              </a:rPr>
              <a:t>Higher PC1 values are associated with increased leaf N and soil pH, and lower soil N, plant biomass and plant density </a:t>
            </a:r>
          </a:p>
          <a:p>
            <a:pPr algn="l" marL="712480" indent="-356240" lvl="1">
              <a:lnSpc>
                <a:spcPts val="5115"/>
              </a:lnSpc>
              <a:buFont typeface="Arial"/>
              <a:buChar char="•"/>
            </a:pPr>
            <a:r>
              <a:rPr lang="en-US" sz="3300">
                <a:solidFill>
                  <a:srgbClr val="464F41"/>
                </a:solidFill>
                <a:latin typeface="Tomorrow"/>
                <a:ea typeface="Tomorrow"/>
                <a:cs typeface="Tomorrow"/>
                <a:sym typeface="Tomorrow"/>
              </a:rPr>
              <a:t> Differences in community is responsible for 4.1% of the variance in Shannon diversity</a:t>
            </a:r>
          </a:p>
          <a:p>
            <a:pPr algn="l">
              <a:lnSpc>
                <a:spcPts val="511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754389" y="345500"/>
            <a:ext cx="15105166" cy="9035636"/>
          </a:xfrm>
          <a:custGeom>
            <a:avLst/>
            <a:gdLst/>
            <a:ahLst/>
            <a:cxnLst/>
            <a:rect r="r" b="b" t="t" l="l"/>
            <a:pathLst>
              <a:path h="9035636" w="15105166">
                <a:moveTo>
                  <a:pt x="0" y="0"/>
                </a:moveTo>
                <a:lnTo>
                  <a:pt x="15105166" y="0"/>
                </a:lnTo>
                <a:lnTo>
                  <a:pt x="15105166" y="9035636"/>
                </a:lnTo>
                <a:lnTo>
                  <a:pt x="0" y="9035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5379616" y="-273917"/>
            <a:ext cx="5816767" cy="10320071"/>
          </a:xfrm>
          <a:custGeom>
            <a:avLst/>
            <a:gdLst/>
            <a:ahLst/>
            <a:cxnLst/>
            <a:rect r="r" b="b" t="t" l="l"/>
            <a:pathLst>
              <a:path h="10320071" w="5816767">
                <a:moveTo>
                  <a:pt x="5816768" y="0"/>
                </a:moveTo>
                <a:lnTo>
                  <a:pt x="0" y="0"/>
                </a:lnTo>
                <a:lnTo>
                  <a:pt x="0" y="10320071"/>
                </a:lnTo>
                <a:lnTo>
                  <a:pt x="5816768" y="10320071"/>
                </a:lnTo>
                <a:lnTo>
                  <a:pt x="58167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9381136"/>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2654800"/>
            <a:ext cx="14350916" cy="4759325"/>
          </a:xfrm>
          <a:prstGeom prst="rect">
            <a:avLst/>
          </a:prstGeom>
        </p:spPr>
        <p:txBody>
          <a:bodyPr anchor="t" rtlCol="false" tIns="0" lIns="0" bIns="0" rIns="0">
            <a:spAutoFit/>
          </a:bodyPr>
          <a:lstStyle/>
          <a:p>
            <a:pPr algn="l" marL="755651" indent="-377825" lvl="1">
              <a:lnSpc>
                <a:spcPts val="5425"/>
              </a:lnSpc>
              <a:buFont typeface="Arial"/>
              <a:buChar char="•"/>
            </a:pPr>
            <a:r>
              <a:rPr lang="en-US" sz="3500">
                <a:solidFill>
                  <a:srgbClr val="464F41"/>
                </a:solidFill>
                <a:latin typeface="Tomorrow"/>
                <a:ea typeface="Tomorrow"/>
                <a:cs typeface="Tomorrow"/>
                <a:sym typeface="Tomorrow"/>
              </a:rPr>
              <a:t>Between 2012-2017, </a:t>
            </a:r>
            <a:r>
              <a:rPr lang="en-US" sz="3500" i="true">
                <a:solidFill>
                  <a:srgbClr val="464F41"/>
                </a:solidFill>
                <a:latin typeface="Tomorrow Italics"/>
                <a:ea typeface="Tomorrow Italics"/>
                <a:cs typeface="Tomorrow Italics"/>
                <a:sym typeface="Tomorrow Italics"/>
              </a:rPr>
              <a:t>Spartina</a:t>
            </a:r>
            <a:r>
              <a:rPr lang="en-US" sz="3500">
                <a:solidFill>
                  <a:srgbClr val="464F41"/>
                </a:solidFill>
                <a:latin typeface="Tomorrow"/>
                <a:ea typeface="Tomorrow"/>
                <a:cs typeface="Tomorrow"/>
                <a:sym typeface="Tomorrow"/>
              </a:rPr>
              <a:t> </a:t>
            </a:r>
            <a:r>
              <a:rPr lang="en-US" sz="3500" i="true">
                <a:solidFill>
                  <a:srgbClr val="464F41"/>
                </a:solidFill>
                <a:latin typeface="Tomorrow Italics"/>
                <a:ea typeface="Tomorrow Italics"/>
                <a:cs typeface="Tomorrow Italics"/>
                <a:sym typeface="Tomorrow Italics"/>
              </a:rPr>
              <a:t>alterniflora </a:t>
            </a:r>
            <a:r>
              <a:rPr lang="en-US" sz="3500">
                <a:solidFill>
                  <a:srgbClr val="464F41"/>
                </a:solidFill>
                <a:latin typeface="Tomorrow"/>
                <a:ea typeface="Tomorrow"/>
                <a:cs typeface="Tomorrow"/>
                <a:sym typeface="Tomorrow"/>
              </a:rPr>
              <a:t>has been removed and </a:t>
            </a:r>
            <a:r>
              <a:rPr lang="en-US" sz="3500" i="true">
                <a:solidFill>
                  <a:srgbClr val="464F41"/>
                </a:solidFill>
                <a:latin typeface="Tomorrow Italics"/>
                <a:ea typeface="Tomorrow Italics"/>
                <a:cs typeface="Tomorrow Italics"/>
                <a:sym typeface="Tomorrow Italics"/>
              </a:rPr>
              <a:t>Phragmites australis </a:t>
            </a:r>
            <a:r>
              <a:rPr lang="en-US" sz="3500">
                <a:solidFill>
                  <a:srgbClr val="464F41"/>
                </a:solidFill>
                <a:latin typeface="Tomorrow"/>
                <a:ea typeface="Tomorrow"/>
                <a:cs typeface="Tomorrow"/>
                <a:sym typeface="Tomorrow"/>
              </a:rPr>
              <a:t>(native grass) has been transplanted </a:t>
            </a:r>
          </a:p>
          <a:p>
            <a:pPr algn="l">
              <a:lnSpc>
                <a:spcPts val="5425"/>
              </a:lnSpc>
            </a:pPr>
          </a:p>
          <a:p>
            <a:pPr algn="l" marL="755651" indent="-377825" lvl="1">
              <a:lnSpc>
                <a:spcPts val="5425"/>
              </a:lnSpc>
              <a:buFont typeface="Arial"/>
              <a:buChar char="•"/>
            </a:pPr>
            <a:r>
              <a:rPr lang="en-US" sz="3500">
                <a:solidFill>
                  <a:srgbClr val="464F41"/>
                </a:solidFill>
                <a:latin typeface="Tomorrow"/>
                <a:ea typeface="Tomorrow"/>
                <a:cs typeface="Tomorrow"/>
                <a:sym typeface="Tomorrow"/>
              </a:rPr>
              <a:t>Investigated how arthropod assemblages and their interaction between trophic levels change with the restoration of native grasses</a:t>
            </a:r>
          </a:p>
          <a:p>
            <a:pPr algn="l" marL="1511301" indent="-503767" lvl="2">
              <a:lnSpc>
                <a:spcPts val="5425"/>
              </a:lnSpc>
              <a:buFont typeface="Arial"/>
              <a:buChar char="⚬"/>
            </a:pPr>
            <a:r>
              <a:rPr lang="en-US" sz="3500">
                <a:solidFill>
                  <a:srgbClr val="464F41"/>
                </a:solidFill>
                <a:latin typeface="Tomorrow"/>
                <a:ea typeface="Tomorrow"/>
                <a:cs typeface="Tomorrow"/>
                <a:sym typeface="Tomorrow"/>
              </a:rPr>
              <a:t>Analyzed plant and soil traits that might explain the change</a:t>
            </a:r>
          </a:p>
        </p:txBody>
      </p:sp>
      <p:sp>
        <p:nvSpPr>
          <p:cNvPr name="TextBox 7" id="7"/>
          <p:cNvSpPr txBox="true"/>
          <p:nvPr/>
        </p:nvSpPr>
        <p:spPr>
          <a:xfrm rot="0">
            <a:off x="1242425" y="491183"/>
            <a:ext cx="9028430" cy="1566545"/>
          </a:xfrm>
          <a:prstGeom prst="rect">
            <a:avLst/>
          </a:prstGeom>
        </p:spPr>
        <p:txBody>
          <a:bodyPr anchor="t" rtlCol="false" tIns="0" lIns="0" bIns="0" rIns="0">
            <a:spAutoFit/>
          </a:bodyPr>
          <a:lstStyle/>
          <a:p>
            <a:pPr algn="l">
              <a:lnSpc>
                <a:spcPts val="12880"/>
              </a:lnSpc>
            </a:pPr>
            <a:r>
              <a:rPr lang="en-US" sz="9200" b="true">
                <a:solidFill>
                  <a:srgbClr val="464F41"/>
                </a:solidFill>
                <a:latin typeface="Boriboon Bold"/>
                <a:ea typeface="Boriboon Bold"/>
                <a:cs typeface="Boriboon Bold"/>
                <a:sym typeface="Boriboon Bold"/>
              </a:rPr>
              <a:t>BACKGROUND</a:t>
            </a:r>
          </a:p>
        </p:txBody>
      </p:sp>
      <p:sp>
        <p:nvSpPr>
          <p:cNvPr name="TextBox 8" id="8"/>
          <p:cNvSpPr txBox="true"/>
          <p:nvPr/>
        </p:nvSpPr>
        <p:spPr>
          <a:xfrm rot="0">
            <a:off x="4371178" y="8291220"/>
            <a:ext cx="11488377" cy="967080"/>
          </a:xfrm>
          <a:prstGeom prst="rect">
            <a:avLst/>
          </a:prstGeom>
        </p:spPr>
        <p:txBody>
          <a:bodyPr anchor="t" rtlCol="false" tIns="0" lIns="0" bIns="0" rIns="0">
            <a:spAutoFit/>
          </a:bodyPr>
          <a:lstStyle/>
          <a:p>
            <a:pPr algn="l">
              <a:lnSpc>
                <a:spcPts val="2036"/>
              </a:lnSpc>
            </a:pPr>
            <a:r>
              <a:rPr lang="en-US" sz="1454" i="true">
                <a:solidFill>
                  <a:srgbClr val="545454"/>
                </a:solidFill>
                <a:latin typeface="Canva Sans Italics"/>
                <a:ea typeface="Canva Sans Italics"/>
                <a:cs typeface="Canva Sans Italics"/>
                <a:sym typeface="Canva Sans Italics"/>
                <a:hlinkClick r:id="rId10" tooltip="https://esajournals-onlinelibrary-wiley-com.myaccess.library.utoronto.ca/authored-by/Jiang/Jia%E2%80%90Jia"/>
              </a:rPr>
              <a:t>J</a:t>
            </a:r>
            <a:r>
              <a:rPr lang="en-US" sz="1454">
                <a:solidFill>
                  <a:srgbClr val="545454"/>
                </a:solidFill>
                <a:latin typeface="Canva Sans"/>
                <a:ea typeface="Canva Sans"/>
                <a:cs typeface="Canva Sans"/>
                <a:sym typeface="Canva Sans"/>
                <a:hlinkClick r:id="rId11" tooltip="https://esajournals-onlinelibrary-wiley-com.myaccess.library.utoronto.ca/authored-by/Jiang/Jia%E2%80%90Jia"/>
              </a:rPr>
              <a:t>iang</a:t>
            </a:r>
            <a:r>
              <a:rPr lang="en-US" sz="1454">
                <a:solidFill>
                  <a:srgbClr val="545454"/>
                </a:solidFill>
                <a:latin typeface="Canva Sans"/>
                <a:ea typeface="Canva Sans"/>
                <a:cs typeface="Canva Sans"/>
                <a:sym typeface="Canva Sans"/>
              </a:rPr>
              <a:t>,  J., </a:t>
            </a:r>
            <a:r>
              <a:rPr lang="en-US" sz="1454">
                <a:solidFill>
                  <a:srgbClr val="545454"/>
                </a:solidFill>
                <a:latin typeface="Canva Sans"/>
                <a:ea typeface="Canva Sans"/>
                <a:cs typeface="Canva Sans"/>
                <a:sym typeface="Canva Sans"/>
                <a:hlinkClick r:id="rId12" tooltip="https://esajournals-onlinelibrary-wiley-com.myaccess.library.utoronto.ca/authored-by/Zhao/Yu%E2%80%90Jie"/>
              </a:rPr>
              <a:t>Zhao</a:t>
            </a:r>
            <a:r>
              <a:rPr lang="en-US" sz="1454">
                <a:solidFill>
                  <a:srgbClr val="545454"/>
                </a:solidFill>
                <a:latin typeface="Canva Sans"/>
                <a:ea typeface="Canva Sans"/>
                <a:cs typeface="Canva Sans"/>
                <a:sym typeface="Canva Sans"/>
              </a:rPr>
              <a:t>,  Y., </a:t>
            </a:r>
            <a:r>
              <a:rPr lang="en-US" sz="1454">
                <a:solidFill>
                  <a:srgbClr val="545454"/>
                </a:solidFill>
                <a:latin typeface="Canva Sans"/>
                <a:ea typeface="Canva Sans"/>
                <a:cs typeface="Canva Sans"/>
                <a:sym typeface="Canva Sans"/>
                <a:hlinkClick r:id="rId13" tooltip="https://esajournals-onlinelibrary-wiley-com.myaccess.library.utoronto.ca/authored-by/Guo/Yaolin"/>
              </a:rPr>
              <a:t>Guo</a:t>
            </a:r>
            <a:r>
              <a:rPr lang="en-US" sz="1454">
                <a:solidFill>
                  <a:srgbClr val="545454"/>
                </a:solidFill>
                <a:latin typeface="Canva Sans"/>
                <a:ea typeface="Canva Sans"/>
                <a:cs typeface="Canva Sans"/>
                <a:sym typeface="Canva Sans"/>
              </a:rPr>
              <a:t>,  Y., </a:t>
            </a:r>
            <a:r>
              <a:rPr lang="en-US" sz="1454">
                <a:solidFill>
                  <a:srgbClr val="545454"/>
                </a:solidFill>
                <a:latin typeface="Canva Sans"/>
                <a:ea typeface="Canva Sans"/>
                <a:cs typeface="Canva Sans"/>
                <a:sym typeface="Canva Sans"/>
                <a:hlinkClick r:id="rId14" tooltip="https://esajournals-onlinelibrary-wiley-com.myaccess.library.utoronto.ca/authored-by/Gao/Lei"/>
              </a:rPr>
              <a:t>Gao</a:t>
            </a:r>
            <a:r>
              <a:rPr lang="en-US" sz="1454">
                <a:solidFill>
                  <a:srgbClr val="545454"/>
                </a:solidFill>
                <a:latin typeface="Canva Sans"/>
                <a:ea typeface="Canva Sans"/>
                <a:cs typeface="Canva Sans"/>
                <a:sym typeface="Canva Sans"/>
              </a:rPr>
              <a:t>,  L.,</a:t>
            </a:r>
            <a:r>
              <a:rPr lang="en-US" sz="1454">
                <a:solidFill>
                  <a:srgbClr val="545454"/>
                </a:solidFill>
                <a:latin typeface="Canva Sans"/>
                <a:ea typeface="Canva Sans"/>
                <a:cs typeface="Canva Sans"/>
                <a:sym typeface="Canva Sans"/>
                <a:hlinkClick r:id="rId15" tooltip="https://esajournals-onlinelibrary-wiley-com.myaccess.library.utoronto.ca/authored-by/Richards/Christina+L."/>
              </a:rPr>
              <a:t> Richards</a:t>
            </a:r>
            <a:r>
              <a:rPr lang="en-US" sz="1454">
                <a:solidFill>
                  <a:srgbClr val="545454"/>
                </a:solidFill>
                <a:latin typeface="Canva Sans"/>
                <a:ea typeface="Canva Sans"/>
                <a:cs typeface="Canva Sans"/>
                <a:sym typeface="Canva Sans"/>
              </a:rPr>
              <a:t>, C.L., </a:t>
            </a:r>
            <a:r>
              <a:rPr lang="en-US" sz="1454">
                <a:solidFill>
                  <a:srgbClr val="545454"/>
                </a:solidFill>
                <a:latin typeface="Canva Sans"/>
                <a:ea typeface="Canva Sans"/>
                <a:cs typeface="Canva Sans"/>
                <a:sym typeface="Canva Sans"/>
                <a:hlinkClick r:id="rId16" tooltip="https://esajournals-onlinelibrary-wiley-com.myaccess.library.utoronto.ca/authored-by/Siemann/Evan"/>
              </a:rPr>
              <a:t>Siemann</a:t>
            </a:r>
            <a:r>
              <a:rPr lang="en-US" sz="1454">
                <a:solidFill>
                  <a:srgbClr val="545454"/>
                </a:solidFill>
                <a:latin typeface="Canva Sans"/>
                <a:ea typeface="Canva Sans"/>
                <a:cs typeface="Canva Sans"/>
                <a:sym typeface="Canva Sans"/>
              </a:rPr>
              <a:t>,  E., </a:t>
            </a:r>
            <a:r>
              <a:rPr lang="en-US" sz="1454">
                <a:solidFill>
                  <a:srgbClr val="545454"/>
                </a:solidFill>
                <a:latin typeface="Canva Sans"/>
                <a:ea typeface="Canva Sans"/>
                <a:cs typeface="Canva Sans"/>
                <a:sym typeface="Canva Sans"/>
                <a:hlinkClick r:id="rId17" tooltip="https://esajournals-onlinelibrary-wiley-com.myaccess.library.utoronto.ca/authored-by/Wu/Jihua"/>
              </a:rPr>
              <a:t>Wu</a:t>
            </a:r>
            <a:r>
              <a:rPr lang="en-US" sz="1454">
                <a:solidFill>
                  <a:srgbClr val="545454"/>
                </a:solidFill>
                <a:latin typeface="Canva Sans"/>
                <a:ea typeface="Canva Sans"/>
                <a:cs typeface="Canva Sans"/>
                <a:sym typeface="Canva Sans"/>
              </a:rPr>
              <a:t>,  J., </a:t>
            </a:r>
            <a:r>
              <a:rPr lang="en-US" sz="1454">
                <a:solidFill>
                  <a:srgbClr val="545454"/>
                </a:solidFill>
                <a:latin typeface="Canva Sans"/>
                <a:ea typeface="Canva Sans"/>
                <a:cs typeface="Canva Sans"/>
                <a:sym typeface="Canva Sans"/>
                <a:hlinkClick r:id="rId18" tooltip="https://esajournals-onlinelibrary-wiley-com.myaccess.library.utoronto.ca/authored-by/Li/Bo"/>
              </a:rPr>
              <a:t>Li</a:t>
            </a:r>
            <a:r>
              <a:rPr lang="en-US" sz="1454">
                <a:solidFill>
                  <a:srgbClr val="545454"/>
                </a:solidFill>
                <a:latin typeface="Canva Sans"/>
                <a:ea typeface="Canva Sans"/>
                <a:cs typeface="Canva Sans"/>
                <a:sym typeface="Canva Sans"/>
              </a:rPr>
              <a:t>,  L., </a:t>
            </a:r>
            <a:r>
              <a:rPr lang="en-US" sz="1454">
                <a:solidFill>
                  <a:srgbClr val="545454"/>
                </a:solidFill>
                <a:latin typeface="Canva Sans"/>
                <a:ea typeface="Canva Sans"/>
                <a:cs typeface="Canva Sans"/>
                <a:sym typeface="Canva Sans"/>
                <a:hlinkClick r:id="rId19" tooltip="https://esajournals-onlinelibrary-wiley-com.myaccess.library.utoronto.ca/authored-by/Ju/Rui%E2%80%90Ting"/>
              </a:rPr>
              <a:t>Ju</a:t>
            </a:r>
            <a:r>
              <a:rPr lang="en-US" sz="1454">
                <a:solidFill>
                  <a:srgbClr val="545454"/>
                </a:solidFill>
                <a:latin typeface="Canva Sans"/>
                <a:ea typeface="Canva Sans"/>
                <a:cs typeface="Canva Sans"/>
                <a:sym typeface="Canva Sans"/>
              </a:rPr>
              <a:t>, R. (2022). Restoration of native saltmarshes can</a:t>
            </a:r>
          </a:p>
          <a:p>
            <a:pPr algn="l">
              <a:lnSpc>
                <a:spcPts val="2036"/>
              </a:lnSpc>
            </a:pPr>
            <a:r>
              <a:rPr lang="en-US" sz="1454">
                <a:solidFill>
                  <a:srgbClr val="545454"/>
                </a:solidFill>
                <a:latin typeface="Canva Sans"/>
                <a:ea typeface="Canva Sans"/>
                <a:cs typeface="Canva Sans"/>
                <a:sym typeface="Canva Sans"/>
              </a:rPr>
              <a:t>           reverse arthropod assemblages and trophic interactions changed by a plant invasion. </a:t>
            </a:r>
            <a:r>
              <a:rPr lang="en-US" sz="1454" i="true">
                <a:solidFill>
                  <a:srgbClr val="545454"/>
                </a:solidFill>
                <a:latin typeface="Canva Sans Italics"/>
                <a:ea typeface="Canva Sans Italics"/>
                <a:cs typeface="Canva Sans Italics"/>
                <a:sym typeface="Canva Sans Italics"/>
              </a:rPr>
              <a:t>Ecological Applications - Ecological </a:t>
            </a:r>
          </a:p>
          <a:p>
            <a:pPr algn="l">
              <a:lnSpc>
                <a:spcPts val="2036"/>
              </a:lnSpc>
            </a:pPr>
            <a:r>
              <a:rPr lang="en-US" sz="1454" i="true">
                <a:solidFill>
                  <a:srgbClr val="545454"/>
                </a:solidFill>
                <a:latin typeface="Canva Sans Italics"/>
                <a:ea typeface="Canva Sans Italics"/>
                <a:cs typeface="Canva Sans Italics"/>
                <a:sym typeface="Canva Sans Italics"/>
              </a:rPr>
              <a:t>           </a:t>
            </a:r>
            <a:r>
              <a:rPr lang="en-US" sz="1454" i="true">
                <a:solidFill>
                  <a:srgbClr val="545454"/>
                </a:solidFill>
                <a:latin typeface="Canva Sans Italics"/>
                <a:ea typeface="Canva Sans Italics"/>
                <a:cs typeface="Canva Sans Italics"/>
                <a:sym typeface="Canva Sans Italics"/>
              </a:rPr>
              <a:t>Society of America, 34, </a:t>
            </a:r>
            <a:r>
              <a:rPr lang="en-US" sz="1454">
                <a:solidFill>
                  <a:srgbClr val="545454"/>
                </a:solidFill>
                <a:latin typeface="Canva Sans"/>
                <a:ea typeface="Canva Sans"/>
                <a:cs typeface="Canva Sans"/>
                <a:sym typeface="Canva Sans"/>
              </a:rPr>
              <a:t>1.</a:t>
            </a:r>
            <a:r>
              <a:rPr lang="en-US" sz="1454">
                <a:solidFill>
                  <a:srgbClr val="545454"/>
                </a:solidFill>
                <a:latin typeface="Canva Sans"/>
                <a:ea typeface="Canva Sans"/>
                <a:cs typeface="Canva Sans"/>
                <a:sym typeface="Canva Sans"/>
              </a:rPr>
              <a:t> </a:t>
            </a:r>
            <a:r>
              <a:rPr lang="en-US" sz="1454">
                <a:solidFill>
                  <a:srgbClr val="545454"/>
                </a:solidFill>
                <a:latin typeface="Canva Sans"/>
                <a:ea typeface="Canva Sans"/>
                <a:cs typeface="Canva Sans"/>
                <a:sym typeface="Canva Sans"/>
              </a:rPr>
              <a:t>https://doi-org.myaccess.library.utoronto.ca/10.1002/eap.2740</a:t>
            </a:r>
          </a:p>
          <a:p>
            <a:pPr algn="ctr">
              <a:lnSpc>
                <a:spcPts val="1605"/>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32952" y="216422"/>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9633311" y="2308863"/>
            <a:ext cx="6228888" cy="3051059"/>
          </a:xfrm>
          <a:prstGeom prst="rect">
            <a:avLst/>
          </a:prstGeom>
        </p:spPr>
        <p:txBody>
          <a:bodyPr anchor="t" rtlCol="false" tIns="0" lIns="0" bIns="0" rIns="0">
            <a:spAutoFit/>
          </a:bodyPr>
          <a:lstStyle/>
          <a:p>
            <a:pPr algn="ctr">
              <a:lnSpc>
                <a:spcPts val="3500"/>
              </a:lnSpc>
            </a:pPr>
          </a:p>
          <a:p>
            <a:pPr algn="ctr">
              <a:lnSpc>
                <a:spcPts val="3500"/>
              </a:lnSpc>
            </a:pPr>
          </a:p>
          <a:p>
            <a:pPr algn="ctr">
              <a:lnSpc>
                <a:spcPts val="3500"/>
              </a:lnSpc>
            </a:pPr>
            <a:r>
              <a:rPr lang="en-US" sz="2500" i="true">
                <a:solidFill>
                  <a:srgbClr val="084A74"/>
                </a:solidFill>
                <a:latin typeface="Tomorrow Italics"/>
                <a:ea typeface="Tomorrow Italics"/>
                <a:cs typeface="Tomorrow Italics"/>
                <a:sym typeface="Tomorrow Italics"/>
              </a:rPr>
              <a:t>H2: Soil and Plant traits represented by principal component axes differ in how they predict arthropod diversity across different communities.</a:t>
            </a:r>
          </a:p>
          <a:p>
            <a:pPr algn="ctr">
              <a:lnSpc>
                <a:spcPts val="3500"/>
              </a:lnSpc>
            </a:pPr>
          </a:p>
        </p:txBody>
      </p:sp>
      <p:sp>
        <p:nvSpPr>
          <p:cNvPr name="TextBox 7" id="7"/>
          <p:cNvSpPr txBox="true"/>
          <p:nvPr/>
        </p:nvSpPr>
        <p:spPr>
          <a:xfrm rot="0">
            <a:off x="3079779" y="2746997"/>
            <a:ext cx="6228888" cy="2174792"/>
          </a:xfrm>
          <a:prstGeom prst="rect">
            <a:avLst/>
          </a:prstGeom>
        </p:spPr>
        <p:txBody>
          <a:bodyPr anchor="t" rtlCol="false" tIns="0" lIns="0" bIns="0" rIns="0">
            <a:spAutoFit/>
          </a:bodyPr>
          <a:lstStyle/>
          <a:p>
            <a:pPr algn="ctr">
              <a:lnSpc>
                <a:spcPts val="3500"/>
              </a:lnSpc>
            </a:pPr>
          </a:p>
          <a:p>
            <a:pPr algn="ctr">
              <a:lnSpc>
                <a:spcPts val="3500"/>
              </a:lnSpc>
            </a:pPr>
            <a:r>
              <a:rPr lang="en-US" sz="2500" i="true">
                <a:solidFill>
                  <a:srgbClr val="084A74"/>
                </a:solidFill>
                <a:latin typeface="Tomorrow Italics"/>
                <a:ea typeface="Tomorrow Italics"/>
                <a:cs typeface="Tomorrow Italics"/>
                <a:sym typeface="Tomorrow Italics"/>
              </a:rPr>
              <a:t>H1: Soil and plant traits represented by principal component axes (PC1 and PC2) are strong predictors of arthropod diversity across all communities. </a:t>
            </a:r>
          </a:p>
        </p:txBody>
      </p:sp>
      <p:sp>
        <p:nvSpPr>
          <p:cNvPr name="TextBox 8" id="8"/>
          <p:cNvSpPr txBox="true"/>
          <p:nvPr/>
        </p:nvSpPr>
        <p:spPr>
          <a:xfrm rot="0">
            <a:off x="3079779" y="5438872"/>
            <a:ext cx="6228888" cy="1736659"/>
          </a:xfrm>
          <a:prstGeom prst="rect">
            <a:avLst/>
          </a:prstGeom>
        </p:spPr>
        <p:txBody>
          <a:bodyPr anchor="t" rtlCol="false" tIns="0" lIns="0" bIns="0" rIns="0">
            <a:spAutoFit/>
          </a:bodyPr>
          <a:lstStyle/>
          <a:p>
            <a:pPr algn="ctr">
              <a:lnSpc>
                <a:spcPts val="3500"/>
              </a:lnSpc>
            </a:pPr>
          </a:p>
          <a:p>
            <a:pPr algn="ctr">
              <a:lnSpc>
                <a:spcPts val="3500"/>
              </a:lnSpc>
            </a:pPr>
            <a:r>
              <a:rPr lang="en-US" sz="2500">
                <a:solidFill>
                  <a:srgbClr val="000000"/>
                </a:solidFill>
                <a:latin typeface="Tomorrow"/>
                <a:ea typeface="Tomorrow"/>
                <a:cs typeface="Tomorrow"/>
                <a:sym typeface="Tomorrow"/>
              </a:rPr>
              <a:t>Finding: PC1 explained </a:t>
            </a:r>
            <a:r>
              <a:rPr lang="en-US" sz="2500" b="true">
                <a:solidFill>
                  <a:srgbClr val="000000"/>
                </a:solidFill>
                <a:latin typeface="Tomorrow Bold"/>
                <a:ea typeface="Tomorrow Bold"/>
                <a:cs typeface="Tomorrow Bold"/>
                <a:sym typeface="Tomorrow Bold"/>
              </a:rPr>
              <a:t>55.64%</a:t>
            </a:r>
            <a:r>
              <a:rPr lang="en-US" sz="2500">
                <a:solidFill>
                  <a:srgbClr val="000000"/>
                </a:solidFill>
                <a:latin typeface="Tomorrow"/>
                <a:ea typeface="Tomorrow"/>
                <a:cs typeface="Tomorrow"/>
                <a:sym typeface="Tomorrow"/>
              </a:rPr>
              <a:t> and PC2 explained </a:t>
            </a:r>
            <a:r>
              <a:rPr lang="en-US" sz="2500" b="true">
                <a:solidFill>
                  <a:srgbClr val="000000"/>
                </a:solidFill>
                <a:latin typeface="Tomorrow Bold"/>
                <a:ea typeface="Tomorrow Bold"/>
                <a:cs typeface="Tomorrow Bold"/>
                <a:sym typeface="Tomorrow Bold"/>
              </a:rPr>
              <a:t>10.5%</a:t>
            </a:r>
            <a:r>
              <a:rPr lang="en-US" sz="2500">
                <a:solidFill>
                  <a:srgbClr val="000000"/>
                </a:solidFill>
                <a:latin typeface="Tomorrow"/>
                <a:ea typeface="Tomorrow"/>
                <a:cs typeface="Tomorrow"/>
                <a:sym typeface="Tomorrow"/>
              </a:rPr>
              <a:t> of the variation in Shannon diversity scores  </a:t>
            </a:r>
          </a:p>
        </p:txBody>
      </p:sp>
      <p:sp>
        <p:nvSpPr>
          <p:cNvPr name="TextBox 9" id="9"/>
          <p:cNvSpPr txBox="true"/>
          <p:nvPr/>
        </p:nvSpPr>
        <p:spPr>
          <a:xfrm rot="0">
            <a:off x="9633311" y="5438872"/>
            <a:ext cx="6228888" cy="1736659"/>
          </a:xfrm>
          <a:prstGeom prst="rect">
            <a:avLst/>
          </a:prstGeom>
        </p:spPr>
        <p:txBody>
          <a:bodyPr anchor="t" rtlCol="false" tIns="0" lIns="0" bIns="0" rIns="0">
            <a:spAutoFit/>
          </a:bodyPr>
          <a:lstStyle/>
          <a:p>
            <a:pPr algn="ctr">
              <a:lnSpc>
                <a:spcPts val="3500"/>
              </a:lnSpc>
            </a:pPr>
          </a:p>
          <a:p>
            <a:pPr algn="ctr">
              <a:lnSpc>
                <a:spcPts val="3500"/>
              </a:lnSpc>
            </a:pPr>
            <a:r>
              <a:rPr lang="en-US" sz="2500">
                <a:solidFill>
                  <a:srgbClr val="000000"/>
                </a:solidFill>
                <a:latin typeface="Tomorrow"/>
                <a:ea typeface="Tomorrow"/>
                <a:cs typeface="Tomorrow"/>
                <a:sym typeface="Tomorrow"/>
              </a:rPr>
              <a:t>Finding: Differences in community were responsible for </a:t>
            </a:r>
            <a:r>
              <a:rPr lang="en-US" sz="2500" b="true">
                <a:solidFill>
                  <a:srgbClr val="000000"/>
                </a:solidFill>
                <a:latin typeface="Tomorrow Bold"/>
                <a:ea typeface="Tomorrow Bold"/>
                <a:cs typeface="Tomorrow Bold"/>
                <a:sym typeface="Tomorrow Bold"/>
              </a:rPr>
              <a:t>4.1%</a:t>
            </a:r>
            <a:r>
              <a:rPr lang="en-US" sz="2500">
                <a:solidFill>
                  <a:srgbClr val="000000"/>
                </a:solidFill>
                <a:latin typeface="Tomorrow"/>
                <a:ea typeface="Tomorrow"/>
                <a:cs typeface="Tomorrow"/>
                <a:sym typeface="Tomorrow"/>
              </a:rPr>
              <a:t> of variation in Shannon diversity.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743029"/>
            <a:ext cx="15489978" cy="9265823"/>
          </a:xfrm>
          <a:custGeom>
            <a:avLst/>
            <a:gdLst/>
            <a:ahLst/>
            <a:cxnLst/>
            <a:rect r="r" b="b" t="t" l="l"/>
            <a:pathLst>
              <a:path h="9265823" w="15489978">
                <a:moveTo>
                  <a:pt x="0" y="0"/>
                </a:moveTo>
                <a:lnTo>
                  <a:pt x="15489978" y="0"/>
                </a:lnTo>
                <a:lnTo>
                  <a:pt x="15489978" y="9265823"/>
                </a:lnTo>
                <a:lnTo>
                  <a:pt x="0" y="9265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55244" y="1071827"/>
            <a:ext cx="12839134" cy="1120775"/>
          </a:xfrm>
          <a:prstGeom prst="rect">
            <a:avLst/>
          </a:prstGeom>
        </p:spPr>
        <p:txBody>
          <a:bodyPr anchor="t" rtlCol="false" tIns="0" lIns="0" bIns="0" rIns="0">
            <a:spAutoFit/>
          </a:bodyPr>
          <a:lstStyle/>
          <a:p>
            <a:pPr algn="ctr">
              <a:lnSpc>
                <a:spcPts val="9100"/>
              </a:lnSpc>
            </a:pPr>
            <a:r>
              <a:rPr lang="en-US" b="true" sz="6500">
                <a:solidFill>
                  <a:srgbClr val="464F41"/>
                </a:solidFill>
                <a:latin typeface="Boriboon Bold"/>
                <a:ea typeface="Boriboon Bold"/>
                <a:cs typeface="Boriboon Bold"/>
                <a:sym typeface="Boriboon Bold"/>
              </a:rPr>
              <a:t>DID WE ANSWER OUR QUESTIONS?</a:t>
            </a:r>
          </a:p>
        </p:txBody>
      </p:sp>
      <p:sp>
        <p:nvSpPr>
          <p:cNvPr name="TextBox 7" id="7"/>
          <p:cNvSpPr txBox="true"/>
          <p:nvPr/>
        </p:nvSpPr>
        <p:spPr>
          <a:xfrm rot="0">
            <a:off x="2890211" y="2668874"/>
            <a:ext cx="6506487" cy="3723160"/>
          </a:xfrm>
          <a:prstGeom prst="rect">
            <a:avLst/>
          </a:prstGeom>
        </p:spPr>
        <p:txBody>
          <a:bodyPr anchor="t" rtlCol="false" tIns="0" lIns="0" bIns="0" rIns="0">
            <a:spAutoFit/>
          </a:bodyPr>
          <a:lstStyle/>
          <a:p>
            <a:pPr algn="l">
              <a:lnSpc>
                <a:spcPts val="4988"/>
              </a:lnSpc>
            </a:pPr>
            <a:r>
              <a:rPr lang="en-US" sz="2900" b="true">
                <a:solidFill>
                  <a:srgbClr val="464F41"/>
                </a:solidFill>
                <a:latin typeface="Tomorrow Bold"/>
                <a:ea typeface="Tomorrow Bold"/>
                <a:cs typeface="Tomorrow Bold"/>
                <a:sym typeface="Tomorrow Bold"/>
              </a:rPr>
              <a:t>OUR MAIN QUESTIONS:</a:t>
            </a:r>
          </a:p>
          <a:p>
            <a:pPr algn="l" marL="626111" indent="-313055" lvl="1">
              <a:lnSpc>
                <a:spcPts val="4988"/>
              </a:lnSpc>
              <a:buFont typeface="Arial"/>
              <a:buChar char="•"/>
            </a:pPr>
            <a:r>
              <a:rPr lang="en-US" b="true" sz="2900">
                <a:solidFill>
                  <a:srgbClr val="464F41"/>
                </a:solidFill>
                <a:latin typeface="Tomorrow Bold"/>
                <a:ea typeface="Tomorrow Bold"/>
                <a:cs typeface="Tomorrow Bold"/>
                <a:sym typeface="Tomorrow Bold"/>
              </a:rPr>
              <a:t>Q:</a:t>
            </a:r>
            <a:r>
              <a:rPr lang="en-US" sz="2900">
                <a:solidFill>
                  <a:srgbClr val="464F41"/>
                </a:solidFill>
                <a:latin typeface="Tomorrow"/>
                <a:ea typeface="Tomorrow"/>
                <a:cs typeface="Tomorrow"/>
                <a:sym typeface="Tomorrow"/>
              </a:rPr>
              <a:t> Do different saltmarsh communities differ in their Shannon diversity?</a:t>
            </a:r>
          </a:p>
          <a:p>
            <a:pPr algn="l" marL="1252221" indent="-417407" lvl="2">
              <a:lnSpc>
                <a:spcPts val="4988"/>
              </a:lnSpc>
              <a:buFont typeface="Arial"/>
              <a:buChar char="⚬"/>
            </a:pPr>
            <a:r>
              <a:rPr lang="en-US" b="true" sz="2900">
                <a:solidFill>
                  <a:srgbClr val="464F41"/>
                </a:solidFill>
                <a:latin typeface="Tomorrow Bold"/>
                <a:ea typeface="Tomorrow Bold"/>
                <a:cs typeface="Tomorrow Bold"/>
                <a:sym typeface="Tomorrow Bold"/>
              </a:rPr>
              <a:t>A: YES!</a:t>
            </a:r>
          </a:p>
          <a:p>
            <a:pPr algn="l">
              <a:lnSpc>
                <a:spcPts val="4988"/>
              </a:lnSpc>
            </a:pPr>
          </a:p>
        </p:txBody>
      </p:sp>
      <p:sp>
        <p:nvSpPr>
          <p:cNvPr name="Freeform 8" id="8"/>
          <p:cNvSpPr/>
          <p:nvPr/>
        </p:nvSpPr>
        <p:spPr>
          <a:xfrm flipH="false" flipV="false" rot="0">
            <a:off x="10172616" y="2622178"/>
            <a:ext cx="7084489" cy="4374672"/>
          </a:xfrm>
          <a:custGeom>
            <a:avLst/>
            <a:gdLst/>
            <a:ahLst/>
            <a:cxnLst/>
            <a:rect r="r" b="b" t="t" l="l"/>
            <a:pathLst>
              <a:path h="4374672" w="7084489">
                <a:moveTo>
                  <a:pt x="0" y="0"/>
                </a:moveTo>
                <a:lnTo>
                  <a:pt x="7084489" y="0"/>
                </a:lnTo>
                <a:lnTo>
                  <a:pt x="7084489" y="4374672"/>
                </a:lnTo>
                <a:lnTo>
                  <a:pt x="0" y="4374672"/>
                </a:lnTo>
                <a:lnTo>
                  <a:pt x="0" y="0"/>
                </a:lnTo>
                <a:close/>
              </a:path>
            </a:pathLst>
          </a:custGeom>
          <a:blipFill>
            <a:blip r:embed="rId10"/>
            <a:stretch>
              <a:fillRect l="0" t="0" r="0" b="0"/>
            </a:stretch>
          </a:blipFill>
        </p:spPr>
      </p:sp>
      <p:sp>
        <p:nvSpPr>
          <p:cNvPr name="TextBox 9" id="9"/>
          <p:cNvSpPr txBox="true"/>
          <p:nvPr/>
        </p:nvSpPr>
        <p:spPr>
          <a:xfrm rot="0">
            <a:off x="10376500" y="7282600"/>
            <a:ext cx="6676721" cy="1208626"/>
          </a:xfrm>
          <a:prstGeom prst="rect">
            <a:avLst/>
          </a:prstGeom>
        </p:spPr>
        <p:txBody>
          <a:bodyPr anchor="t" rtlCol="false" tIns="0" lIns="0" bIns="0" rIns="0">
            <a:spAutoFit/>
          </a:bodyPr>
          <a:lstStyle/>
          <a:p>
            <a:pPr algn="l">
              <a:lnSpc>
                <a:spcPts val="4988"/>
              </a:lnSpc>
            </a:pPr>
            <a:r>
              <a:rPr lang="en-US" sz="2900">
                <a:solidFill>
                  <a:srgbClr val="464F41"/>
                </a:solidFill>
                <a:latin typeface="Tomorrow"/>
                <a:ea typeface="Tomorrow"/>
                <a:cs typeface="Tomorrow"/>
                <a:sym typeface="Tomorrow"/>
              </a:rPr>
              <a:t>^^why does the original native wetland have the lowest diversity??</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32952" y="216422"/>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036245" y="693309"/>
            <a:ext cx="12501310" cy="1753892"/>
          </a:xfrm>
          <a:prstGeom prst="rect">
            <a:avLst/>
          </a:prstGeom>
        </p:spPr>
        <p:txBody>
          <a:bodyPr anchor="t" rtlCol="false" tIns="0" lIns="0" bIns="0" rIns="0">
            <a:spAutoFit/>
          </a:bodyPr>
          <a:lstStyle/>
          <a:p>
            <a:pPr algn="ctr">
              <a:lnSpc>
                <a:spcPts val="4653"/>
              </a:lnSpc>
            </a:pPr>
          </a:p>
          <a:p>
            <a:pPr algn="ctr">
              <a:lnSpc>
                <a:spcPts val="4653"/>
              </a:lnSpc>
            </a:pPr>
            <a:r>
              <a:rPr lang="en-US" sz="3324" b="true">
                <a:solidFill>
                  <a:srgbClr val="000000"/>
                </a:solidFill>
                <a:latin typeface="Tomorrow Bold"/>
                <a:ea typeface="Tomorrow Bold"/>
                <a:cs typeface="Tomorrow Bold"/>
                <a:sym typeface="Tomorrow Bold"/>
              </a:rPr>
              <a:t>Q</a:t>
            </a:r>
            <a:r>
              <a:rPr lang="en-US" sz="3324">
                <a:solidFill>
                  <a:srgbClr val="000000"/>
                </a:solidFill>
                <a:latin typeface="Tomorrow"/>
                <a:ea typeface="Tomorrow"/>
                <a:cs typeface="Tomorrow"/>
                <a:sym typeface="Tomorrow"/>
              </a:rPr>
              <a:t>: Across all plant communities, which soil or plant trait(s) is/are the strongest predictor of Shannon diversity?</a:t>
            </a:r>
          </a:p>
        </p:txBody>
      </p:sp>
      <p:sp>
        <p:nvSpPr>
          <p:cNvPr name="TextBox 7" id="7"/>
          <p:cNvSpPr txBox="true"/>
          <p:nvPr/>
        </p:nvSpPr>
        <p:spPr>
          <a:xfrm rot="0">
            <a:off x="3221396" y="3985640"/>
            <a:ext cx="3586344" cy="3813612"/>
          </a:xfrm>
          <a:prstGeom prst="rect">
            <a:avLst/>
          </a:prstGeom>
        </p:spPr>
        <p:txBody>
          <a:bodyPr anchor="t" rtlCol="false" tIns="0" lIns="0" bIns="0" rIns="0">
            <a:spAutoFit/>
          </a:bodyPr>
          <a:lstStyle/>
          <a:p>
            <a:pPr algn="ctr">
              <a:lnSpc>
                <a:spcPts val="5039"/>
              </a:lnSpc>
              <a:spcBef>
                <a:spcPct val="0"/>
              </a:spcBef>
            </a:pPr>
            <a:r>
              <a:rPr lang="en-US" sz="3599">
                <a:solidFill>
                  <a:srgbClr val="0C860A"/>
                </a:solidFill>
                <a:latin typeface="Tomorrow"/>
                <a:ea typeface="Tomorrow"/>
                <a:cs typeface="Tomorrow"/>
                <a:sym typeface="Tomorrow"/>
              </a:rPr>
              <a:t>↑Leaf N </a:t>
            </a:r>
          </a:p>
          <a:p>
            <a:pPr algn="ctr">
              <a:lnSpc>
                <a:spcPts val="5039"/>
              </a:lnSpc>
              <a:spcBef>
                <a:spcPct val="0"/>
              </a:spcBef>
            </a:pPr>
            <a:r>
              <a:rPr lang="en-US" sz="3599">
                <a:solidFill>
                  <a:srgbClr val="0C860A"/>
                </a:solidFill>
                <a:latin typeface="Tomorrow"/>
                <a:ea typeface="Tomorrow"/>
                <a:cs typeface="Tomorrow"/>
                <a:sym typeface="Tomorrow"/>
              </a:rPr>
              <a:t>↑Soil pH</a:t>
            </a:r>
          </a:p>
          <a:p>
            <a:pPr algn="ctr">
              <a:lnSpc>
                <a:spcPts val="5039"/>
              </a:lnSpc>
              <a:spcBef>
                <a:spcPct val="0"/>
              </a:spcBef>
            </a:pPr>
            <a:r>
              <a:rPr lang="en-US" sz="3599">
                <a:solidFill>
                  <a:srgbClr val="D82828"/>
                </a:solidFill>
                <a:latin typeface="Tomorrow"/>
                <a:ea typeface="Tomorrow"/>
                <a:cs typeface="Tomorrow"/>
                <a:sym typeface="Tomorrow"/>
              </a:rPr>
              <a:t>↓Soil N </a:t>
            </a:r>
          </a:p>
          <a:p>
            <a:pPr algn="ctr">
              <a:lnSpc>
                <a:spcPts val="5039"/>
              </a:lnSpc>
              <a:spcBef>
                <a:spcPct val="0"/>
              </a:spcBef>
            </a:pPr>
            <a:r>
              <a:rPr lang="en-US" sz="3599">
                <a:solidFill>
                  <a:srgbClr val="D82828"/>
                </a:solidFill>
                <a:latin typeface="Tomorrow"/>
                <a:ea typeface="Tomorrow"/>
                <a:cs typeface="Tomorrow"/>
                <a:sym typeface="Tomorrow"/>
              </a:rPr>
              <a:t>↓Soil C</a:t>
            </a:r>
          </a:p>
          <a:p>
            <a:pPr algn="ctr">
              <a:lnSpc>
                <a:spcPts val="5039"/>
              </a:lnSpc>
              <a:spcBef>
                <a:spcPct val="0"/>
              </a:spcBef>
            </a:pPr>
            <a:r>
              <a:rPr lang="en-US" sz="3599">
                <a:solidFill>
                  <a:srgbClr val="D82828"/>
                </a:solidFill>
                <a:latin typeface="Tomorrow"/>
                <a:ea typeface="Tomorrow"/>
                <a:cs typeface="Tomorrow"/>
                <a:sym typeface="Tomorrow"/>
              </a:rPr>
              <a:t>↓Plant Biomass</a:t>
            </a:r>
          </a:p>
          <a:p>
            <a:pPr algn="ctr">
              <a:lnSpc>
                <a:spcPts val="5039"/>
              </a:lnSpc>
              <a:spcBef>
                <a:spcPct val="0"/>
              </a:spcBef>
            </a:pPr>
            <a:r>
              <a:rPr lang="en-US" sz="3599">
                <a:solidFill>
                  <a:srgbClr val="D82828"/>
                </a:solidFill>
                <a:latin typeface="Tomorrow"/>
                <a:ea typeface="Tomorrow"/>
                <a:cs typeface="Tomorrow"/>
                <a:sym typeface="Tomorrow"/>
              </a:rPr>
              <a:t>↓Plant Density</a:t>
            </a:r>
          </a:p>
        </p:txBody>
      </p:sp>
      <p:sp>
        <p:nvSpPr>
          <p:cNvPr name="TextBox 8" id="8"/>
          <p:cNvSpPr txBox="true"/>
          <p:nvPr/>
        </p:nvSpPr>
        <p:spPr>
          <a:xfrm rot="0">
            <a:off x="2302104" y="2588468"/>
            <a:ext cx="6228888" cy="1064260"/>
          </a:xfrm>
          <a:prstGeom prst="rect">
            <a:avLst/>
          </a:prstGeom>
        </p:spPr>
        <p:txBody>
          <a:bodyPr anchor="t" rtlCol="false" tIns="0" lIns="0" bIns="0" rIns="0">
            <a:spAutoFit/>
          </a:bodyPr>
          <a:lstStyle/>
          <a:p>
            <a:pPr algn="ctr">
              <a:lnSpc>
                <a:spcPts val="3500"/>
              </a:lnSpc>
            </a:pPr>
          </a:p>
          <a:p>
            <a:pPr algn="ctr">
              <a:lnSpc>
                <a:spcPts val="5179"/>
              </a:lnSpc>
            </a:pPr>
            <a:r>
              <a:rPr lang="en-US" sz="3699">
                <a:solidFill>
                  <a:srgbClr val="000000"/>
                </a:solidFill>
                <a:latin typeface="Tomorrow"/>
                <a:ea typeface="Tomorrow"/>
                <a:cs typeface="Tomorrow"/>
                <a:sym typeface="Tomorrow"/>
              </a:rPr>
              <a:t>Our Findings: </a:t>
            </a:r>
          </a:p>
        </p:txBody>
      </p:sp>
      <p:sp>
        <p:nvSpPr>
          <p:cNvPr name="TextBox 9" id="9"/>
          <p:cNvSpPr txBox="true"/>
          <p:nvPr/>
        </p:nvSpPr>
        <p:spPr>
          <a:xfrm rot="0">
            <a:off x="9308667" y="2588468"/>
            <a:ext cx="6228888" cy="1064260"/>
          </a:xfrm>
          <a:prstGeom prst="rect">
            <a:avLst/>
          </a:prstGeom>
        </p:spPr>
        <p:txBody>
          <a:bodyPr anchor="t" rtlCol="false" tIns="0" lIns="0" bIns="0" rIns="0">
            <a:spAutoFit/>
          </a:bodyPr>
          <a:lstStyle/>
          <a:p>
            <a:pPr algn="ctr">
              <a:lnSpc>
                <a:spcPts val="3500"/>
              </a:lnSpc>
            </a:pPr>
          </a:p>
          <a:p>
            <a:pPr algn="ctr">
              <a:lnSpc>
                <a:spcPts val="5179"/>
              </a:lnSpc>
            </a:pPr>
            <a:r>
              <a:rPr lang="en-US" sz="3699">
                <a:solidFill>
                  <a:srgbClr val="000000"/>
                </a:solidFill>
                <a:latin typeface="Tomorrow"/>
                <a:ea typeface="Tomorrow"/>
                <a:cs typeface="Tomorrow"/>
                <a:sym typeface="Tomorrow"/>
              </a:rPr>
              <a:t> Findings from Jiang et al. : </a:t>
            </a:r>
          </a:p>
        </p:txBody>
      </p:sp>
      <p:sp>
        <p:nvSpPr>
          <p:cNvPr name="TextBox 10" id="10"/>
          <p:cNvSpPr txBox="true"/>
          <p:nvPr/>
        </p:nvSpPr>
        <p:spPr>
          <a:xfrm rot="0">
            <a:off x="11002459" y="3985640"/>
            <a:ext cx="3129194" cy="2537328"/>
          </a:xfrm>
          <a:prstGeom prst="rect">
            <a:avLst/>
          </a:prstGeom>
        </p:spPr>
        <p:txBody>
          <a:bodyPr anchor="t" rtlCol="false" tIns="0" lIns="0" bIns="0" rIns="0">
            <a:spAutoFit/>
          </a:bodyPr>
          <a:lstStyle/>
          <a:p>
            <a:pPr algn="ctr">
              <a:lnSpc>
                <a:spcPts val="5039"/>
              </a:lnSpc>
              <a:spcBef>
                <a:spcPct val="0"/>
              </a:spcBef>
            </a:pPr>
            <a:r>
              <a:rPr lang="en-US" b="true" sz="3599">
                <a:solidFill>
                  <a:srgbClr val="000000"/>
                </a:solidFill>
                <a:latin typeface="Tomorrow Bold"/>
                <a:ea typeface="Tomorrow Bold"/>
                <a:cs typeface="Tomorrow Bold"/>
                <a:sym typeface="Tomorrow Bold"/>
              </a:rPr>
              <a:t>Leaf N </a:t>
            </a:r>
          </a:p>
          <a:p>
            <a:pPr algn="ctr">
              <a:lnSpc>
                <a:spcPts val="5039"/>
              </a:lnSpc>
              <a:spcBef>
                <a:spcPct val="0"/>
              </a:spcBef>
            </a:pPr>
            <a:r>
              <a:rPr lang="en-US" sz="3599">
                <a:solidFill>
                  <a:srgbClr val="000000"/>
                </a:solidFill>
                <a:latin typeface="Tomorrow"/>
                <a:ea typeface="Tomorrow"/>
                <a:cs typeface="Tomorrow"/>
                <a:sym typeface="Tomorrow"/>
              </a:rPr>
              <a:t>Plant Biomass</a:t>
            </a:r>
          </a:p>
          <a:p>
            <a:pPr algn="ctr">
              <a:lnSpc>
                <a:spcPts val="5039"/>
              </a:lnSpc>
              <a:spcBef>
                <a:spcPct val="0"/>
              </a:spcBef>
            </a:pPr>
            <a:r>
              <a:rPr lang="en-US" sz="3599">
                <a:solidFill>
                  <a:srgbClr val="000000"/>
                </a:solidFill>
                <a:latin typeface="Tomorrow"/>
                <a:ea typeface="Tomorrow"/>
                <a:cs typeface="Tomorrow"/>
                <a:sym typeface="Tomorrow"/>
              </a:rPr>
              <a:t>Plant Density</a:t>
            </a:r>
          </a:p>
          <a:p>
            <a:pPr algn="ctr">
              <a:lnSpc>
                <a:spcPts val="5039"/>
              </a:lnSpc>
              <a:spcBef>
                <a:spcPct val="0"/>
              </a:spcBef>
            </a:pPr>
            <a:r>
              <a:rPr lang="en-US" sz="3599">
                <a:solidFill>
                  <a:srgbClr val="000000"/>
                </a:solidFill>
                <a:latin typeface="Tomorrow"/>
                <a:ea typeface="Tomorrow"/>
                <a:cs typeface="Tomorrow"/>
                <a:sym typeface="Tomorrow"/>
              </a:rPr>
              <a:t>Soil Salinity</a:t>
            </a:r>
          </a:p>
        </p:txBody>
      </p:sp>
      <p:sp>
        <p:nvSpPr>
          <p:cNvPr name="TextBox 11" id="11"/>
          <p:cNvSpPr txBox="true"/>
          <p:nvPr/>
        </p:nvSpPr>
        <p:spPr>
          <a:xfrm rot="0">
            <a:off x="10560783" y="6856343"/>
            <a:ext cx="4365974" cy="1261044"/>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Tomorrow"/>
                <a:ea typeface="Tomorrow"/>
                <a:cs typeface="Tomorrow"/>
                <a:sym typeface="Tomorrow"/>
              </a:rPr>
              <a:t>**note -no direction!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743029"/>
            <a:ext cx="15489978" cy="9265823"/>
          </a:xfrm>
          <a:custGeom>
            <a:avLst/>
            <a:gdLst/>
            <a:ahLst/>
            <a:cxnLst/>
            <a:rect r="r" b="b" t="t" l="l"/>
            <a:pathLst>
              <a:path h="9265823" w="15489978">
                <a:moveTo>
                  <a:pt x="0" y="0"/>
                </a:moveTo>
                <a:lnTo>
                  <a:pt x="15489978" y="0"/>
                </a:lnTo>
                <a:lnTo>
                  <a:pt x="15489978" y="9265823"/>
                </a:lnTo>
                <a:lnTo>
                  <a:pt x="0" y="9265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73504" y="232441"/>
            <a:ext cx="8622376" cy="10287000"/>
          </a:xfrm>
          <a:custGeom>
            <a:avLst/>
            <a:gdLst/>
            <a:ahLst/>
            <a:cxnLst/>
            <a:rect r="r" b="b" t="t" l="l"/>
            <a:pathLst>
              <a:path h="10287000" w="8622376">
                <a:moveTo>
                  <a:pt x="0" y="0"/>
                </a:moveTo>
                <a:lnTo>
                  <a:pt x="8622377" y="0"/>
                </a:lnTo>
                <a:lnTo>
                  <a:pt x="8622377"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755244" y="895350"/>
            <a:ext cx="12839134" cy="1120775"/>
          </a:xfrm>
          <a:prstGeom prst="rect">
            <a:avLst/>
          </a:prstGeom>
        </p:spPr>
        <p:txBody>
          <a:bodyPr anchor="t" rtlCol="false" tIns="0" lIns="0" bIns="0" rIns="0">
            <a:spAutoFit/>
          </a:bodyPr>
          <a:lstStyle/>
          <a:p>
            <a:pPr algn="ctr">
              <a:lnSpc>
                <a:spcPts val="9100"/>
              </a:lnSpc>
            </a:pPr>
            <a:r>
              <a:rPr lang="en-US" b="true" sz="6500">
                <a:solidFill>
                  <a:srgbClr val="464F41"/>
                </a:solidFill>
                <a:latin typeface="Boriboon Bold"/>
                <a:ea typeface="Boriboon Bold"/>
                <a:cs typeface="Boriboon Bold"/>
                <a:sym typeface="Boriboon Bold"/>
              </a:rPr>
              <a:t>DID WE ANSWER OUR QUESTIONS?</a:t>
            </a:r>
          </a:p>
        </p:txBody>
      </p:sp>
      <p:sp>
        <p:nvSpPr>
          <p:cNvPr name="TextBox 7" id="7"/>
          <p:cNvSpPr txBox="true"/>
          <p:nvPr/>
        </p:nvSpPr>
        <p:spPr>
          <a:xfrm rot="0">
            <a:off x="2429822" y="2780497"/>
            <a:ext cx="7040898" cy="5145670"/>
          </a:xfrm>
          <a:prstGeom prst="rect">
            <a:avLst/>
          </a:prstGeom>
        </p:spPr>
        <p:txBody>
          <a:bodyPr anchor="t" rtlCol="false" tIns="0" lIns="0" bIns="0" rIns="0">
            <a:spAutoFit/>
          </a:bodyPr>
          <a:lstStyle/>
          <a:p>
            <a:pPr algn="l" marL="647700" indent="-323850" lvl="1">
              <a:lnSpc>
                <a:spcPts val="5160"/>
              </a:lnSpc>
              <a:buFont typeface="Arial"/>
              <a:buChar char="•"/>
            </a:pPr>
            <a:r>
              <a:rPr lang="en-US" b="true" sz="3000">
                <a:solidFill>
                  <a:srgbClr val="464F41"/>
                </a:solidFill>
                <a:latin typeface="Tomorrow Bold"/>
                <a:ea typeface="Tomorrow Bold"/>
                <a:cs typeface="Tomorrow Bold"/>
                <a:sym typeface="Tomorrow Bold"/>
              </a:rPr>
              <a:t>Q:</a:t>
            </a:r>
            <a:r>
              <a:rPr lang="en-US" sz="3000">
                <a:solidFill>
                  <a:srgbClr val="464F41"/>
                </a:solidFill>
                <a:latin typeface="Tomorrow"/>
                <a:ea typeface="Tomorrow"/>
                <a:cs typeface="Tomorrow"/>
                <a:sym typeface="Tomorrow"/>
              </a:rPr>
              <a:t> Does/do the predictor trait(s) differ based on different community types?</a:t>
            </a:r>
          </a:p>
          <a:p>
            <a:pPr algn="l" marL="1295400" indent="-431800" lvl="2">
              <a:lnSpc>
                <a:spcPts val="5160"/>
              </a:lnSpc>
              <a:buFont typeface="Arial"/>
              <a:buChar char="⚬"/>
            </a:pPr>
            <a:r>
              <a:rPr lang="en-US" b="true" sz="3000">
                <a:solidFill>
                  <a:srgbClr val="464F41"/>
                </a:solidFill>
                <a:latin typeface="Tomorrow Bold"/>
                <a:ea typeface="Tomorrow Bold"/>
                <a:cs typeface="Tomorrow Bold"/>
                <a:sym typeface="Tomorrow Bold"/>
              </a:rPr>
              <a:t>A: </a:t>
            </a:r>
            <a:r>
              <a:rPr lang="en-US" sz="3000">
                <a:solidFill>
                  <a:srgbClr val="464F41"/>
                </a:solidFill>
                <a:latin typeface="Tomorrow"/>
                <a:ea typeface="Tomorrow"/>
                <a:cs typeface="Tomorrow"/>
                <a:sym typeface="Tomorrow"/>
              </a:rPr>
              <a:t>NO! </a:t>
            </a:r>
          </a:p>
          <a:p>
            <a:pPr algn="l" marL="1943100" indent="-485775" lvl="3">
              <a:lnSpc>
                <a:spcPts val="5160"/>
              </a:lnSpc>
              <a:buFont typeface="Arial"/>
              <a:buChar char="￭"/>
            </a:pPr>
            <a:r>
              <a:rPr lang="en-US" b="true" sz="3000">
                <a:solidFill>
                  <a:srgbClr val="464F41"/>
                </a:solidFill>
                <a:latin typeface="Tomorrow Bold"/>
                <a:ea typeface="Tomorrow Bold"/>
                <a:cs typeface="Tomorrow Bold"/>
                <a:sym typeface="Tomorrow Bold"/>
              </a:rPr>
              <a:t>A:</a:t>
            </a:r>
            <a:r>
              <a:rPr lang="en-US" sz="3000">
                <a:solidFill>
                  <a:srgbClr val="464F41"/>
                </a:solidFill>
                <a:latin typeface="Tomorrow"/>
                <a:ea typeface="Tomorrow"/>
                <a:cs typeface="Tomorrow"/>
                <a:sym typeface="Tomorrow"/>
              </a:rPr>
              <a:t> ONLY DIFFERENCE WAS BASELINE SHANNON DIVERSITY!</a:t>
            </a:r>
          </a:p>
          <a:p>
            <a:pPr algn="l" marL="1295400" indent="-431800" lvl="2">
              <a:lnSpc>
                <a:spcPts val="5160"/>
              </a:lnSpc>
              <a:buFont typeface="Arial"/>
              <a:buChar char="⚬"/>
            </a:pPr>
          </a:p>
        </p:txBody>
      </p:sp>
      <p:sp>
        <p:nvSpPr>
          <p:cNvPr name="Freeform 8" id="8"/>
          <p:cNvSpPr/>
          <p:nvPr/>
        </p:nvSpPr>
        <p:spPr>
          <a:xfrm flipH="false" flipV="false" rot="0">
            <a:off x="9470720" y="2825714"/>
            <a:ext cx="8259844" cy="5100454"/>
          </a:xfrm>
          <a:custGeom>
            <a:avLst/>
            <a:gdLst/>
            <a:ahLst/>
            <a:cxnLst/>
            <a:rect r="r" b="b" t="t" l="l"/>
            <a:pathLst>
              <a:path h="5100454" w="8259844">
                <a:moveTo>
                  <a:pt x="0" y="0"/>
                </a:moveTo>
                <a:lnTo>
                  <a:pt x="8259844" y="0"/>
                </a:lnTo>
                <a:lnTo>
                  <a:pt x="8259844" y="5100454"/>
                </a:lnTo>
                <a:lnTo>
                  <a:pt x="0" y="5100454"/>
                </a:lnTo>
                <a:lnTo>
                  <a:pt x="0" y="0"/>
                </a:lnTo>
                <a:close/>
              </a:path>
            </a:pathLst>
          </a:custGeom>
          <a:blipFill>
            <a:blip r:embed="rId10"/>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521899"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817276" y="3963131"/>
            <a:ext cx="5088232" cy="4775958"/>
          </a:xfrm>
          <a:custGeom>
            <a:avLst/>
            <a:gdLst/>
            <a:ahLst/>
            <a:cxnLst/>
            <a:rect r="r" b="b" t="t" l="l"/>
            <a:pathLst>
              <a:path h="4775958" w="5088232">
                <a:moveTo>
                  <a:pt x="0" y="0"/>
                </a:moveTo>
                <a:lnTo>
                  <a:pt x="5088232" y="0"/>
                </a:lnTo>
                <a:lnTo>
                  <a:pt x="5088232" y="4775958"/>
                </a:lnTo>
                <a:lnTo>
                  <a:pt x="0" y="4775958"/>
                </a:lnTo>
                <a:lnTo>
                  <a:pt x="0" y="0"/>
                </a:lnTo>
                <a:close/>
              </a:path>
            </a:pathLst>
          </a:custGeom>
          <a:blipFill>
            <a:blip r:embed="rId10"/>
            <a:stretch>
              <a:fillRect l="0" t="0" r="0" b="0"/>
            </a:stretch>
          </a:blipFill>
        </p:spPr>
      </p:sp>
      <p:sp>
        <p:nvSpPr>
          <p:cNvPr name="Freeform 7" id="7"/>
          <p:cNvSpPr/>
          <p:nvPr/>
        </p:nvSpPr>
        <p:spPr>
          <a:xfrm flipH="false" flipV="false" rot="0">
            <a:off x="10219855" y="2945888"/>
            <a:ext cx="1194842" cy="1221108"/>
          </a:xfrm>
          <a:custGeom>
            <a:avLst/>
            <a:gdLst/>
            <a:ahLst/>
            <a:cxnLst/>
            <a:rect r="r" b="b" t="t" l="l"/>
            <a:pathLst>
              <a:path h="1221108" w="1194842">
                <a:moveTo>
                  <a:pt x="0" y="0"/>
                </a:moveTo>
                <a:lnTo>
                  <a:pt x="1194842" y="0"/>
                </a:lnTo>
                <a:lnTo>
                  <a:pt x="1194842" y="1221108"/>
                </a:lnTo>
                <a:lnTo>
                  <a:pt x="0" y="1221108"/>
                </a:lnTo>
                <a:lnTo>
                  <a:pt x="0" y="0"/>
                </a:lnTo>
                <a:close/>
              </a:path>
            </a:pathLst>
          </a:custGeom>
          <a:blipFill>
            <a:blip r:embed="rId11"/>
            <a:stretch>
              <a:fillRect l="0" t="0" r="-2070" b="0"/>
            </a:stretch>
          </a:blipFill>
        </p:spPr>
      </p:sp>
      <p:sp>
        <p:nvSpPr>
          <p:cNvPr name="TextBox 8" id="8"/>
          <p:cNvSpPr txBox="true"/>
          <p:nvPr/>
        </p:nvSpPr>
        <p:spPr>
          <a:xfrm rot="0">
            <a:off x="4728211" y="1379344"/>
            <a:ext cx="8831578"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MAIN LIMITATION</a:t>
            </a:r>
          </a:p>
        </p:txBody>
      </p:sp>
      <p:sp>
        <p:nvSpPr>
          <p:cNvPr name="TextBox 9" id="9"/>
          <p:cNvSpPr txBox="true"/>
          <p:nvPr/>
        </p:nvSpPr>
        <p:spPr>
          <a:xfrm rot="0">
            <a:off x="4100477" y="3285902"/>
            <a:ext cx="5521957" cy="4481195"/>
          </a:xfrm>
          <a:prstGeom prst="rect">
            <a:avLst/>
          </a:prstGeom>
        </p:spPr>
        <p:txBody>
          <a:bodyPr anchor="t" rtlCol="false" tIns="0" lIns="0" bIns="0" rIns="0">
            <a:spAutoFit/>
          </a:bodyPr>
          <a:lstStyle/>
          <a:p>
            <a:pPr algn="l">
              <a:lnSpc>
                <a:spcPts val="4479"/>
              </a:lnSpc>
            </a:pPr>
            <a:r>
              <a:rPr lang="en-US" sz="3199" b="true">
                <a:solidFill>
                  <a:srgbClr val="464F41"/>
                </a:solidFill>
                <a:latin typeface="Tomorrow Bold"/>
                <a:ea typeface="Tomorrow Bold"/>
                <a:cs typeface="Tomorrow Bold"/>
                <a:sym typeface="Tomorrow Bold"/>
              </a:rPr>
              <a:t>PCA are hard to interpret!</a:t>
            </a:r>
          </a:p>
          <a:p>
            <a:pPr algn="l" marL="690879" indent="-345439" lvl="1">
              <a:lnSpc>
                <a:spcPts val="4479"/>
              </a:lnSpc>
              <a:buFont typeface="Arial"/>
              <a:buChar char="•"/>
            </a:pPr>
            <a:r>
              <a:rPr lang="en-US" sz="3199">
                <a:solidFill>
                  <a:srgbClr val="464F41"/>
                </a:solidFill>
                <a:latin typeface="Tomorrow"/>
                <a:ea typeface="Tomorrow"/>
                <a:cs typeface="Tomorrow"/>
                <a:sym typeface="Tomorrow"/>
              </a:rPr>
              <a:t>What does “PC1” really mean, </a:t>
            </a:r>
            <a:r>
              <a:rPr lang="en-US" sz="3199" i="true">
                <a:solidFill>
                  <a:srgbClr val="464F41"/>
                </a:solidFill>
                <a:latin typeface="Tomorrow Italics"/>
                <a:ea typeface="Tomorrow Italics"/>
                <a:cs typeface="Tomorrow Italics"/>
                <a:sym typeface="Tomorrow Italics"/>
              </a:rPr>
              <a:t>biologically</a:t>
            </a:r>
            <a:r>
              <a:rPr lang="en-US" sz="3199">
                <a:solidFill>
                  <a:srgbClr val="464F41"/>
                </a:solidFill>
                <a:latin typeface="Tomorrow"/>
                <a:ea typeface="Tomorrow"/>
                <a:cs typeface="Tomorrow"/>
                <a:sym typeface="Tomorrow"/>
              </a:rPr>
              <a:t>? </a:t>
            </a:r>
          </a:p>
          <a:p>
            <a:pPr algn="l" marL="690879" indent="-345439" lvl="1">
              <a:lnSpc>
                <a:spcPts val="4479"/>
              </a:lnSpc>
              <a:buFont typeface="Arial"/>
              <a:buChar char="•"/>
            </a:pPr>
            <a:r>
              <a:rPr lang="en-US" sz="3199">
                <a:solidFill>
                  <a:srgbClr val="464F41"/>
                </a:solidFill>
                <a:latin typeface="Tomorrow"/>
                <a:ea typeface="Tomorrow"/>
                <a:cs typeface="Tomorrow"/>
                <a:sym typeface="Tomorrow"/>
              </a:rPr>
              <a:t>Cannot extract “the best predictor” easily!</a:t>
            </a:r>
          </a:p>
          <a:p>
            <a:pPr algn="l" marL="1381758" indent="-460586" lvl="2">
              <a:lnSpc>
                <a:spcPts val="4479"/>
              </a:lnSpc>
              <a:buFont typeface="Arial"/>
              <a:buChar char="⚬"/>
            </a:pPr>
            <a:r>
              <a:rPr lang="en-US" sz="3199">
                <a:solidFill>
                  <a:srgbClr val="464F41"/>
                </a:solidFill>
                <a:latin typeface="Tomorrow"/>
                <a:ea typeface="Tomorrow"/>
                <a:cs typeface="Tomorrow"/>
                <a:sym typeface="Tomorrow"/>
              </a:rPr>
              <a:t>Many traits with similar magnitudes!</a:t>
            </a:r>
          </a:p>
          <a:p>
            <a:pPr algn="l">
              <a:lnSpc>
                <a:spcPts val="4479"/>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521899"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292881">
            <a:off x="14632247" y="137089"/>
            <a:ext cx="5558907" cy="2777862"/>
          </a:xfrm>
          <a:custGeom>
            <a:avLst/>
            <a:gdLst/>
            <a:ahLst/>
            <a:cxnLst/>
            <a:rect r="r" b="b" t="t" l="l"/>
            <a:pathLst>
              <a:path h="2777862" w="5558907">
                <a:moveTo>
                  <a:pt x="5558906" y="0"/>
                </a:moveTo>
                <a:lnTo>
                  <a:pt x="0" y="0"/>
                </a:lnTo>
                <a:lnTo>
                  <a:pt x="0" y="2777863"/>
                </a:lnTo>
                <a:lnTo>
                  <a:pt x="5558906" y="2777863"/>
                </a:lnTo>
                <a:lnTo>
                  <a:pt x="555890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0" y="6749317"/>
            <a:ext cx="18617334" cy="5017966"/>
          </a:xfrm>
          <a:custGeom>
            <a:avLst/>
            <a:gdLst/>
            <a:ahLst/>
            <a:cxnLst/>
            <a:rect r="r" b="b" t="t" l="l"/>
            <a:pathLst>
              <a:path h="5017966" w="18617334">
                <a:moveTo>
                  <a:pt x="0" y="0"/>
                </a:moveTo>
                <a:lnTo>
                  <a:pt x="18617334" y="0"/>
                </a:lnTo>
                <a:lnTo>
                  <a:pt x="18617334" y="5017966"/>
                </a:lnTo>
                <a:lnTo>
                  <a:pt x="0" y="50179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287845" y="2898775"/>
            <a:ext cx="13158823" cy="3625899"/>
          </a:xfrm>
          <a:prstGeom prst="rect">
            <a:avLst/>
          </a:prstGeom>
        </p:spPr>
        <p:txBody>
          <a:bodyPr anchor="t" rtlCol="false" tIns="0" lIns="0" bIns="0" rIns="0">
            <a:spAutoFit/>
          </a:bodyPr>
          <a:lstStyle/>
          <a:p>
            <a:pPr algn="r">
              <a:lnSpc>
                <a:spcPts val="17500"/>
              </a:lnSpc>
            </a:pPr>
            <a:r>
              <a:rPr lang="en-US" b="true" sz="12500">
                <a:solidFill>
                  <a:srgbClr val="464F41"/>
                </a:solidFill>
                <a:latin typeface="Boriboon Bold"/>
                <a:ea typeface="Boriboon Bold"/>
                <a:cs typeface="Boriboon Bold"/>
                <a:sym typeface="Boriboon Bold"/>
              </a:rPr>
              <a:t>THANK YOU</a:t>
            </a:r>
          </a:p>
          <a:p>
            <a:pPr algn="r">
              <a:lnSpc>
                <a:spcPts val="11200"/>
              </a:lnSpc>
            </a:pPr>
            <a:r>
              <a:rPr lang="en-US" sz="8000">
                <a:solidFill>
                  <a:srgbClr val="464F41"/>
                </a:solidFill>
                <a:latin typeface="Boriboon"/>
                <a:ea typeface="Boriboon"/>
                <a:cs typeface="Boriboon"/>
                <a:sym typeface="Boriboon"/>
              </a:rPr>
              <a:t>QUESTIONS?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324335" y="258455"/>
            <a:ext cx="15045333" cy="8999845"/>
          </a:xfrm>
          <a:custGeom>
            <a:avLst/>
            <a:gdLst/>
            <a:ahLst/>
            <a:cxnLst/>
            <a:rect r="r" b="b" t="t" l="l"/>
            <a:pathLst>
              <a:path h="8999845" w="15045333">
                <a:moveTo>
                  <a:pt x="0" y="0"/>
                </a:moveTo>
                <a:lnTo>
                  <a:pt x="15045333" y="0"/>
                </a:lnTo>
                <a:lnTo>
                  <a:pt x="15045333" y="8999845"/>
                </a:lnTo>
                <a:lnTo>
                  <a:pt x="0" y="8999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96372" y="4514364"/>
            <a:ext cx="11301259" cy="4153213"/>
          </a:xfrm>
          <a:custGeom>
            <a:avLst/>
            <a:gdLst/>
            <a:ahLst/>
            <a:cxnLst/>
            <a:rect r="r" b="b" t="t" l="l"/>
            <a:pathLst>
              <a:path h="4153213" w="11301259">
                <a:moveTo>
                  <a:pt x="0" y="0"/>
                </a:moveTo>
                <a:lnTo>
                  <a:pt x="11301259" y="0"/>
                </a:lnTo>
                <a:lnTo>
                  <a:pt x="11301259" y="4153213"/>
                </a:lnTo>
                <a:lnTo>
                  <a:pt x="0" y="4153213"/>
                </a:lnTo>
                <a:lnTo>
                  <a:pt x="0" y="0"/>
                </a:lnTo>
                <a:close/>
              </a:path>
            </a:pathLst>
          </a:custGeom>
          <a:blipFill>
            <a:blip r:embed="rId8"/>
            <a:stretch>
              <a:fillRect l="0" t="0" r="0" b="0"/>
            </a:stretch>
          </a:blipFill>
        </p:spPr>
      </p:sp>
      <p:sp>
        <p:nvSpPr>
          <p:cNvPr name="TextBox 6" id="6"/>
          <p:cNvSpPr txBox="true"/>
          <p:nvPr/>
        </p:nvSpPr>
        <p:spPr>
          <a:xfrm rot="0">
            <a:off x="1688927" y="315283"/>
            <a:ext cx="10912074" cy="1566544"/>
          </a:xfrm>
          <a:prstGeom prst="rect">
            <a:avLst/>
          </a:prstGeom>
        </p:spPr>
        <p:txBody>
          <a:bodyPr anchor="t" rtlCol="false" tIns="0" lIns="0" bIns="0" rIns="0">
            <a:spAutoFit/>
          </a:bodyPr>
          <a:lstStyle/>
          <a:p>
            <a:pPr algn="l">
              <a:lnSpc>
                <a:spcPts val="12880"/>
              </a:lnSpc>
            </a:pPr>
            <a:r>
              <a:rPr lang="en-US" sz="9200" b="true">
                <a:solidFill>
                  <a:srgbClr val="464F41"/>
                </a:solidFill>
                <a:latin typeface="Boriboon Bold"/>
                <a:ea typeface="Boriboon Bold"/>
                <a:cs typeface="Boriboon Bold"/>
                <a:sym typeface="Boriboon Bold"/>
              </a:rPr>
              <a:t>ORIGINAL RESULTS </a:t>
            </a:r>
          </a:p>
        </p:txBody>
      </p:sp>
      <p:sp>
        <p:nvSpPr>
          <p:cNvPr name="TextBox 7" id="7"/>
          <p:cNvSpPr txBox="true"/>
          <p:nvPr/>
        </p:nvSpPr>
        <p:spPr>
          <a:xfrm rot="0">
            <a:off x="1324335" y="1847364"/>
            <a:ext cx="7177166" cy="2667000"/>
          </a:xfrm>
          <a:prstGeom prst="rect">
            <a:avLst/>
          </a:prstGeom>
        </p:spPr>
        <p:txBody>
          <a:bodyPr anchor="t" rtlCol="false" tIns="0" lIns="0" bIns="0" rIns="0">
            <a:spAutoFit/>
          </a:bodyPr>
          <a:lstStyle/>
          <a:p>
            <a:pPr algn="ctr" marL="647700" indent="-323850" lvl="1">
              <a:lnSpc>
                <a:spcPts val="4200"/>
              </a:lnSpc>
              <a:buAutoNum type="arabicPeriod" startAt="1"/>
            </a:pPr>
            <a:r>
              <a:rPr lang="en-US" sz="3000" i="true">
                <a:solidFill>
                  <a:srgbClr val="464F41"/>
                </a:solidFill>
                <a:latin typeface="Tomorrow Italics"/>
                <a:ea typeface="Tomorrow Italics"/>
                <a:cs typeface="Tomorrow Italics"/>
                <a:sym typeface="Tomorrow Italics"/>
              </a:rPr>
              <a:t>“Spartina </a:t>
            </a:r>
            <a:r>
              <a:rPr lang="en-US" sz="3000">
                <a:solidFill>
                  <a:srgbClr val="464F41"/>
                </a:solidFill>
                <a:latin typeface="Tomorrow"/>
                <a:ea typeface="Tomorrow"/>
                <a:cs typeface="Tomorrow"/>
                <a:sym typeface="Tomorrow"/>
              </a:rPr>
              <a:t>invasion was associated with the changes of arthropod diversity and their trophic-level interactions in the Yangtze estuary”</a:t>
            </a:r>
          </a:p>
          <a:p>
            <a:pPr algn="ctr">
              <a:lnSpc>
                <a:spcPts val="4200"/>
              </a:lnSpc>
            </a:pPr>
          </a:p>
        </p:txBody>
      </p:sp>
      <p:sp>
        <p:nvSpPr>
          <p:cNvPr name="TextBox 8" id="8"/>
          <p:cNvSpPr txBox="true"/>
          <p:nvPr/>
        </p:nvSpPr>
        <p:spPr>
          <a:xfrm rot="0">
            <a:off x="8847002" y="1847364"/>
            <a:ext cx="7507999" cy="2133600"/>
          </a:xfrm>
          <a:prstGeom prst="rect">
            <a:avLst/>
          </a:prstGeom>
        </p:spPr>
        <p:txBody>
          <a:bodyPr anchor="t" rtlCol="false" tIns="0" lIns="0" bIns="0" rIns="0">
            <a:spAutoFit/>
          </a:bodyPr>
          <a:lstStyle/>
          <a:p>
            <a:pPr algn="ctr">
              <a:lnSpc>
                <a:spcPts val="4200"/>
              </a:lnSpc>
            </a:pPr>
            <a:r>
              <a:rPr lang="en-US" sz="3000" i="true">
                <a:solidFill>
                  <a:srgbClr val="464F41"/>
                </a:solidFill>
                <a:latin typeface="Tomorrow Italics"/>
                <a:ea typeface="Tomorrow Italics"/>
                <a:cs typeface="Tomorrow Italics"/>
                <a:sym typeface="Tomorrow Italics"/>
              </a:rPr>
              <a:t>2. “Spartina</a:t>
            </a:r>
            <a:r>
              <a:rPr lang="en-US" sz="3000">
                <a:solidFill>
                  <a:srgbClr val="464F41"/>
                </a:solidFill>
                <a:latin typeface="Tomorrow"/>
                <a:ea typeface="Tomorrow"/>
                <a:cs typeface="Tomorrow"/>
                <a:sym typeface="Tomorrow"/>
              </a:rPr>
              <a:t>-induced changes in arthropods would be removed after the restoration of the saltmarshes with the native </a:t>
            </a:r>
            <a:r>
              <a:rPr lang="en-US" sz="3000" i="true">
                <a:solidFill>
                  <a:srgbClr val="464F41"/>
                </a:solidFill>
                <a:latin typeface="Tomorrow Italics"/>
                <a:ea typeface="Tomorrow Italics"/>
                <a:cs typeface="Tomorrow Italics"/>
                <a:sym typeface="Tomorrow Italics"/>
              </a:rPr>
              <a:t>Phragmites”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228769" y="519714"/>
            <a:ext cx="14639093" cy="8756839"/>
          </a:xfrm>
          <a:custGeom>
            <a:avLst/>
            <a:gdLst/>
            <a:ahLst/>
            <a:cxnLst/>
            <a:rect r="r" b="b" t="t" l="l"/>
            <a:pathLst>
              <a:path h="8756839" w="14639093">
                <a:moveTo>
                  <a:pt x="0" y="0"/>
                </a:moveTo>
                <a:lnTo>
                  <a:pt x="14639092" y="0"/>
                </a:lnTo>
                <a:lnTo>
                  <a:pt x="14639092" y="8756839"/>
                </a:lnTo>
                <a:lnTo>
                  <a:pt x="0" y="87568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825390" y="697684"/>
            <a:ext cx="11325161" cy="1566544"/>
          </a:xfrm>
          <a:prstGeom prst="rect">
            <a:avLst/>
          </a:prstGeom>
        </p:spPr>
        <p:txBody>
          <a:bodyPr anchor="t" rtlCol="false" tIns="0" lIns="0" bIns="0" rIns="0">
            <a:spAutoFit/>
          </a:bodyPr>
          <a:lstStyle/>
          <a:p>
            <a:pPr algn="l">
              <a:lnSpc>
                <a:spcPts val="12880"/>
              </a:lnSpc>
            </a:pPr>
            <a:r>
              <a:rPr lang="en-US" sz="9200" b="true">
                <a:solidFill>
                  <a:srgbClr val="464F41"/>
                </a:solidFill>
                <a:latin typeface="Boriboon Bold"/>
                <a:ea typeface="Boriboon Bold"/>
                <a:cs typeface="Boriboon Bold"/>
                <a:sym typeface="Boriboon Bold"/>
              </a:rPr>
              <a:t>ORIGINAL ANALYSIS</a:t>
            </a:r>
          </a:p>
        </p:txBody>
      </p:sp>
      <p:sp>
        <p:nvSpPr>
          <p:cNvPr name="Freeform 6" id="6"/>
          <p:cNvSpPr/>
          <p:nvPr/>
        </p:nvSpPr>
        <p:spPr>
          <a:xfrm flipH="false" flipV="false" rot="0">
            <a:off x="3650328" y="6550137"/>
            <a:ext cx="9500224" cy="2098106"/>
          </a:xfrm>
          <a:custGeom>
            <a:avLst/>
            <a:gdLst/>
            <a:ahLst/>
            <a:cxnLst/>
            <a:rect r="r" b="b" t="t" l="l"/>
            <a:pathLst>
              <a:path h="2098106" w="9500224">
                <a:moveTo>
                  <a:pt x="0" y="0"/>
                </a:moveTo>
                <a:lnTo>
                  <a:pt x="9500223" y="0"/>
                </a:lnTo>
                <a:lnTo>
                  <a:pt x="9500223" y="2098106"/>
                </a:lnTo>
                <a:lnTo>
                  <a:pt x="0" y="2098106"/>
                </a:lnTo>
                <a:lnTo>
                  <a:pt x="0" y="0"/>
                </a:lnTo>
                <a:close/>
              </a:path>
            </a:pathLst>
          </a:custGeom>
          <a:blipFill>
            <a:blip r:embed="rId8"/>
            <a:stretch>
              <a:fillRect l="0" t="0" r="0" b="0"/>
            </a:stretch>
          </a:blipFill>
        </p:spPr>
      </p:sp>
      <p:sp>
        <p:nvSpPr>
          <p:cNvPr name="Freeform 7" id="7"/>
          <p:cNvSpPr/>
          <p:nvPr/>
        </p:nvSpPr>
        <p:spPr>
          <a:xfrm flipH="false" flipV="false" rot="0">
            <a:off x="1838852" y="2620788"/>
            <a:ext cx="13418926" cy="3572789"/>
          </a:xfrm>
          <a:custGeom>
            <a:avLst/>
            <a:gdLst/>
            <a:ahLst/>
            <a:cxnLst/>
            <a:rect r="r" b="b" t="t" l="l"/>
            <a:pathLst>
              <a:path h="3572789" w="13418926">
                <a:moveTo>
                  <a:pt x="0" y="0"/>
                </a:moveTo>
                <a:lnTo>
                  <a:pt x="13418926" y="0"/>
                </a:lnTo>
                <a:lnTo>
                  <a:pt x="13418926" y="3572789"/>
                </a:lnTo>
                <a:lnTo>
                  <a:pt x="0" y="3572789"/>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477559" y="1273321"/>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OUR MAIN QUESTIONS</a:t>
            </a:r>
          </a:p>
        </p:txBody>
      </p:sp>
      <p:sp>
        <p:nvSpPr>
          <p:cNvPr name="TextBox 7" id="7"/>
          <p:cNvSpPr txBox="true"/>
          <p:nvPr/>
        </p:nvSpPr>
        <p:spPr>
          <a:xfrm rot="0">
            <a:off x="3344191" y="2987956"/>
            <a:ext cx="12058673" cy="5145670"/>
          </a:xfrm>
          <a:prstGeom prst="rect">
            <a:avLst/>
          </a:prstGeom>
        </p:spPr>
        <p:txBody>
          <a:bodyPr anchor="t" rtlCol="false" tIns="0" lIns="0" bIns="0" rIns="0">
            <a:spAutoFit/>
          </a:bodyPr>
          <a:lstStyle/>
          <a:p>
            <a:pPr algn="just">
              <a:lnSpc>
                <a:spcPts val="5160"/>
              </a:lnSpc>
            </a:pPr>
            <a:r>
              <a:rPr lang="en-US" sz="3000" b="true">
                <a:solidFill>
                  <a:srgbClr val="464F41"/>
                </a:solidFill>
                <a:latin typeface="Tomorrow Bold"/>
                <a:ea typeface="Tomorrow Bold"/>
                <a:cs typeface="Tomorrow Bold"/>
                <a:sym typeface="Tomorrow Bold"/>
              </a:rPr>
              <a:t>OUR MAIN QUESTIONS:</a:t>
            </a:r>
          </a:p>
          <a:p>
            <a:pPr algn="just" marL="647700" indent="-323850" lvl="1">
              <a:lnSpc>
                <a:spcPts val="5160"/>
              </a:lnSpc>
              <a:buAutoNum type="arabicPeriod" startAt="1"/>
            </a:pPr>
            <a:r>
              <a:rPr lang="en-US" sz="3000">
                <a:solidFill>
                  <a:srgbClr val="464F41"/>
                </a:solidFill>
                <a:latin typeface="Tomorrow"/>
                <a:ea typeface="Tomorrow"/>
                <a:cs typeface="Tomorrow"/>
                <a:sym typeface="Tomorrow"/>
              </a:rPr>
              <a:t>Do different saltmarsh communities significantly differ in their Shannon diversity?</a:t>
            </a:r>
          </a:p>
          <a:p>
            <a:pPr algn="just" marL="647700" indent="-323850" lvl="1">
              <a:lnSpc>
                <a:spcPts val="5160"/>
              </a:lnSpc>
              <a:buAutoNum type="arabicPeriod" startAt="1"/>
            </a:pPr>
            <a:r>
              <a:rPr lang="en-US" sz="3000">
                <a:solidFill>
                  <a:srgbClr val="464F41"/>
                </a:solidFill>
                <a:latin typeface="Tomorrow"/>
                <a:ea typeface="Tomorrow"/>
                <a:cs typeface="Tomorrow"/>
                <a:sym typeface="Tomorrow"/>
              </a:rPr>
              <a:t>Within an </a:t>
            </a:r>
            <a:r>
              <a:rPr lang="en-US" b="true" sz="3000" i="true" u="sng">
                <a:solidFill>
                  <a:srgbClr val="464F41"/>
                </a:solidFill>
                <a:latin typeface="Tomorrow Bold Italics"/>
                <a:ea typeface="Tomorrow Bold Italics"/>
                <a:cs typeface="Tomorrow Bold Italics"/>
                <a:sym typeface="Tomorrow Bold Italics"/>
              </a:rPr>
              <a:t>average(?)</a:t>
            </a:r>
            <a:r>
              <a:rPr lang="en-US" sz="3000">
                <a:solidFill>
                  <a:srgbClr val="464F41"/>
                </a:solidFill>
                <a:latin typeface="Tomorrow"/>
                <a:ea typeface="Tomorrow"/>
                <a:cs typeface="Tomorrow"/>
                <a:sym typeface="Tomorrow"/>
              </a:rPr>
              <a:t> community, which soil or plant trait(s) is/are the strongest predictor of Shannon diversity?</a:t>
            </a:r>
          </a:p>
          <a:p>
            <a:pPr algn="just" marL="1295400" indent="-431800" lvl="2">
              <a:lnSpc>
                <a:spcPts val="5160"/>
              </a:lnSpc>
              <a:buAutoNum type="alphaLcPeriod" startAt="1"/>
            </a:pPr>
            <a:r>
              <a:rPr lang="en-US" sz="3000">
                <a:solidFill>
                  <a:srgbClr val="464F41"/>
                </a:solidFill>
                <a:latin typeface="Tomorrow"/>
                <a:ea typeface="Tomorrow"/>
                <a:cs typeface="Tomorrow"/>
                <a:sym typeface="Tomorrow"/>
              </a:rPr>
              <a:t>Do these align with the original authors’ findings?</a:t>
            </a:r>
          </a:p>
          <a:p>
            <a:pPr algn="just" marL="647700" indent="-323850" lvl="1">
              <a:lnSpc>
                <a:spcPts val="5160"/>
              </a:lnSpc>
              <a:buAutoNum type="arabicPeriod" startAt="1"/>
            </a:pPr>
            <a:r>
              <a:rPr lang="en-US" sz="3000">
                <a:solidFill>
                  <a:srgbClr val="464F41"/>
                </a:solidFill>
                <a:latin typeface="Tomorrow"/>
                <a:ea typeface="Tomorrow"/>
                <a:cs typeface="Tomorrow"/>
                <a:sym typeface="Tomorrow"/>
              </a:rPr>
              <a:t>Does/do the predictor trait(s) differ based on different community types?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387576"/>
            <a:ext cx="14829478" cy="8870724"/>
          </a:xfrm>
          <a:custGeom>
            <a:avLst/>
            <a:gdLst/>
            <a:ahLst/>
            <a:cxnLst/>
            <a:rect r="r" b="b" t="t" l="l"/>
            <a:pathLst>
              <a:path h="8870724" w="14829478">
                <a:moveTo>
                  <a:pt x="0" y="0"/>
                </a:moveTo>
                <a:lnTo>
                  <a:pt x="14829478" y="0"/>
                </a:lnTo>
                <a:lnTo>
                  <a:pt x="14829478" y="8870724"/>
                </a:lnTo>
                <a:lnTo>
                  <a:pt x="0" y="8870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429822" y="440586"/>
            <a:ext cx="11181296" cy="1543048"/>
          </a:xfrm>
          <a:prstGeom prst="rect">
            <a:avLst/>
          </a:prstGeom>
        </p:spPr>
        <p:txBody>
          <a:bodyPr anchor="t" rtlCol="false" tIns="0" lIns="0" bIns="0" rIns="0">
            <a:spAutoFit/>
          </a:bodyPr>
          <a:lstStyle/>
          <a:p>
            <a:pPr algn="r">
              <a:lnSpc>
                <a:spcPts val="12600"/>
              </a:lnSpc>
            </a:pPr>
            <a:r>
              <a:rPr lang="en-US" b="true" sz="9000">
                <a:solidFill>
                  <a:srgbClr val="464F41"/>
                </a:solidFill>
                <a:latin typeface="Boriboon Bold"/>
                <a:ea typeface="Boriboon Bold"/>
                <a:cs typeface="Boriboon Bold"/>
                <a:sym typeface="Boriboon Bold"/>
              </a:rPr>
              <a:t>ORIGINAL DATA</a:t>
            </a:r>
          </a:p>
        </p:txBody>
      </p:sp>
      <p:sp>
        <p:nvSpPr>
          <p:cNvPr name="TextBox 7" id="7"/>
          <p:cNvSpPr txBox="true"/>
          <p:nvPr/>
        </p:nvSpPr>
        <p:spPr>
          <a:xfrm rot="0">
            <a:off x="2951924" y="7386258"/>
            <a:ext cx="13785274" cy="1471929"/>
          </a:xfrm>
          <a:prstGeom prst="rect">
            <a:avLst/>
          </a:prstGeom>
        </p:spPr>
        <p:txBody>
          <a:bodyPr anchor="t" rtlCol="false" tIns="0" lIns="0" bIns="0" rIns="0">
            <a:spAutoFit/>
          </a:bodyPr>
          <a:lstStyle/>
          <a:p>
            <a:pPr algn="just">
              <a:lnSpc>
                <a:spcPts val="3920"/>
              </a:lnSpc>
            </a:pPr>
            <a:r>
              <a:rPr lang="en-US" sz="2800">
                <a:solidFill>
                  <a:srgbClr val="464F41"/>
                </a:solidFill>
                <a:latin typeface="Tomorrow"/>
                <a:ea typeface="Tomorrow"/>
                <a:cs typeface="Tomorrow"/>
                <a:sym typeface="Tomorrow"/>
              </a:rPr>
              <a:t>Raw data: Arthropod list, Plant traits, and Soil traits. To test our hypothesis, we decided to focus on which plant/soil traits would be most significant in explain variation across arthropod communities. </a:t>
            </a:r>
          </a:p>
        </p:txBody>
      </p:sp>
      <p:grpSp>
        <p:nvGrpSpPr>
          <p:cNvPr name="Group 8" id="8"/>
          <p:cNvGrpSpPr/>
          <p:nvPr/>
        </p:nvGrpSpPr>
        <p:grpSpPr>
          <a:xfrm rot="0">
            <a:off x="7897726" y="181134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5922"/>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8535138" y="2681295"/>
            <a:ext cx="2182028" cy="1298574"/>
          </a:xfrm>
          <a:prstGeom prst="rect">
            <a:avLst/>
          </a:prstGeom>
        </p:spPr>
        <p:txBody>
          <a:bodyPr anchor="t" rtlCol="false" tIns="0" lIns="0" bIns="0" rIns="0">
            <a:spAutoFit/>
          </a:bodyPr>
          <a:lstStyle/>
          <a:p>
            <a:pPr algn="l">
              <a:lnSpc>
                <a:spcPts val="3500"/>
              </a:lnSpc>
            </a:pPr>
            <a:r>
              <a:rPr lang="en-US" sz="2500" b="true">
                <a:solidFill>
                  <a:srgbClr val="D3DDC0"/>
                </a:solidFill>
                <a:latin typeface="Tomorrow Bold"/>
                <a:ea typeface="Tomorrow Bold"/>
                <a:cs typeface="Tomorrow Bold"/>
                <a:sym typeface="Tomorrow Bold"/>
              </a:rPr>
              <a:t>OP: Original Phragmites monoculture</a:t>
            </a:r>
          </a:p>
        </p:txBody>
      </p:sp>
      <p:grpSp>
        <p:nvGrpSpPr>
          <p:cNvPr name="Group 12" id="12"/>
          <p:cNvGrpSpPr/>
          <p:nvPr/>
        </p:nvGrpSpPr>
        <p:grpSpPr>
          <a:xfrm rot="0">
            <a:off x="10982218" y="1764559"/>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592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9440776" y="4385528"/>
            <a:ext cx="3086100" cy="308610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5922"/>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8" id="18"/>
          <p:cNvGrpSpPr/>
          <p:nvPr/>
        </p:nvGrpSpPr>
        <p:grpSpPr>
          <a:xfrm rot="0">
            <a:off x="12583263" y="4385528"/>
            <a:ext cx="3086100" cy="30861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5922"/>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14068318" y="1764559"/>
            <a:ext cx="3086100" cy="308610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5922"/>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4" id="24"/>
          <p:cNvSpPr txBox="true"/>
          <p:nvPr/>
        </p:nvSpPr>
        <p:spPr>
          <a:xfrm rot="0">
            <a:off x="11221951" y="2634509"/>
            <a:ext cx="2606634" cy="1298574"/>
          </a:xfrm>
          <a:prstGeom prst="rect">
            <a:avLst/>
          </a:prstGeom>
        </p:spPr>
        <p:txBody>
          <a:bodyPr anchor="t" rtlCol="false" tIns="0" lIns="0" bIns="0" rIns="0">
            <a:spAutoFit/>
          </a:bodyPr>
          <a:lstStyle/>
          <a:p>
            <a:pPr algn="l">
              <a:lnSpc>
                <a:spcPts val="3500"/>
              </a:lnSpc>
            </a:pPr>
            <a:r>
              <a:rPr lang="en-US" sz="2500" b="true">
                <a:solidFill>
                  <a:srgbClr val="D3DDC0"/>
                </a:solidFill>
                <a:latin typeface="Tomorrow Bold"/>
                <a:ea typeface="Tomorrow Bold"/>
                <a:cs typeface="Tomorrow Bold"/>
                <a:sym typeface="Tomorrow Bold"/>
              </a:rPr>
              <a:t>TP: Threatened Phragmites monoculture</a:t>
            </a:r>
          </a:p>
        </p:txBody>
      </p:sp>
      <p:sp>
        <p:nvSpPr>
          <p:cNvPr name="TextBox 25" id="25"/>
          <p:cNvSpPr txBox="true"/>
          <p:nvPr/>
        </p:nvSpPr>
        <p:spPr>
          <a:xfrm rot="0">
            <a:off x="9892812" y="5183195"/>
            <a:ext cx="2182028" cy="1298574"/>
          </a:xfrm>
          <a:prstGeom prst="rect">
            <a:avLst/>
          </a:prstGeom>
        </p:spPr>
        <p:txBody>
          <a:bodyPr anchor="t" rtlCol="false" tIns="0" lIns="0" bIns="0" rIns="0">
            <a:spAutoFit/>
          </a:bodyPr>
          <a:lstStyle/>
          <a:p>
            <a:pPr algn="l">
              <a:lnSpc>
                <a:spcPts val="3500"/>
              </a:lnSpc>
            </a:pPr>
            <a:r>
              <a:rPr lang="en-US" sz="2500" b="true">
                <a:solidFill>
                  <a:srgbClr val="D3DDC0"/>
                </a:solidFill>
                <a:latin typeface="Tomorrow Bold"/>
                <a:ea typeface="Tomorrow Bold"/>
                <a:cs typeface="Tomorrow Bold"/>
                <a:sym typeface="Tomorrow Bold"/>
              </a:rPr>
              <a:t> </a:t>
            </a:r>
            <a:r>
              <a:rPr lang="en-US" sz="2500" b="true">
                <a:solidFill>
                  <a:srgbClr val="D3DDC0"/>
                </a:solidFill>
                <a:latin typeface="Tomorrow Bold"/>
                <a:ea typeface="Tomorrow Bold"/>
                <a:cs typeface="Tomorrow Bold"/>
                <a:sym typeface="Tomorrow Bold"/>
              </a:rPr>
              <a:t>IS: Invasive Spartina monoculture</a:t>
            </a:r>
          </a:p>
        </p:txBody>
      </p:sp>
      <p:sp>
        <p:nvSpPr>
          <p:cNvPr name="TextBox 26" id="26"/>
          <p:cNvSpPr txBox="true"/>
          <p:nvPr/>
        </p:nvSpPr>
        <p:spPr>
          <a:xfrm rot="0">
            <a:off x="12948448" y="5250709"/>
            <a:ext cx="2355731" cy="1298574"/>
          </a:xfrm>
          <a:prstGeom prst="rect">
            <a:avLst/>
          </a:prstGeom>
        </p:spPr>
        <p:txBody>
          <a:bodyPr anchor="t" rtlCol="false" tIns="0" lIns="0" bIns="0" rIns="0">
            <a:spAutoFit/>
          </a:bodyPr>
          <a:lstStyle/>
          <a:p>
            <a:pPr algn="l">
              <a:lnSpc>
                <a:spcPts val="3500"/>
              </a:lnSpc>
            </a:pPr>
            <a:r>
              <a:rPr lang="en-US" sz="2500" b="true">
                <a:solidFill>
                  <a:srgbClr val="D3DDC0"/>
                </a:solidFill>
                <a:latin typeface="Tomorrow Bold"/>
                <a:ea typeface="Tomorrow Bold"/>
                <a:cs typeface="Tomorrow Bold"/>
                <a:sym typeface="Tomorrow Bold"/>
              </a:rPr>
              <a:t> </a:t>
            </a:r>
            <a:r>
              <a:rPr lang="en-US" sz="2500" b="true">
                <a:solidFill>
                  <a:srgbClr val="D3DDC0"/>
                </a:solidFill>
                <a:latin typeface="Tomorrow Bold"/>
                <a:ea typeface="Tomorrow Bold"/>
                <a:cs typeface="Tomorrow Bold"/>
                <a:sym typeface="Tomorrow Bold"/>
              </a:rPr>
              <a:t>RP: Restored Phragmites monoculture</a:t>
            </a:r>
          </a:p>
        </p:txBody>
      </p:sp>
      <p:sp>
        <p:nvSpPr>
          <p:cNvPr name="TextBox 27" id="27"/>
          <p:cNvSpPr txBox="true"/>
          <p:nvPr/>
        </p:nvSpPr>
        <p:spPr>
          <a:xfrm rot="0">
            <a:off x="14231195" y="2853584"/>
            <a:ext cx="3028105" cy="860424"/>
          </a:xfrm>
          <a:prstGeom prst="rect">
            <a:avLst/>
          </a:prstGeom>
        </p:spPr>
        <p:txBody>
          <a:bodyPr anchor="t" rtlCol="false" tIns="0" lIns="0" bIns="0" rIns="0">
            <a:spAutoFit/>
          </a:bodyPr>
          <a:lstStyle/>
          <a:p>
            <a:pPr algn="l">
              <a:lnSpc>
                <a:spcPts val="3500"/>
              </a:lnSpc>
            </a:pPr>
            <a:r>
              <a:rPr lang="en-US" sz="2500" b="true">
                <a:solidFill>
                  <a:srgbClr val="D3DDC0"/>
                </a:solidFill>
                <a:latin typeface="Tomorrow Bold"/>
                <a:ea typeface="Tomorrow Bold"/>
                <a:cs typeface="Tomorrow Bold"/>
                <a:sym typeface="Tomorrow Bold"/>
              </a:rPr>
              <a:t> </a:t>
            </a:r>
            <a:r>
              <a:rPr lang="en-US" sz="2500" b="true">
                <a:solidFill>
                  <a:srgbClr val="D3DDC0"/>
                </a:solidFill>
                <a:latin typeface="Tomorrow Bold"/>
                <a:ea typeface="Tomorrow Bold"/>
                <a:cs typeface="Tomorrow Bold"/>
                <a:sym typeface="Tomorrow Bold"/>
              </a:rPr>
              <a:t>PS: Phragmites–Spartina mixture</a:t>
            </a:r>
          </a:p>
        </p:txBody>
      </p:sp>
      <p:sp>
        <p:nvSpPr>
          <p:cNvPr name="Freeform 28" id="28"/>
          <p:cNvSpPr/>
          <p:nvPr/>
        </p:nvSpPr>
        <p:spPr>
          <a:xfrm flipH="false" flipV="false" rot="0">
            <a:off x="2679163" y="3113741"/>
            <a:ext cx="5452378" cy="3881993"/>
          </a:xfrm>
          <a:custGeom>
            <a:avLst/>
            <a:gdLst/>
            <a:ahLst/>
            <a:cxnLst/>
            <a:rect r="r" b="b" t="t" l="l"/>
            <a:pathLst>
              <a:path h="3881993" w="5452378">
                <a:moveTo>
                  <a:pt x="0" y="0"/>
                </a:moveTo>
                <a:lnTo>
                  <a:pt x="5452378" y="0"/>
                </a:lnTo>
                <a:lnTo>
                  <a:pt x="5452378" y="3881992"/>
                </a:lnTo>
                <a:lnTo>
                  <a:pt x="0" y="3881992"/>
                </a:lnTo>
                <a:lnTo>
                  <a:pt x="0" y="0"/>
                </a:lnTo>
                <a:close/>
              </a:path>
            </a:pathLst>
          </a:custGeom>
          <a:blipFill>
            <a:blip r:embed="rId10"/>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228769" y="519714"/>
            <a:ext cx="14639093" cy="8756839"/>
          </a:xfrm>
          <a:custGeom>
            <a:avLst/>
            <a:gdLst/>
            <a:ahLst/>
            <a:cxnLst/>
            <a:rect r="r" b="b" t="t" l="l"/>
            <a:pathLst>
              <a:path h="8756839" w="14639093">
                <a:moveTo>
                  <a:pt x="0" y="0"/>
                </a:moveTo>
                <a:lnTo>
                  <a:pt x="14639092" y="0"/>
                </a:lnTo>
                <a:lnTo>
                  <a:pt x="14639092" y="8756839"/>
                </a:lnTo>
                <a:lnTo>
                  <a:pt x="0" y="87568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825390" y="2349786"/>
            <a:ext cx="6722925" cy="6335646"/>
            <a:chOff x="0" y="0"/>
            <a:chExt cx="1770647" cy="1668647"/>
          </a:xfrm>
        </p:grpSpPr>
        <p:sp>
          <p:nvSpPr>
            <p:cNvPr name="Freeform 6" id="6"/>
            <p:cNvSpPr/>
            <p:nvPr/>
          </p:nvSpPr>
          <p:spPr>
            <a:xfrm flipH="false" flipV="false" rot="0">
              <a:off x="0" y="0"/>
              <a:ext cx="1770647" cy="1668647"/>
            </a:xfrm>
            <a:custGeom>
              <a:avLst/>
              <a:gdLst/>
              <a:ahLst/>
              <a:cxnLst/>
              <a:rect r="r" b="b" t="t" l="l"/>
              <a:pathLst>
                <a:path h="1668647" w="1770647">
                  <a:moveTo>
                    <a:pt x="0" y="0"/>
                  </a:moveTo>
                  <a:lnTo>
                    <a:pt x="1770647" y="0"/>
                  </a:lnTo>
                  <a:lnTo>
                    <a:pt x="1770647" y="1668647"/>
                  </a:lnTo>
                  <a:lnTo>
                    <a:pt x="0" y="1668647"/>
                  </a:lnTo>
                  <a:close/>
                </a:path>
              </a:pathLst>
            </a:custGeom>
            <a:solidFill>
              <a:srgbClr val="535922"/>
            </a:solidFill>
          </p:spPr>
        </p:sp>
        <p:sp>
          <p:nvSpPr>
            <p:cNvPr name="TextBox 7" id="7"/>
            <p:cNvSpPr txBox="true"/>
            <p:nvPr/>
          </p:nvSpPr>
          <p:spPr>
            <a:xfrm>
              <a:off x="0" y="-38100"/>
              <a:ext cx="1770647" cy="1706747"/>
            </a:xfrm>
            <a:prstGeom prst="rect">
              <a:avLst/>
            </a:prstGeom>
          </p:spPr>
          <p:txBody>
            <a:bodyPr anchor="ctr" rtlCol="false" tIns="50800" lIns="50800" bIns="50800" rIns="50800"/>
            <a:lstStyle/>
            <a:p>
              <a:pPr algn="ctr">
                <a:lnSpc>
                  <a:spcPts val="2940"/>
                </a:lnSpc>
              </a:pPr>
            </a:p>
          </p:txBody>
        </p:sp>
      </p:grpSp>
      <p:grpSp>
        <p:nvGrpSpPr>
          <p:cNvPr name="Group 8" id="8"/>
          <p:cNvGrpSpPr/>
          <p:nvPr/>
        </p:nvGrpSpPr>
        <p:grpSpPr>
          <a:xfrm rot="0">
            <a:off x="8799506" y="2264228"/>
            <a:ext cx="6200544" cy="6421203"/>
            <a:chOff x="0" y="0"/>
            <a:chExt cx="1633065" cy="1691181"/>
          </a:xfrm>
        </p:grpSpPr>
        <p:sp>
          <p:nvSpPr>
            <p:cNvPr name="Freeform 9" id="9"/>
            <p:cNvSpPr/>
            <p:nvPr/>
          </p:nvSpPr>
          <p:spPr>
            <a:xfrm flipH="false" flipV="false" rot="0">
              <a:off x="0" y="0"/>
              <a:ext cx="1633065" cy="1691181"/>
            </a:xfrm>
            <a:custGeom>
              <a:avLst/>
              <a:gdLst/>
              <a:ahLst/>
              <a:cxnLst/>
              <a:rect r="r" b="b" t="t" l="l"/>
              <a:pathLst>
                <a:path h="1691181" w="1633065">
                  <a:moveTo>
                    <a:pt x="0" y="0"/>
                  </a:moveTo>
                  <a:lnTo>
                    <a:pt x="1633065" y="0"/>
                  </a:lnTo>
                  <a:lnTo>
                    <a:pt x="1633065" y="1691181"/>
                  </a:lnTo>
                  <a:lnTo>
                    <a:pt x="0" y="1691181"/>
                  </a:lnTo>
                  <a:close/>
                </a:path>
              </a:pathLst>
            </a:custGeom>
            <a:solidFill>
              <a:srgbClr val="535922"/>
            </a:solidFill>
          </p:spPr>
        </p:sp>
        <p:sp>
          <p:nvSpPr>
            <p:cNvPr name="TextBox 10" id="10"/>
            <p:cNvSpPr txBox="true"/>
            <p:nvPr/>
          </p:nvSpPr>
          <p:spPr>
            <a:xfrm>
              <a:off x="0" y="-38100"/>
              <a:ext cx="1633065" cy="1729281"/>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2885735" y="421459"/>
            <a:ext cx="11325161" cy="1566544"/>
          </a:xfrm>
          <a:prstGeom prst="rect">
            <a:avLst/>
          </a:prstGeom>
        </p:spPr>
        <p:txBody>
          <a:bodyPr anchor="t" rtlCol="false" tIns="0" lIns="0" bIns="0" rIns="0">
            <a:spAutoFit/>
          </a:bodyPr>
          <a:lstStyle/>
          <a:p>
            <a:pPr algn="ctr">
              <a:lnSpc>
                <a:spcPts val="12880"/>
              </a:lnSpc>
            </a:pPr>
            <a:r>
              <a:rPr lang="en-US" b="true" sz="9200">
                <a:solidFill>
                  <a:srgbClr val="464F41"/>
                </a:solidFill>
                <a:latin typeface="Boriboon Bold"/>
                <a:ea typeface="Boriboon Bold"/>
                <a:cs typeface="Boriboon Bold"/>
                <a:sym typeface="Boriboon Bold"/>
              </a:rPr>
              <a:t>OUR HYPOTHESES </a:t>
            </a:r>
          </a:p>
        </p:txBody>
      </p:sp>
      <p:sp>
        <p:nvSpPr>
          <p:cNvPr name="TextBox 12" id="12"/>
          <p:cNvSpPr txBox="true"/>
          <p:nvPr/>
        </p:nvSpPr>
        <p:spPr>
          <a:xfrm rot="0">
            <a:off x="8771162" y="2188028"/>
            <a:ext cx="6228888" cy="6934200"/>
          </a:xfrm>
          <a:prstGeom prst="rect">
            <a:avLst/>
          </a:prstGeom>
        </p:spPr>
        <p:txBody>
          <a:bodyPr anchor="t" rtlCol="false" tIns="0" lIns="0" bIns="0" rIns="0">
            <a:spAutoFit/>
          </a:bodyPr>
          <a:lstStyle/>
          <a:p>
            <a:pPr algn="ctr">
              <a:lnSpc>
                <a:spcPts val="4200"/>
              </a:lnSpc>
            </a:pPr>
            <a:r>
              <a:rPr lang="en-US" sz="3000" i="true">
                <a:solidFill>
                  <a:srgbClr val="D3DDC0"/>
                </a:solidFill>
                <a:latin typeface="Tomorrow Italics"/>
                <a:ea typeface="Tomorrow Italics"/>
                <a:cs typeface="Tomorrow Italics"/>
                <a:sym typeface="Tomorrow Italics"/>
              </a:rPr>
              <a:t>H0.2 Soil and Plant traits represented by principal component axes do not differ in how they predict arthropod diversity across different communities.</a:t>
            </a:r>
          </a:p>
          <a:p>
            <a:pPr algn="ctr">
              <a:lnSpc>
                <a:spcPts val="4200"/>
              </a:lnSpc>
            </a:pPr>
          </a:p>
          <a:p>
            <a:pPr algn="ctr">
              <a:lnSpc>
                <a:spcPts val="4200"/>
              </a:lnSpc>
            </a:pPr>
            <a:r>
              <a:rPr lang="en-US" sz="3000" i="true">
                <a:solidFill>
                  <a:srgbClr val="D3DDC0"/>
                </a:solidFill>
                <a:latin typeface="Tomorrow Italics"/>
                <a:ea typeface="Tomorrow Italics"/>
                <a:cs typeface="Tomorrow Italics"/>
                <a:sym typeface="Tomorrow Italics"/>
              </a:rPr>
              <a:t>H2: Soil and Plant traits represented by principal component axes differ in how they predict arthropod diversity across different communities.</a:t>
            </a:r>
          </a:p>
          <a:p>
            <a:pPr algn="ctr">
              <a:lnSpc>
                <a:spcPts val="4200"/>
              </a:lnSpc>
            </a:pPr>
          </a:p>
        </p:txBody>
      </p:sp>
      <p:sp>
        <p:nvSpPr>
          <p:cNvPr name="TextBox 13" id="13"/>
          <p:cNvSpPr txBox="true"/>
          <p:nvPr/>
        </p:nvSpPr>
        <p:spPr>
          <a:xfrm rot="0">
            <a:off x="2072409" y="2464086"/>
            <a:ext cx="6228888" cy="5867400"/>
          </a:xfrm>
          <a:prstGeom prst="rect">
            <a:avLst/>
          </a:prstGeom>
        </p:spPr>
        <p:txBody>
          <a:bodyPr anchor="t" rtlCol="false" tIns="0" lIns="0" bIns="0" rIns="0">
            <a:spAutoFit/>
          </a:bodyPr>
          <a:lstStyle/>
          <a:p>
            <a:pPr algn="ctr">
              <a:lnSpc>
                <a:spcPts val="4200"/>
              </a:lnSpc>
            </a:pPr>
            <a:r>
              <a:rPr lang="en-US" sz="3000" i="true">
                <a:solidFill>
                  <a:srgbClr val="D3DDC0"/>
                </a:solidFill>
                <a:latin typeface="Tomorrow Italics"/>
                <a:ea typeface="Tomorrow Italics"/>
                <a:cs typeface="Tomorrow Italics"/>
                <a:sym typeface="Tomorrow Italics"/>
              </a:rPr>
              <a:t>H0: Soil and plant traits represented by principal component axes (PC1 and PC2) do not significantly predict arthropod diversity across all communities. </a:t>
            </a:r>
          </a:p>
          <a:p>
            <a:pPr algn="ctr">
              <a:lnSpc>
                <a:spcPts val="4200"/>
              </a:lnSpc>
            </a:pPr>
          </a:p>
          <a:p>
            <a:pPr algn="ctr">
              <a:lnSpc>
                <a:spcPts val="4200"/>
              </a:lnSpc>
            </a:pPr>
            <a:r>
              <a:rPr lang="en-US" sz="3000" i="true">
                <a:solidFill>
                  <a:srgbClr val="D3DDC0"/>
                </a:solidFill>
                <a:latin typeface="Tomorrow Italics"/>
                <a:ea typeface="Tomorrow Italics"/>
                <a:cs typeface="Tomorrow Italics"/>
                <a:sym typeface="Tomorrow Italics"/>
              </a:rPr>
              <a:t>H1: Soil and plant traits represented by principal component axes (PC1 and PC2) are strong predictors of arthropod diversity across all communities.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429822" y="1028700"/>
            <a:ext cx="13757690" cy="8229600"/>
          </a:xfrm>
          <a:custGeom>
            <a:avLst/>
            <a:gdLst/>
            <a:ahLst/>
            <a:cxnLst/>
            <a:rect r="r" b="b" t="t" l="l"/>
            <a:pathLst>
              <a:path h="8229600" w="13757690">
                <a:moveTo>
                  <a:pt x="0" y="0"/>
                </a:moveTo>
                <a:lnTo>
                  <a:pt x="13757690" y="0"/>
                </a:lnTo>
                <a:lnTo>
                  <a:pt x="1375769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80164" y="0"/>
            <a:ext cx="8622376" cy="10287000"/>
          </a:xfrm>
          <a:custGeom>
            <a:avLst/>
            <a:gdLst/>
            <a:ahLst/>
            <a:cxnLst/>
            <a:rect r="r" b="b" t="t" l="l"/>
            <a:pathLst>
              <a:path h="10287000" w="8622376">
                <a:moveTo>
                  <a:pt x="0" y="0"/>
                </a:moveTo>
                <a:lnTo>
                  <a:pt x="8622376" y="0"/>
                </a:lnTo>
                <a:lnTo>
                  <a:pt x="8622376"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8956964"/>
            <a:ext cx="18288000" cy="1330036"/>
          </a:xfrm>
          <a:custGeom>
            <a:avLst/>
            <a:gdLst/>
            <a:ahLst/>
            <a:cxnLst/>
            <a:rect r="r" b="b" t="t" l="l"/>
            <a:pathLst>
              <a:path h="1330036" w="18288000">
                <a:moveTo>
                  <a:pt x="0" y="0"/>
                </a:moveTo>
                <a:lnTo>
                  <a:pt x="18288000" y="0"/>
                </a:lnTo>
                <a:lnTo>
                  <a:pt x="18288000" y="1330036"/>
                </a:lnTo>
                <a:lnTo>
                  <a:pt x="0" y="13300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483575" y="5886465"/>
            <a:ext cx="8450231" cy="2820265"/>
          </a:xfrm>
          <a:custGeom>
            <a:avLst/>
            <a:gdLst/>
            <a:ahLst/>
            <a:cxnLst/>
            <a:rect r="r" b="b" t="t" l="l"/>
            <a:pathLst>
              <a:path h="2820265" w="8450231">
                <a:moveTo>
                  <a:pt x="0" y="0"/>
                </a:moveTo>
                <a:lnTo>
                  <a:pt x="8450231" y="0"/>
                </a:lnTo>
                <a:lnTo>
                  <a:pt x="8450231" y="2820265"/>
                </a:lnTo>
                <a:lnTo>
                  <a:pt x="0" y="2820265"/>
                </a:lnTo>
                <a:lnTo>
                  <a:pt x="0" y="0"/>
                </a:lnTo>
                <a:close/>
              </a:path>
            </a:pathLst>
          </a:custGeom>
          <a:blipFill>
            <a:blip r:embed="rId10"/>
            <a:stretch>
              <a:fillRect l="0" t="0" r="0" b="0"/>
            </a:stretch>
          </a:blipFill>
        </p:spPr>
      </p:sp>
      <p:sp>
        <p:nvSpPr>
          <p:cNvPr name="TextBox 7" id="7"/>
          <p:cNvSpPr txBox="true"/>
          <p:nvPr/>
        </p:nvSpPr>
        <p:spPr>
          <a:xfrm rot="0">
            <a:off x="4477559" y="1029306"/>
            <a:ext cx="11181296" cy="1566544"/>
          </a:xfrm>
          <a:prstGeom prst="rect">
            <a:avLst/>
          </a:prstGeom>
        </p:spPr>
        <p:txBody>
          <a:bodyPr anchor="t" rtlCol="false" tIns="0" lIns="0" bIns="0" rIns="0">
            <a:spAutoFit/>
          </a:bodyPr>
          <a:lstStyle/>
          <a:p>
            <a:pPr algn="r">
              <a:lnSpc>
                <a:spcPts val="12880"/>
              </a:lnSpc>
            </a:pPr>
            <a:r>
              <a:rPr lang="en-US" b="true" sz="9200">
                <a:solidFill>
                  <a:srgbClr val="464F41"/>
                </a:solidFill>
                <a:latin typeface="Boriboon Bold"/>
                <a:ea typeface="Boriboon Bold"/>
                <a:cs typeface="Boriboon Bold"/>
                <a:sym typeface="Boriboon Bold"/>
              </a:rPr>
              <a:t>METHODS</a:t>
            </a:r>
          </a:p>
        </p:txBody>
      </p:sp>
      <p:sp>
        <p:nvSpPr>
          <p:cNvPr name="TextBox 8" id="8"/>
          <p:cNvSpPr txBox="true"/>
          <p:nvPr/>
        </p:nvSpPr>
        <p:spPr>
          <a:xfrm rot="0">
            <a:off x="3151335" y="2433926"/>
            <a:ext cx="12314664" cy="3202305"/>
          </a:xfrm>
          <a:prstGeom prst="rect">
            <a:avLst/>
          </a:prstGeom>
        </p:spPr>
        <p:txBody>
          <a:bodyPr anchor="t" rtlCol="false" tIns="0" lIns="0" bIns="0" rIns="0">
            <a:spAutoFit/>
          </a:bodyPr>
          <a:lstStyle/>
          <a:p>
            <a:pPr algn="just">
              <a:lnSpc>
                <a:spcPts val="5159"/>
              </a:lnSpc>
            </a:pPr>
            <a:r>
              <a:rPr lang="en-US" sz="2999" b="true">
                <a:solidFill>
                  <a:srgbClr val="464F41"/>
                </a:solidFill>
                <a:latin typeface="Tomorrow Bold"/>
                <a:ea typeface="Tomorrow Bold"/>
                <a:cs typeface="Tomorrow Bold"/>
                <a:sym typeface="Tomorrow Bold"/>
              </a:rPr>
              <a:t>OKAY! FIRST WE NEEDED TO CALCULATE SHANNON DIVERSITIES...</a:t>
            </a:r>
          </a:p>
          <a:p>
            <a:pPr algn="just" marL="647698" indent="-323849" lvl="1">
              <a:lnSpc>
                <a:spcPts val="5159"/>
              </a:lnSpc>
              <a:buFont typeface="Arial"/>
              <a:buChar char="•"/>
            </a:pPr>
            <a:r>
              <a:rPr lang="en-US" sz="2999">
                <a:solidFill>
                  <a:srgbClr val="464F41"/>
                </a:solidFill>
                <a:latin typeface="Tomorrow"/>
                <a:ea typeface="Tomorrow"/>
                <a:cs typeface="Tomorrow"/>
                <a:sym typeface="Tomorrow"/>
              </a:rPr>
              <a:t>Based on the raw counts of each arthropod species in each saltmarsh, calculate the Shannon diversity “by </a:t>
            </a:r>
            <a:r>
              <a:rPr lang="en-US" sz="2999">
                <a:solidFill>
                  <a:srgbClr val="464F41"/>
                </a:solidFill>
                <a:latin typeface="Tomorrow"/>
                <a:ea typeface="Tomorrow"/>
                <a:cs typeface="Tomorrow"/>
                <a:sym typeface="Tomorrow"/>
              </a:rPr>
              <a:t>hand” and comp</a:t>
            </a:r>
            <a:r>
              <a:rPr lang="en-US" sz="2999" u="none">
                <a:solidFill>
                  <a:srgbClr val="464F41"/>
                </a:solidFill>
                <a:latin typeface="Tomorrow"/>
                <a:ea typeface="Tomorrow"/>
                <a:cs typeface="Tomorrow"/>
                <a:sym typeface="Tomorrow"/>
              </a:rPr>
              <a:t>a</a:t>
            </a:r>
            <a:r>
              <a:rPr lang="en-US" sz="2999">
                <a:solidFill>
                  <a:srgbClr val="464F41"/>
                </a:solidFill>
                <a:latin typeface="Tomorrow"/>
                <a:ea typeface="Tomorrow"/>
                <a:cs typeface="Tomorrow"/>
                <a:sym typeface="Tomorrow"/>
              </a:rPr>
              <a:t>r</a:t>
            </a:r>
            <a:r>
              <a:rPr lang="en-US" sz="2999" u="none">
                <a:solidFill>
                  <a:srgbClr val="464F41"/>
                </a:solidFill>
                <a:latin typeface="Tomorrow"/>
                <a:ea typeface="Tomorrow"/>
                <a:cs typeface="Tomorrow"/>
                <a:sym typeface="Tomorrow"/>
              </a:rPr>
              <a:t>e</a:t>
            </a:r>
            <a:r>
              <a:rPr lang="en-US" sz="2999">
                <a:solidFill>
                  <a:srgbClr val="464F41"/>
                </a:solidFill>
                <a:latin typeface="Tomorrow"/>
                <a:ea typeface="Tomorrow"/>
                <a:cs typeface="Tomorrow"/>
                <a:sym typeface="Tomorrow"/>
              </a:rPr>
              <a:t> to o</a:t>
            </a:r>
            <a:r>
              <a:rPr lang="en-US" sz="2999" u="none">
                <a:solidFill>
                  <a:srgbClr val="464F41"/>
                </a:solidFill>
                <a:latin typeface="Tomorrow"/>
                <a:ea typeface="Tomorrow"/>
                <a:cs typeface="Tomorrow"/>
                <a:sym typeface="Tomorrow"/>
              </a:rPr>
              <a:t>r</a:t>
            </a:r>
            <a:r>
              <a:rPr lang="en-US" sz="2999">
                <a:solidFill>
                  <a:srgbClr val="464F41"/>
                </a:solidFill>
                <a:latin typeface="Tomorrow"/>
                <a:ea typeface="Tomorrow"/>
                <a:cs typeface="Tomorrow"/>
                <a:sym typeface="Tomorrow"/>
              </a:rPr>
              <a:t>igin</a:t>
            </a:r>
            <a:r>
              <a:rPr lang="en-US" sz="2999" u="none">
                <a:solidFill>
                  <a:srgbClr val="464F41"/>
                </a:solidFill>
                <a:latin typeface="Tomorrow"/>
                <a:ea typeface="Tomorrow"/>
                <a:cs typeface="Tomorrow"/>
                <a:sym typeface="Tomorrow"/>
              </a:rPr>
              <a:t>a</a:t>
            </a:r>
            <a:r>
              <a:rPr lang="en-US" sz="2999">
                <a:solidFill>
                  <a:srgbClr val="464F41"/>
                </a:solidFill>
                <a:latin typeface="Tomorrow"/>
                <a:ea typeface="Tomorrow"/>
                <a:cs typeface="Tomorrow"/>
                <a:sym typeface="Tomorrow"/>
              </a:rPr>
              <a:t>l pap</a:t>
            </a:r>
            <a:r>
              <a:rPr lang="en-US" sz="2999" u="none">
                <a:solidFill>
                  <a:srgbClr val="464F41"/>
                </a:solidFill>
                <a:latin typeface="Tomorrow"/>
                <a:ea typeface="Tomorrow"/>
                <a:cs typeface="Tomorrow"/>
                <a:sym typeface="Tomorrow"/>
              </a:rPr>
              <a:t>e</a:t>
            </a:r>
            <a:r>
              <a:rPr lang="en-US" sz="2999">
                <a:solidFill>
                  <a:srgbClr val="464F41"/>
                </a:solidFill>
                <a:latin typeface="Tomorrow"/>
                <a:ea typeface="Tomorrow"/>
                <a:cs typeface="Tomorrow"/>
                <a:sym typeface="Tomorrow"/>
              </a:rPr>
              <a:t>r’s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DAGXyWloqw4</dc:identifier>
  <dcterms:modified xsi:type="dcterms:W3CDTF">2011-08-01T06:04:30Z</dcterms:modified>
  <cp:revision>1</cp:revision>
  <dc:title>EEB313 Group Presentation</dc:title>
</cp:coreProperties>
</file>