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nton"/>
      <p:regular r:id="rId23"/>
    </p:embeddedFont>
    <p:embeddedFont>
      <p:font typeface="Roboto"/>
      <p:regular r:id="rId24"/>
      <p:bold r:id="rId25"/>
      <p:italic r:id="rId26"/>
      <p:boldItalic r:id="rId27"/>
    </p:embeddedFont>
    <p:embeddedFont>
      <p:font typeface="Hind"/>
      <p:regular r:id="rId28"/>
      <p:bold r:id="rId29"/>
    </p:embeddedFont>
    <p:embeddedFont>
      <p:font typeface="Rubik"/>
      <p:regular r:id="rId30"/>
      <p:bold r:id="rId31"/>
      <p:italic r:id="rId32"/>
      <p:boldItalic r:id="rId33"/>
    </p:embeddedFont>
    <p:embeddedFont>
      <p:font typeface="PT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Cindy Y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Anto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Hind-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i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bold.fntdata"/><Relationship Id="rId30" Type="http://schemas.openxmlformats.org/officeDocument/2006/relationships/font" Target="fonts/Rubik-regular.fntdata"/><Relationship Id="rId11" Type="http://schemas.openxmlformats.org/officeDocument/2006/relationships/slide" Target="slides/slide6.xml"/><Relationship Id="rId33" Type="http://schemas.openxmlformats.org/officeDocument/2006/relationships/font" Target="fonts/Rubik-boldItalic.fntdata"/><Relationship Id="rId10" Type="http://schemas.openxmlformats.org/officeDocument/2006/relationships/slide" Target="slides/slide5.xml"/><Relationship Id="rId32" Type="http://schemas.openxmlformats.org/officeDocument/2006/relationships/font" Target="fonts/Rubik-italic.fntdata"/><Relationship Id="rId13" Type="http://schemas.openxmlformats.org/officeDocument/2006/relationships/slide" Target="slides/slide8.xml"/><Relationship Id="rId35" Type="http://schemas.openxmlformats.org/officeDocument/2006/relationships/font" Target="fonts/PTSans-bold.fntdata"/><Relationship Id="rId12" Type="http://schemas.openxmlformats.org/officeDocument/2006/relationships/slide" Target="slides/slide7.xml"/><Relationship Id="rId34" Type="http://schemas.openxmlformats.org/officeDocument/2006/relationships/font" Target="fonts/PTSans-regular.fntdata"/><Relationship Id="rId15" Type="http://schemas.openxmlformats.org/officeDocument/2006/relationships/slide" Target="slides/slide10.xml"/><Relationship Id="rId37" Type="http://schemas.openxmlformats.org/officeDocument/2006/relationships/font" Target="fonts/PTSans-boldItalic.fntdata"/><Relationship Id="rId14" Type="http://schemas.openxmlformats.org/officeDocument/2006/relationships/slide" Target="slides/slide9.xml"/><Relationship Id="rId36" Type="http://schemas.openxmlformats.org/officeDocument/2006/relationships/font" Target="fonts/PT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02T04:29:11.405">
    <p:pos x="2994" y="1415"/>
    <p:text>found this example, can explain</p:text>
  </p:cm>
  <p:cm authorId="0" idx="2" dt="2024-12-02T04:29:11.405">
    <p:pos x="2994" y="1415"/>
    <p:text>sorry for last minute example add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3c2bc46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3c2bc46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64d0e37c5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64d0e37c5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Multicollinearity bad, virus family causing multicollinearity → just took it out, its their traits we’re looking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Double stranded = less prone to rapid mutation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RNA viruses only (maybe due to DNA proofreading) </a:t>
            </a:r>
            <a:endParaRPr/>
          </a:p>
          <a:p>
            <a:pPr indent="0" lvl="0" marL="0" rtl="0" algn="l">
              <a:spcBef>
                <a:spcPts val="0"/>
              </a:spcBef>
              <a:spcAft>
                <a:spcPts val="0"/>
              </a:spcAft>
              <a:buNone/>
            </a:pPr>
            <a:r>
              <a:rPr lang="en"/>
              <a:t>Maybe DNA less segmented because </a:t>
            </a:r>
            <a:r>
              <a:rPr lang="en"/>
              <a:t>more</a:t>
            </a:r>
            <a:r>
              <a:rPr lang="en"/>
              <a:t> faithful, doesnt need checkpoints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1aeb49570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1aeb49570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Virus family was going to be included as a predictor, to account for phylogenetic relatedness. We ended up excluding it for two reasons: we wanted to focus on the specific traits of the virus, its number of strands, replication mechanisms, etc. Plus it was often perfectly collinear with some of the traits that we wanted to include, meaning predictors were not independent.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aeb49570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1aeb49570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43A40"/>
                </a:solidFill>
                <a:highlight>
                  <a:srgbClr val="FFFFFF"/>
                </a:highlight>
                <a:latin typeface="Roboto"/>
                <a:ea typeface="Roboto"/>
                <a:cs typeface="Roboto"/>
                <a:sym typeface="Roboto"/>
              </a:rPr>
              <a:t>We chose to use GLMs as it allows us to see how a change in predictors affects the mean of a response variable, without needing to follow certain assumptions. Our data is not normally distributed—we have binomial data instead, as a virus can be segmented (a 1) or non-segmented (0) </a:t>
            </a:r>
            <a:endParaRPr sz="1300">
              <a:solidFill>
                <a:srgbClr val="343A4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343A40"/>
              </a:solidFill>
              <a:highlight>
                <a:srgbClr val="FFFFFF"/>
              </a:highlight>
              <a:latin typeface="Roboto"/>
              <a:ea typeface="Roboto"/>
              <a:cs typeface="Roboto"/>
              <a:sym typeface="Roboto"/>
            </a:endParaRPr>
          </a:p>
          <a:p>
            <a:pPr indent="0" lvl="0" marL="0" rtl="0" algn="l">
              <a:spcBef>
                <a:spcPts val="0"/>
              </a:spcBef>
              <a:spcAft>
                <a:spcPts val="0"/>
              </a:spcAft>
              <a:buNone/>
            </a:pPr>
            <a:r>
              <a:rPr lang="en" sz="1300">
                <a:solidFill>
                  <a:srgbClr val="343A40"/>
                </a:solidFill>
                <a:highlight>
                  <a:srgbClr val="FFFFFF"/>
                </a:highlight>
                <a:latin typeface="Roboto"/>
                <a:ea typeface="Roboto"/>
                <a:cs typeface="Roboto"/>
                <a:sym typeface="Roboto"/>
              </a:rPr>
              <a:t>By using a GLM, we can examine how the likelihood of a virus being segmented changes with increases/decreases in the predictor variables. </a:t>
            </a:r>
            <a:endParaRPr sz="1300">
              <a:solidFill>
                <a:srgbClr val="343A40"/>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1b419685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1b419685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Here is a code snippet. There are some interactions here since virus traits obviously interact, it’s just a matter of which interactions to focus on. </a:t>
            </a:r>
            <a:r>
              <a:rPr lang="en" sz="1200">
                <a:solidFill>
                  <a:schemeClr val="dk1"/>
                </a:solidFill>
                <a:latin typeface="Times New Roman"/>
                <a:ea typeface="Times New Roman"/>
                <a:cs typeface="Times New Roman"/>
                <a:sym typeface="Times New Roman"/>
              </a:rPr>
              <a:t>There were some other combinations that we wanted to do, but we ended up with a lot of collinearity, which would’ve caused the model suffer.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Genome average length * envelope. Enveloped and non-enveloped viruses are going to have differences in their genomes, since there are certain proteins that some viruses need that others don’t. Greater genome lengths can imply complexity and allow for the virus to code for an envelope—that’s not always true though. So a non-enveloped virus with a longer genome is not gonna be the same as an enveloped virus with the same genome length.</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Stranded-ness may also interact with whether a virus is zoonotic or not. The number of </a:t>
            </a:r>
            <a:r>
              <a:rPr lang="en" sz="1200">
                <a:solidFill>
                  <a:schemeClr val="dk1"/>
                </a:solidFill>
                <a:latin typeface="Times New Roman"/>
                <a:ea typeface="Times New Roman"/>
                <a:cs typeface="Times New Roman"/>
                <a:sym typeface="Times New Roman"/>
              </a:rPr>
              <a:t>strands</a:t>
            </a:r>
            <a:r>
              <a:rPr lang="en" sz="1200">
                <a:solidFill>
                  <a:schemeClr val="dk1"/>
                </a:solidFill>
                <a:latin typeface="Times New Roman"/>
                <a:ea typeface="Times New Roman"/>
                <a:cs typeface="Times New Roman"/>
                <a:sym typeface="Times New Roman"/>
              </a:rPr>
              <a:t> can affect </a:t>
            </a:r>
            <a:r>
              <a:rPr lang="en" sz="1200">
                <a:solidFill>
                  <a:schemeClr val="dk1"/>
                </a:solidFill>
                <a:latin typeface="Times New Roman"/>
                <a:ea typeface="Times New Roman"/>
                <a:cs typeface="Times New Roman"/>
                <a:sym typeface="Times New Roman"/>
              </a:rPr>
              <a:t>mutation</a:t>
            </a:r>
            <a:r>
              <a:rPr lang="en" sz="1200">
                <a:solidFill>
                  <a:schemeClr val="dk1"/>
                </a:solidFill>
                <a:latin typeface="Times New Roman"/>
                <a:ea typeface="Times New Roman"/>
                <a:cs typeface="Times New Roman"/>
                <a:sym typeface="Times New Roman"/>
              </a:rPr>
              <a:t> ate, and viruses may be more likely to be zoonotic due to this changed mutation rate.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1aeb4957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1aeb4957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 general, our models don’t best capture the data—but that’s not what we are investigating. In terms of AIC, we can see the inclusion of Host Order seems to improve the model. More interestingly, it is specific orders that seem to help predict for segmentation. These orders are associated with zoonotic viruses. Notably, chiroptera (bats), carnivora, rodents, primates, and perissodactyla (an order that includes horses and rhinos, which is pretty surprising)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Maybe certain host orders attack proteins responsible for segmentation</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31b2cf486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31b2cf486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progressive evolutionary downregulation of pathogen-sensing inflammasome pathways in Carnivora.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1b2cf486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1b2cf486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31b147c8a5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31b147c8a5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1b2cf486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1b2cf486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64d0e37c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64d0e37c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64d0e37c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64d0e37c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64d0e37c5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64d0e37c5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19d7a7b1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19d7a7b1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19d7a7b16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19d7a7b16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19d7a7b16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19d7a7b16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1350" y="1255975"/>
            <a:ext cx="5264400" cy="2180700"/>
          </a:xfrm>
          <a:prstGeom prst="rect">
            <a:avLst/>
          </a:prstGeom>
          <a:noFill/>
        </p:spPr>
        <p:txBody>
          <a:bodyPr anchorCtr="0" anchor="t" bIns="91425" lIns="91425" spcFirstLastPara="1" rIns="91425" wrap="square" tIns="91425">
            <a:noAutofit/>
          </a:bodyPr>
          <a:lstStyle>
            <a:lvl1pPr lvl="0" algn="l">
              <a:lnSpc>
                <a:spcPct val="8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711200" y="3521825"/>
            <a:ext cx="5264700" cy="365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613688" y="8903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0588" y="1351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673050" y="3789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846138" y="46590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81000" y="459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1000" y="41548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1" name="Shape 131"/>
        <p:cNvGrpSpPr/>
        <p:nvPr/>
      </p:nvGrpSpPr>
      <p:grpSpPr>
        <a:xfrm>
          <a:off x="0" y="0"/>
          <a:ext cx="0" cy="0"/>
          <a:chOff x="0" y="0"/>
          <a:chExt cx="0" cy="0"/>
        </a:xfrm>
      </p:grpSpPr>
      <p:sp>
        <p:nvSpPr>
          <p:cNvPr id="132" name="Google Shape;132;p11"/>
          <p:cNvSpPr txBox="1"/>
          <p:nvPr>
            <p:ph hasCustomPrompt="1" type="title"/>
          </p:nvPr>
        </p:nvSpPr>
        <p:spPr>
          <a:xfrm>
            <a:off x="998550" y="1486159"/>
            <a:ext cx="7146900" cy="18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3" name="Google Shape;133;p11"/>
          <p:cNvSpPr txBox="1"/>
          <p:nvPr>
            <p:ph idx="1" type="subTitle"/>
          </p:nvPr>
        </p:nvSpPr>
        <p:spPr>
          <a:xfrm>
            <a:off x="996750" y="3291641"/>
            <a:ext cx="71505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4" name="Google Shape;134;p11"/>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442400" y="1543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rot="2700000">
            <a:off x="7642576" y="4543504"/>
            <a:ext cx="365882" cy="36566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rot="2700000">
            <a:off x="8221131" y="4104656"/>
            <a:ext cx="712059" cy="711643"/>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271988" y="10468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4" name="Shape 1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5" name="Shape 145"/>
        <p:cNvGrpSpPr/>
        <p:nvPr/>
      </p:nvGrpSpPr>
      <p:grpSpPr>
        <a:xfrm>
          <a:off x="0" y="0"/>
          <a:ext cx="0" cy="0"/>
          <a:chOff x="0" y="0"/>
          <a:chExt cx="0" cy="0"/>
        </a:xfrm>
      </p:grpSpPr>
      <p:sp>
        <p:nvSpPr>
          <p:cNvPr id="146" name="Google Shape;146;p13"/>
          <p:cNvSpPr txBox="1"/>
          <p:nvPr>
            <p:ph type="title"/>
          </p:nvPr>
        </p:nvSpPr>
        <p:spPr>
          <a:xfrm>
            <a:off x="2035604" y="1631800"/>
            <a:ext cx="2340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 name="Google Shape;147;p13"/>
          <p:cNvSpPr txBox="1"/>
          <p:nvPr>
            <p:ph idx="1" type="subTitle"/>
          </p:nvPr>
        </p:nvSpPr>
        <p:spPr>
          <a:xfrm>
            <a:off x="2035604" y="1846600"/>
            <a:ext cx="2340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3"/>
          <p:cNvSpPr txBox="1"/>
          <p:nvPr>
            <p:ph idx="2" type="title"/>
          </p:nvPr>
        </p:nvSpPr>
        <p:spPr>
          <a:xfrm flipH="1">
            <a:off x="5607495" y="1631791"/>
            <a:ext cx="23409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 name="Google Shape;149;p13"/>
          <p:cNvSpPr txBox="1"/>
          <p:nvPr>
            <p:ph idx="3" type="subTitle"/>
          </p:nvPr>
        </p:nvSpPr>
        <p:spPr>
          <a:xfrm flipH="1">
            <a:off x="5607495" y="1846591"/>
            <a:ext cx="2340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3"/>
          <p:cNvSpPr txBox="1"/>
          <p:nvPr>
            <p:ph hasCustomPrompt="1" idx="4" type="title"/>
          </p:nvPr>
        </p:nvSpPr>
        <p:spPr>
          <a:xfrm>
            <a:off x="1207764" y="17849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p:nvPr>
            <p:ph hasCustomPrompt="1" idx="5" type="title"/>
          </p:nvPr>
        </p:nvSpPr>
        <p:spPr>
          <a:xfrm flipH="1">
            <a:off x="4777939" y="17849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p:nvPr>
            <p:ph idx="6"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3" name="Google Shape;153;p13"/>
          <p:cNvSpPr txBox="1"/>
          <p:nvPr>
            <p:ph idx="7" type="title"/>
          </p:nvPr>
        </p:nvSpPr>
        <p:spPr>
          <a:xfrm>
            <a:off x="2035604" y="3088683"/>
            <a:ext cx="2340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13"/>
          <p:cNvSpPr txBox="1"/>
          <p:nvPr>
            <p:ph idx="8" type="subTitle"/>
          </p:nvPr>
        </p:nvSpPr>
        <p:spPr>
          <a:xfrm>
            <a:off x="2035604" y="3304717"/>
            <a:ext cx="2340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3"/>
          <p:cNvSpPr txBox="1"/>
          <p:nvPr>
            <p:ph idx="9" type="title"/>
          </p:nvPr>
        </p:nvSpPr>
        <p:spPr>
          <a:xfrm flipH="1">
            <a:off x="5607495" y="3088684"/>
            <a:ext cx="23409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 name="Google Shape;156;p13"/>
          <p:cNvSpPr txBox="1"/>
          <p:nvPr>
            <p:ph idx="13" type="subTitle"/>
          </p:nvPr>
        </p:nvSpPr>
        <p:spPr>
          <a:xfrm flipH="1">
            <a:off x="5607495" y="3304719"/>
            <a:ext cx="2340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3"/>
          <p:cNvSpPr txBox="1"/>
          <p:nvPr>
            <p:ph hasCustomPrompt="1" idx="14" type="title"/>
          </p:nvPr>
        </p:nvSpPr>
        <p:spPr>
          <a:xfrm>
            <a:off x="1207764" y="32424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p:nvPr>
            <p:ph hasCustomPrompt="1" idx="15" type="title"/>
          </p:nvPr>
        </p:nvSpPr>
        <p:spPr>
          <a:xfrm flipH="1">
            <a:off x="4777939" y="32424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flipH="1">
            <a:off x="7694450" y="-12"/>
            <a:ext cx="1472641" cy="170697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68650" y="277052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62950" y="336537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8297875" y="18466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8829475" y="24414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7387825" y="9717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224488" y="2373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175550" y="9144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8596963" y="37616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8311225" y="42436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3">
    <p:spTree>
      <p:nvGrpSpPr>
        <p:cNvPr id="170" name="Shape 170"/>
        <p:cNvGrpSpPr/>
        <p:nvPr/>
      </p:nvGrpSpPr>
      <p:grpSpPr>
        <a:xfrm>
          <a:off x="0" y="0"/>
          <a:ext cx="0" cy="0"/>
          <a:chOff x="0" y="0"/>
          <a:chExt cx="0" cy="0"/>
        </a:xfrm>
      </p:grpSpPr>
      <p:sp>
        <p:nvSpPr>
          <p:cNvPr id="171" name="Google Shape;171;p14"/>
          <p:cNvSpPr txBox="1"/>
          <p:nvPr>
            <p:ph type="title"/>
          </p:nvPr>
        </p:nvSpPr>
        <p:spPr>
          <a:xfrm>
            <a:off x="3035602" y="1930763"/>
            <a:ext cx="4386300" cy="914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2" name="Google Shape;172;p14"/>
          <p:cNvSpPr txBox="1"/>
          <p:nvPr>
            <p:ph hasCustomPrompt="1" idx="2" type="title"/>
          </p:nvPr>
        </p:nvSpPr>
        <p:spPr>
          <a:xfrm>
            <a:off x="1845548" y="2226300"/>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3" name="Google Shape;173;p14"/>
          <p:cNvSpPr txBox="1"/>
          <p:nvPr>
            <p:ph idx="1" type="subTitle"/>
          </p:nvPr>
        </p:nvSpPr>
        <p:spPr>
          <a:xfrm>
            <a:off x="3035602" y="2847037"/>
            <a:ext cx="4383600" cy="365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4"/>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882988" y="44282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8053400" y="35357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10588" y="1351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81000" y="459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4">
    <p:spTree>
      <p:nvGrpSpPr>
        <p:cNvPr id="186" name="Shape 186"/>
        <p:cNvGrpSpPr/>
        <p:nvPr/>
      </p:nvGrpSpPr>
      <p:grpSpPr>
        <a:xfrm>
          <a:off x="0" y="0"/>
          <a:ext cx="0" cy="0"/>
          <a:chOff x="0" y="0"/>
          <a:chExt cx="0" cy="0"/>
        </a:xfrm>
      </p:grpSpPr>
      <p:sp>
        <p:nvSpPr>
          <p:cNvPr id="187" name="Google Shape;187;p15"/>
          <p:cNvSpPr txBox="1"/>
          <p:nvPr>
            <p:ph type="title"/>
          </p:nvPr>
        </p:nvSpPr>
        <p:spPr>
          <a:xfrm>
            <a:off x="3867914" y="3559675"/>
            <a:ext cx="4202400" cy="4572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8" name="Google Shape;188;p15"/>
          <p:cNvSpPr txBox="1"/>
          <p:nvPr>
            <p:ph idx="1" type="subTitle"/>
          </p:nvPr>
        </p:nvSpPr>
        <p:spPr>
          <a:xfrm>
            <a:off x="3867150" y="1126625"/>
            <a:ext cx="4204200" cy="2416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3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5"/>
          <p:cNvSpPr/>
          <p:nvPr/>
        </p:nvSpPr>
        <p:spPr>
          <a:xfrm rot="10800000">
            <a:off x="7224700" y="29557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rot="10800000">
            <a:off x="-236287" y="176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rot="10800000">
            <a:off x="-1296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66331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flipH="1" rot="10800000">
            <a:off x="1220300" y="56463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flipH="1" rot="10800000">
            <a:off x="-268150" y="1503984"/>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flipH="1" rot="10800000">
            <a:off x="6576825" y="4557823"/>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flipH="1" rot="10800000">
            <a:off x="7108425" y="4267171"/>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flipH="1" rot="-5400000">
            <a:off x="8416072" y="4085637"/>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flipH="1" rot="-5400000">
            <a:off x="8572225" y="31893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rot="5400000">
            <a:off x="389376" y="218487"/>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rot="5400000">
            <a:off x="935763" y="3890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201" name="Shape 201"/>
        <p:cNvGrpSpPr/>
        <p:nvPr/>
      </p:nvGrpSpPr>
      <p:grpSpPr>
        <a:xfrm>
          <a:off x="0" y="0"/>
          <a:ext cx="0" cy="0"/>
          <a:chOff x="0" y="0"/>
          <a:chExt cx="0" cy="0"/>
        </a:xfrm>
      </p:grpSpPr>
      <p:sp>
        <p:nvSpPr>
          <p:cNvPr id="202" name="Google Shape;202;p16"/>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3" name="Google Shape;203;p16"/>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172550" y="339389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1798775" y="490854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19075" y="10734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119063" y="4042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8778138" y="3566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8430763" y="10424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211" name="Shape 211"/>
        <p:cNvGrpSpPr/>
        <p:nvPr/>
      </p:nvGrpSpPr>
      <p:grpSpPr>
        <a:xfrm>
          <a:off x="0" y="0"/>
          <a:ext cx="0" cy="0"/>
          <a:chOff x="0" y="0"/>
          <a:chExt cx="0" cy="0"/>
        </a:xfrm>
      </p:grpSpPr>
      <p:sp>
        <p:nvSpPr>
          <p:cNvPr id="212" name="Google Shape;212;p17"/>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3" name="Google Shape;213;p17"/>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8792675" y="380347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39200" y="114599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8588538" y="12899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8301750" y="2004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177263" y="45994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109525" y="35099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221" name="Shape 221"/>
        <p:cNvGrpSpPr/>
        <p:nvPr/>
      </p:nvGrpSpPr>
      <p:grpSpPr>
        <a:xfrm>
          <a:off x="0" y="0"/>
          <a:ext cx="0" cy="0"/>
          <a:chOff x="0" y="0"/>
          <a:chExt cx="0" cy="0"/>
        </a:xfrm>
      </p:grpSpPr>
      <p:sp>
        <p:nvSpPr>
          <p:cNvPr id="222" name="Google Shape;222;p18"/>
          <p:cNvSpPr txBox="1"/>
          <p:nvPr>
            <p:ph type="title"/>
          </p:nvPr>
        </p:nvSpPr>
        <p:spPr>
          <a:xfrm>
            <a:off x="1085850" y="1974100"/>
            <a:ext cx="3452100" cy="5487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 name="Google Shape;223;p18"/>
          <p:cNvSpPr txBox="1"/>
          <p:nvPr>
            <p:ph idx="1" type="subTitle"/>
          </p:nvPr>
        </p:nvSpPr>
        <p:spPr>
          <a:xfrm>
            <a:off x="1086430" y="2438000"/>
            <a:ext cx="3451200" cy="73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18"/>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373800" y="37738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250900" y="1162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203388" y="46663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29" name="Shape 229"/>
        <p:cNvGrpSpPr/>
        <p:nvPr/>
      </p:nvGrpSpPr>
      <p:grpSpPr>
        <a:xfrm>
          <a:off x="0" y="0"/>
          <a:ext cx="0" cy="0"/>
          <a:chOff x="0" y="0"/>
          <a:chExt cx="0" cy="0"/>
        </a:xfrm>
      </p:grpSpPr>
      <p:sp>
        <p:nvSpPr>
          <p:cNvPr id="230" name="Google Shape;230;p19"/>
          <p:cNvSpPr txBox="1"/>
          <p:nvPr>
            <p:ph type="title"/>
          </p:nvPr>
        </p:nvSpPr>
        <p:spPr>
          <a:xfrm>
            <a:off x="4610940" y="1972878"/>
            <a:ext cx="3456300" cy="548700"/>
          </a:xfrm>
          <a:prstGeom prst="rect">
            <a:avLst/>
          </a:prstGeom>
          <a:noFill/>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1" name="Google Shape;231;p19"/>
          <p:cNvSpPr txBox="1"/>
          <p:nvPr>
            <p:ph idx="1" type="subTitle"/>
          </p:nvPr>
        </p:nvSpPr>
        <p:spPr>
          <a:xfrm>
            <a:off x="4611654" y="2439222"/>
            <a:ext cx="34554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19"/>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7989538" y="46377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8159950" y="37453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rot="-5400000">
            <a:off x="1102647" y="830335"/>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rot="-5400000">
            <a:off x="210075" y="313838"/>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242" name="Shape 242"/>
        <p:cNvGrpSpPr/>
        <p:nvPr/>
      </p:nvGrpSpPr>
      <p:grpSpPr>
        <a:xfrm>
          <a:off x="0" y="0"/>
          <a:ext cx="0" cy="0"/>
          <a:chOff x="0" y="0"/>
          <a:chExt cx="0" cy="0"/>
        </a:xfrm>
      </p:grpSpPr>
      <p:sp>
        <p:nvSpPr>
          <p:cNvPr id="243" name="Google Shape;243;p20"/>
          <p:cNvSpPr txBox="1"/>
          <p:nvPr>
            <p:ph type="title"/>
          </p:nvPr>
        </p:nvSpPr>
        <p:spPr>
          <a:xfrm>
            <a:off x="891045" y="1437163"/>
            <a:ext cx="4058400" cy="14457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4" name="Google Shape;244;p20"/>
          <p:cNvSpPr txBox="1"/>
          <p:nvPr>
            <p:ph idx="1" type="subTitle"/>
          </p:nvPr>
        </p:nvSpPr>
        <p:spPr>
          <a:xfrm>
            <a:off x="891877" y="2974937"/>
            <a:ext cx="4056900" cy="73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20"/>
          <p:cNvSpPr/>
          <p:nvPr>
            <p:ph idx="2" type="pic"/>
          </p:nvPr>
        </p:nvSpPr>
        <p:spPr>
          <a:xfrm>
            <a:off x="5099355" y="994950"/>
            <a:ext cx="3153600" cy="3153600"/>
          </a:xfrm>
          <a:prstGeom prst="ellipse">
            <a:avLst/>
          </a:prstGeom>
          <a:noFill/>
          <a:ln cap="flat" cmpd="sng" w="19050">
            <a:solidFill>
              <a:schemeClr val="lt1"/>
            </a:solidFill>
            <a:prstDash val="solid"/>
            <a:round/>
            <a:headEnd len="sm" w="sm" type="none"/>
            <a:tailEnd len="sm" w="sm" type="none"/>
          </a:ln>
        </p:spPr>
      </p:sp>
      <p:sp>
        <p:nvSpPr>
          <p:cNvPr id="246" name="Google Shape;246;p20"/>
          <p:cNvSpPr/>
          <p:nvPr/>
        </p:nvSpPr>
        <p:spPr>
          <a:xfrm>
            <a:off x="-65175" y="-7620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7395900" y="36889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6570800" y="-1446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rot="10800000">
            <a:off x="-191950" y="41386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flipH="1">
            <a:off x="7567925" y="42511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flipH="1">
            <a:off x="8729075" y="29844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flipH="1">
            <a:off x="1983700" y="302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flipH="1">
            <a:off x="1756300" y="6251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flipH="1">
            <a:off x="654461" y="4614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flipH="1">
            <a:off x="137863" y="3722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1778550" y="2554260"/>
            <a:ext cx="5586900" cy="914400"/>
          </a:xfrm>
          <a:prstGeom prst="rect">
            <a:avLst/>
          </a:prstGeom>
          <a:noFill/>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27" name="Google Shape;27;p3"/>
          <p:cNvSpPr txBox="1"/>
          <p:nvPr>
            <p:ph hasCustomPrompt="1" idx="2" type="title"/>
          </p:nvPr>
        </p:nvSpPr>
        <p:spPr>
          <a:xfrm>
            <a:off x="4114800" y="1543892"/>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 name="Google Shape;28;p3"/>
          <p:cNvSpPr txBox="1"/>
          <p:nvPr>
            <p:ph idx="1" type="subTitle"/>
          </p:nvPr>
        </p:nvSpPr>
        <p:spPr>
          <a:xfrm>
            <a:off x="1780650" y="3469109"/>
            <a:ext cx="55827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3"/>
          <p:cNvSpPr/>
          <p:nvPr/>
        </p:nvSpPr>
        <p:spPr>
          <a:xfrm rot="10800000">
            <a:off x="7224700" y="29557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236287" y="176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296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6331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rot="10800000">
            <a:off x="1220300" y="56463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rot="10800000">
            <a:off x="-268150" y="1503984"/>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rot="10800000">
            <a:off x="6576825" y="4557823"/>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rot="10800000">
            <a:off x="7108425" y="4267171"/>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27211" y="45139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310613" y="36214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a:off x="8390061" y="10277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flipH="1">
            <a:off x="7873463" y="1353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256" name="Shape 256"/>
        <p:cNvGrpSpPr/>
        <p:nvPr/>
      </p:nvGrpSpPr>
      <p:grpSpPr>
        <a:xfrm>
          <a:off x="0" y="0"/>
          <a:ext cx="0" cy="0"/>
          <a:chOff x="0" y="0"/>
          <a:chExt cx="0" cy="0"/>
        </a:xfrm>
      </p:grpSpPr>
      <p:sp>
        <p:nvSpPr>
          <p:cNvPr id="257" name="Google Shape;257;p21"/>
          <p:cNvSpPr txBox="1"/>
          <p:nvPr>
            <p:ph idx="1" type="body"/>
          </p:nvPr>
        </p:nvSpPr>
        <p:spPr>
          <a:xfrm>
            <a:off x="794950" y="1403350"/>
            <a:ext cx="3749400" cy="3196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58" name="Google Shape;258;p21"/>
          <p:cNvSpPr txBox="1"/>
          <p:nvPr>
            <p:ph idx="2" type="body"/>
          </p:nvPr>
        </p:nvSpPr>
        <p:spPr>
          <a:xfrm>
            <a:off x="4599650" y="1403350"/>
            <a:ext cx="3749400" cy="3196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59" name="Google Shape;259;p21"/>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60" name="Google Shape;260;p21"/>
          <p:cNvSpPr txBox="1"/>
          <p:nvPr>
            <p:ph idx="3" type="subTitle"/>
          </p:nvPr>
        </p:nvSpPr>
        <p:spPr>
          <a:xfrm>
            <a:off x="720150" y="1024500"/>
            <a:ext cx="7704000" cy="3657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1" name="Google Shape;261;p21"/>
          <p:cNvSpPr/>
          <p:nvPr/>
        </p:nvSpPr>
        <p:spPr>
          <a:xfrm flipH="1">
            <a:off x="-236287" y="36889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flipH="1" rot="10800000">
            <a:off x="6633125" y="41386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1220300" y="42511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268150" y="29844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8578313" y="17865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8730713" y="23889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110588" y="10245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235600" y="1353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_2">
    <p:spTree>
      <p:nvGrpSpPr>
        <p:cNvPr id="269" name="Shape 269"/>
        <p:cNvGrpSpPr/>
        <p:nvPr/>
      </p:nvGrpSpPr>
      <p:grpSpPr>
        <a:xfrm>
          <a:off x="0" y="0"/>
          <a:ext cx="0" cy="0"/>
          <a:chOff x="0" y="0"/>
          <a:chExt cx="0" cy="0"/>
        </a:xfrm>
      </p:grpSpPr>
      <p:sp>
        <p:nvSpPr>
          <p:cNvPr id="270" name="Google Shape;270;p22"/>
          <p:cNvSpPr txBox="1"/>
          <p:nvPr>
            <p:ph idx="1" type="subTitle"/>
          </p:nvPr>
        </p:nvSpPr>
        <p:spPr>
          <a:xfrm>
            <a:off x="4635900" y="1439850"/>
            <a:ext cx="3286200" cy="24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1" name="Google Shape;271;p22"/>
          <p:cNvSpPr txBox="1"/>
          <p:nvPr>
            <p:ph idx="2" type="subTitle"/>
          </p:nvPr>
        </p:nvSpPr>
        <p:spPr>
          <a:xfrm>
            <a:off x="1221900" y="1439850"/>
            <a:ext cx="3286800" cy="24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2" name="Google Shape;272;p22"/>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73" name="Google Shape;273;p22"/>
          <p:cNvSpPr/>
          <p:nvPr/>
        </p:nvSpPr>
        <p:spPr>
          <a:xfrm>
            <a:off x="7472100"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flipH="1">
            <a:off x="8805275"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flipH="1">
            <a:off x="1993225" y="47737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flipH="1">
            <a:off x="108475" y="24580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flipH="1">
            <a:off x="7644125"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flipH="1" rot="10800000">
            <a:off x="0" y="2903375"/>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8658288" y="1351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8582088" y="20183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181038" y="11611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7950" y="1836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4_2_1_1">
    <p:spTree>
      <p:nvGrpSpPr>
        <p:cNvPr id="283" name="Shape 283"/>
        <p:cNvGrpSpPr/>
        <p:nvPr/>
      </p:nvGrpSpPr>
      <p:grpSpPr>
        <a:xfrm>
          <a:off x="0" y="0"/>
          <a:ext cx="0" cy="0"/>
          <a:chOff x="0" y="0"/>
          <a:chExt cx="0" cy="0"/>
        </a:xfrm>
      </p:grpSpPr>
      <p:sp>
        <p:nvSpPr>
          <p:cNvPr id="284" name="Google Shape;284;p23"/>
          <p:cNvSpPr txBox="1"/>
          <p:nvPr>
            <p:ph type="title"/>
          </p:nvPr>
        </p:nvSpPr>
        <p:spPr>
          <a:xfrm>
            <a:off x="4739092" y="2920725"/>
            <a:ext cx="25911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5" name="Google Shape;285;p23"/>
          <p:cNvSpPr txBox="1"/>
          <p:nvPr>
            <p:ph idx="2" type="title"/>
          </p:nvPr>
        </p:nvSpPr>
        <p:spPr>
          <a:xfrm>
            <a:off x="1813508" y="2920725"/>
            <a:ext cx="25911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6" name="Google Shape;286;p23"/>
          <p:cNvSpPr txBox="1"/>
          <p:nvPr>
            <p:ph idx="1" type="subTitle"/>
          </p:nvPr>
        </p:nvSpPr>
        <p:spPr>
          <a:xfrm>
            <a:off x="1813508" y="3137350"/>
            <a:ext cx="25911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7" name="Google Shape;287;p23"/>
          <p:cNvSpPr txBox="1"/>
          <p:nvPr>
            <p:ph idx="3" type="subTitle"/>
          </p:nvPr>
        </p:nvSpPr>
        <p:spPr>
          <a:xfrm>
            <a:off x="4738792" y="3137350"/>
            <a:ext cx="2591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8" name="Google Shape;288;p23"/>
          <p:cNvSpPr txBox="1"/>
          <p:nvPr>
            <p:ph idx="4"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289" name="Google Shape;289;p23"/>
          <p:cNvSpPr txBox="1"/>
          <p:nvPr>
            <p:ph idx="5" type="subTitle"/>
          </p:nvPr>
        </p:nvSpPr>
        <p:spPr>
          <a:xfrm>
            <a:off x="2638050" y="1085050"/>
            <a:ext cx="3867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0" name="Google Shape;290;p23"/>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101063" y="21026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176225" y="1152713"/>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8606888" y="9801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8120075" y="15926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_1">
    <p:spTree>
      <p:nvGrpSpPr>
        <p:cNvPr id="298" name="Shape 298"/>
        <p:cNvGrpSpPr/>
        <p:nvPr/>
      </p:nvGrpSpPr>
      <p:grpSpPr>
        <a:xfrm>
          <a:off x="0" y="0"/>
          <a:ext cx="0" cy="0"/>
          <a:chOff x="0" y="0"/>
          <a:chExt cx="0" cy="0"/>
        </a:xfrm>
      </p:grpSpPr>
      <p:sp>
        <p:nvSpPr>
          <p:cNvPr id="299" name="Google Shape;299;p24"/>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0" name="Google Shape;300;p24"/>
          <p:cNvSpPr txBox="1"/>
          <p:nvPr>
            <p:ph idx="1" type="subTitle"/>
          </p:nvPr>
        </p:nvSpPr>
        <p:spPr>
          <a:xfrm>
            <a:off x="721879" y="2822700"/>
            <a:ext cx="2501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1" name="Google Shape;301;p24"/>
          <p:cNvSpPr txBox="1"/>
          <p:nvPr>
            <p:ph idx="2" type="subTitle"/>
          </p:nvPr>
        </p:nvSpPr>
        <p:spPr>
          <a:xfrm>
            <a:off x="3321150" y="2822700"/>
            <a:ext cx="2501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2" name="Google Shape;302;p24"/>
          <p:cNvSpPr txBox="1"/>
          <p:nvPr>
            <p:ph idx="3" type="subTitle"/>
          </p:nvPr>
        </p:nvSpPr>
        <p:spPr>
          <a:xfrm>
            <a:off x="5920421" y="2822700"/>
            <a:ext cx="2501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3" name="Google Shape;303;p24"/>
          <p:cNvSpPr txBox="1"/>
          <p:nvPr>
            <p:ph idx="4" type="title"/>
          </p:nvPr>
        </p:nvSpPr>
        <p:spPr>
          <a:xfrm>
            <a:off x="719929" y="2603244"/>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4" name="Google Shape;304;p24"/>
          <p:cNvSpPr txBox="1"/>
          <p:nvPr>
            <p:ph idx="5" type="title"/>
          </p:nvPr>
        </p:nvSpPr>
        <p:spPr>
          <a:xfrm>
            <a:off x="3319200" y="2603244"/>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5" name="Google Shape;305;p24"/>
          <p:cNvSpPr txBox="1"/>
          <p:nvPr>
            <p:ph idx="6" type="title"/>
          </p:nvPr>
        </p:nvSpPr>
        <p:spPr>
          <a:xfrm>
            <a:off x="5918471" y="2603244"/>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6" name="Google Shape;306;p24"/>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8726000" y="385979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7304225" y="4163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flipH="1">
            <a:off x="8551986" y="10182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flipH="1">
            <a:off x="8035388" y="1258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215363" y="44377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385775" y="35452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_1_1">
    <p:spTree>
      <p:nvGrpSpPr>
        <p:cNvPr id="314" name="Shape 314"/>
        <p:cNvGrpSpPr/>
        <p:nvPr/>
      </p:nvGrpSpPr>
      <p:grpSpPr>
        <a:xfrm>
          <a:off x="0" y="0"/>
          <a:ext cx="0" cy="0"/>
          <a:chOff x="0" y="0"/>
          <a:chExt cx="0" cy="0"/>
        </a:xfrm>
      </p:grpSpPr>
      <p:sp>
        <p:nvSpPr>
          <p:cNvPr id="315" name="Google Shape;315;p25"/>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6" name="Google Shape;316;p25"/>
          <p:cNvSpPr txBox="1"/>
          <p:nvPr>
            <p:ph idx="1" type="subTitle"/>
          </p:nvPr>
        </p:nvSpPr>
        <p:spPr>
          <a:xfrm>
            <a:off x="2030402" y="1562074"/>
            <a:ext cx="3855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7" name="Google Shape;317;p25"/>
          <p:cNvSpPr txBox="1"/>
          <p:nvPr>
            <p:ph idx="2" type="subTitle"/>
          </p:nvPr>
        </p:nvSpPr>
        <p:spPr>
          <a:xfrm>
            <a:off x="2030402" y="2633521"/>
            <a:ext cx="3855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8" name="Google Shape;318;p25"/>
          <p:cNvSpPr txBox="1"/>
          <p:nvPr>
            <p:ph idx="3" type="subTitle"/>
          </p:nvPr>
        </p:nvSpPr>
        <p:spPr>
          <a:xfrm>
            <a:off x="2030402" y="3704968"/>
            <a:ext cx="3855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9" name="Google Shape;319;p25"/>
          <p:cNvSpPr txBox="1"/>
          <p:nvPr>
            <p:ph idx="4" type="title"/>
          </p:nvPr>
        </p:nvSpPr>
        <p:spPr>
          <a:xfrm>
            <a:off x="2030402" y="1348631"/>
            <a:ext cx="3861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0" name="Google Shape;320;p25"/>
          <p:cNvSpPr txBox="1"/>
          <p:nvPr>
            <p:ph idx="5" type="title"/>
          </p:nvPr>
        </p:nvSpPr>
        <p:spPr>
          <a:xfrm>
            <a:off x="2030402" y="2418581"/>
            <a:ext cx="3861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1" name="Google Shape;321;p25"/>
          <p:cNvSpPr txBox="1"/>
          <p:nvPr>
            <p:ph idx="6" type="title"/>
          </p:nvPr>
        </p:nvSpPr>
        <p:spPr>
          <a:xfrm>
            <a:off x="2030402" y="3491525"/>
            <a:ext cx="3861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2" name="Google Shape;322;p25"/>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8729475" y="233562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6794100" y="1383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8206838" y="46377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8377250" y="37453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110588" y="1351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281000" y="459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2" name="Shape 332"/>
        <p:cNvGrpSpPr/>
        <p:nvPr/>
      </p:nvGrpSpPr>
      <p:grpSpPr>
        <a:xfrm>
          <a:off x="0" y="0"/>
          <a:ext cx="0" cy="0"/>
          <a:chOff x="0" y="0"/>
          <a:chExt cx="0" cy="0"/>
        </a:xfrm>
      </p:grpSpPr>
      <p:sp>
        <p:nvSpPr>
          <p:cNvPr id="333" name="Google Shape;333;p26"/>
          <p:cNvSpPr txBox="1"/>
          <p:nvPr>
            <p:ph type="title"/>
          </p:nvPr>
        </p:nvSpPr>
        <p:spPr>
          <a:xfrm>
            <a:off x="2289578" y="1552266"/>
            <a:ext cx="1978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4" name="Google Shape;334;p26"/>
          <p:cNvSpPr txBox="1"/>
          <p:nvPr>
            <p:ph idx="1" type="subTitle"/>
          </p:nvPr>
        </p:nvSpPr>
        <p:spPr>
          <a:xfrm>
            <a:off x="2289578" y="1763686"/>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6"/>
          <p:cNvSpPr txBox="1"/>
          <p:nvPr>
            <p:ph idx="2" type="title"/>
          </p:nvPr>
        </p:nvSpPr>
        <p:spPr>
          <a:xfrm>
            <a:off x="5645459" y="1552266"/>
            <a:ext cx="1978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6" name="Google Shape;336;p26"/>
          <p:cNvSpPr txBox="1"/>
          <p:nvPr>
            <p:ph idx="3" type="subTitle"/>
          </p:nvPr>
        </p:nvSpPr>
        <p:spPr>
          <a:xfrm>
            <a:off x="5645459" y="1763686"/>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6"/>
          <p:cNvSpPr txBox="1"/>
          <p:nvPr>
            <p:ph idx="4" type="title"/>
          </p:nvPr>
        </p:nvSpPr>
        <p:spPr>
          <a:xfrm>
            <a:off x="2289578" y="3077518"/>
            <a:ext cx="1975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8" name="Google Shape;338;p26"/>
          <p:cNvSpPr txBox="1"/>
          <p:nvPr>
            <p:ph idx="5" type="subTitle"/>
          </p:nvPr>
        </p:nvSpPr>
        <p:spPr>
          <a:xfrm>
            <a:off x="2289578" y="3288938"/>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6"/>
          <p:cNvSpPr txBox="1"/>
          <p:nvPr>
            <p:ph idx="6" type="title"/>
          </p:nvPr>
        </p:nvSpPr>
        <p:spPr>
          <a:xfrm>
            <a:off x="5645459" y="3077518"/>
            <a:ext cx="1978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0" name="Google Shape;340;p26"/>
          <p:cNvSpPr txBox="1"/>
          <p:nvPr>
            <p:ph idx="7" type="subTitle"/>
          </p:nvPr>
        </p:nvSpPr>
        <p:spPr>
          <a:xfrm>
            <a:off x="5645459" y="3288938"/>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6"/>
          <p:cNvSpPr txBox="1"/>
          <p:nvPr>
            <p:ph idx="8"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2" name="Google Shape;342;p26"/>
          <p:cNvSpPr/>
          <p:nvPr/>
        </p:nvSpPr>
        <p:spPr>
          <a:xfrm flipH="1" rot="10800000">
            <a:off x="7448588" y="-244484"/>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rot="10800000">
            <a:off x="7620613" y="31838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rot="10800000">
            <a:off x="8781763" y="1257735"/>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rot="10800000">
            <a:off x="-115750"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flipH="1">
            <a:off x="2670700" y="47208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flipH="1">
            <a:off x="0" y="35545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7801601" y="4158299"/>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rot="5400000">
            <a:off x="8347988" y="4328813"/>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110588" y="10468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281000" y="1543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_1">
    <p:spTree>
      <p:nvGrpSpPr>
        <p:cNvPr id="352" name="Shape 352"/>
        <p:cNvGrpSpPr/>
        <p:nvPr/>
      </p:nvGrpSpPr>
      <p:grpSpPr>
        <a:xfrm>
          <a:off x="0" y="0"/>
          <a:ext cx="0" cy="0"/>
          <a:chOff x="0" y="0"/>
          <a:chExt cx="0" cy="0"/>
        </a:xfrm>
      </p:grpSpPr>
      <p:sp>
        <p:nvSpPr>
          <p:cNvPr id="353" name="Google Shape;353;p27"/>
          <p:cNvSpPr txBox="1"/>
          <p:nvPr>
            <p:ph type="title"/>
          </p:nvPr>
        </p:nvSpPr>
        <p:spPr>
          <a:xfrm>
            <a:off x="2119715" y="2048072"/>
            <a:ext cx="2103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4" name="Google Shape;354;p27"/>
          <p:cNvSpPr txBox="1"/>
          <p:nvPr>
            <p:ph idx="1" type="subTitle"/>
          </p:nvPr>
        </p:nvSpPr>
        <p:spPr>
          <a:xfrm>
            <a:off x="2119715" y="2278080"/>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7"/>
          <p:cNvSpPr txBox="1"/>
          <p:nvPr>
            <p:ph idx="2" type="title"/>
          </p:nvPr>
        </p:nvSpPr>
        <p:spPr>
          <a:xfrm>
            <a:off x="4920385" y="2048072"/>
            <a:ext cx="2103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6" name="Google Shape;356;p27"/>
          <p:cNvSpPr txBox="1"/>
          <p:nvPr>
            <p:ph idx="3" type="subTitle"/>
          </p:nvPr>
        </p:nvSpPr>
        <p:spPr>
          <a:xfrm>
            <a:off x="4920385" y="2278080"/>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27"/>
          <p:cNvSpPr txBox="1"/>
          <p:nvPr>
            <p:ph idx="4" type="title"/>
          </p:nvPr>
        </p:nvSpPr>
        <p:spPr>
          <a:xfrm>
            <a:off x="721491" y="3878118"/>
            <a:ext cx="2100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8" name="Google Shape;358;p27"/>
          <p:cNvSpPr txBox="1"/>
          <p:nvPr>
            <p:ph idx="5" type="subTitle"/>
          </p:nvPr>
        </p:nvSpPr>
        <p:spPr>
          <a:xfrm>
            <a:off x="719991" y="4108126"/>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27"/>
          <p:cNvSpPr txBox="1"/>
          <p:nvPr>
            <p:ph idx="6" type="title"/>
          </p:nvPr>
        </p:nvSpPr>
        <p:spPr>
          <a:xfrm>
            <a:off x="3519569" y="3878118"/>
            <a:ext cx="2103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0" name="Google Shape;360;p27"/>
          <p:cNvSpPr txBox="1"/>
          <p:nvPr>
            <p:ph idx="7" type="subTitle"/>
          </p:nvPr>
        </p:nvSpPr>
        <p:spPr>
          <a:xfrm>
            <a:off x="3520050" y="4108126"/>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27"/>
          <p:cNvSpPr txBox="1"/>
          <p:nvPr>
            <p:ph idx="8"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2" name="Google Shape;362;p27"/>
          <p:cNvSpPr txBox="1"/>
          <p:nvPr>
            <p:ph idx="9" type="title"/>
          </p:nvPr>
        </p:nvSpPr>
        <p:spPr>
          <a:xfrm>
            <a:off x="6320109" y="3878118"/>
            <a:ext cx="2103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 name="Google Shape;363;p27"/>
          <p:cNvSpPr txBox="1"/>
          <p:nvPr>
            <p:ph idx="13" type="subTitle"/>
          </p:nvPr>
        </p:nvSpPr>
        <p:spPr>
          <a:xfrm>
            <a:off x="6320109" y="4108126"/>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4" name="Google Shape;364;p27"/>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rot="10800000">
            <a:off x="-83887" y="-9134"/>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flipH="1" rot="10800000">
            <a:off x="1372700" y="55373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flipH="1" rot="10800000">
            <a:off x="-115750" y="1493085"/>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8262950" y="3657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flipH="1" rot="10800000">
            <a:off x="196313" y="518150"/>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flipH="1" rot="10800000">
            <a:off x="366725" y="1064638"/>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8092538" y="12582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74" name="Shape 374"/>
        <p:cNvGrpSpPr/>
        <p:nvPr/>
      </p:nvGrpSpPr>
      <p:grpSpPr>
        <a:xfrm>
          <a:off x="0" y="0"/>
          <a:ext cx="0" cy="0"/>
          <a:chOff x="0" y="0"/>
          <a:chExt cx="0" cy="0"/>
        </a:xfrm>
      </p:grpSpPr>
      <p:sp>
        <p:nvSpPr>
          <p:cNvPr id="375" name="Google Shape;375;p28"/>
          <p:cNvSpPr txBox="1"/>
          <p:nvPr>
            <p:ph type="title"/>
          </p:nvPr>
        </p:nvSpPr>
        <p:spPr>
          <a:xfrm>
            <a:off x="2259472" y="1298980"/>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28"/>
          <p:cNvSpPr txBox="1"/>
          <p:nvPr>
            <p:ph idx="1" type="subTitle"/>
          </p:nvPr>
        </p:nvSpPr>
        <p:spPr>
          <a:xfrm>
            <a:off x="2259472" y="1508019"/>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7" name="Google Shape;377;p28"/>
          <p:cNvSpPr txBox="1"/>
          <p:nvPr>
            <p:ph idx="2" type="title"/>
          </p:nvPr>
        </p:nvSpPr>
        <p:spPr>
          <a:xfrm>
            <a:off x="5811147" y="1298980"/>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 name="Google Shape;378;p28"/>
          <p:cNvSpPr txBox="1"/>
          <p:nvPr>
            <p:ph idx="3" type="subTitle"/>
          </p:nvPr>
        </p:nvSpPr>
        <p:spPr>
          <a:xfrm>
            <a:off x="5811147" y="1508019"/>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9" name="Google Shape;379;p28"/>
          <p:cNvSpPr txBox="1"/>
          <p:nvPr>
            <p:ph idx="4" type="title"/>
          </p:nvPr>
        </p:nvSpPr>
        <p:spPr>
          <a:xfrm>
            <a:off x="2259472" y="2474932"/>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0" name="Google Shape;380;p28"/>
          <p:cNvSpPr txBox="1"/>
          <p:nvPr>
            <p:ph idx="5" type="subTitle"/>
          </p:nvPr>
        </p:nvSpPr>
        <p:spPr>
          <a:xfrm>
            <a:off x="2259472" y="2683970"/>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1" name="Google Shape;381;p28"/>
          <p:cNvSpPr txBox="1"/>
          <p:nvPr>
            <p:ph idx="6" type="title"/>
          </p:nvPr>
        </p:nvSpPr>
        <p:spPr>
          <a:xfrm>
            <a:off x="5811147" y="2474932"/>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2" name="Google Shape;382;p28"/>
          <p:cNvSpPr txBox="1"/>
          <p:nvPr>
            <p:ph idx="7" type="subTitle"/>
          </p:nvPr>
        </p:nvSpPr>
        <p:spPr>
          <a:xfrm>
            <a:off x="5811147" y="2683970"/>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3" name="Google Shape;383;p28"/>
          <p:cNvSpPr txBox="1"/>
          <p:nvPr>
            <p:ph idx="8" type="title"/>
          </p:nvPr>
        </p:nvSpPr>
        <p:spPr>
          <a:xfrm>
            <a:off x="5811147" y="3650884"/>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4" name="Google Shape;384;p28"/>
          <p:cNvSpPr txBox="1"/>
          <p:nvPr>
            <p:ph idx="9" type="subTitle"/>
          </p:nvPr>
        </p:nvSpPr>
        <p:spPr>
          <a:xfrm>
            <a:off x="5811147" y="3859922"/>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5" name="Google Shape;385;p28"/>
          <p:cNvSpPr txBox="1"/>
          <p:nvPr>
            <p:ph idx="13" type="title"/>
          </p:nvPr>
        </p:nvSpPr>
        <p:spPr>
          <a:xfrm>
            <a:off x="2259472" y="3650884"/>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6" name="Google Shape;386;p28"/>
          <p:cNvSpPr txBox="1"/>
          <p:nvPr>
            <p:ph idx="14" type="subTitle"/>
          </p:nvPr>
        </p:nvSpPr>
        <p:spPr>
          <a:xfrm>
            <a:off x="2259472" y="3859922"/>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28"/>
          <p:cNvSpPr txBox="1"/>
          <p:nvPr>
            <p:ph idx="15"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8" name="Google Shape;388;p28"/>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7569750" y="4625866"/>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8612400" y="356792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1801950" y="478349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8261538" y="9801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8431950" y="877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224888" y="1738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72488" y="8120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398" name="Shape 398"/>
        <p:cNvGrpSpPr/>
        <p:nvPr/>
      </p:nvGrpSpPr>
      <p:grpSpPr>
        <a:xfrm>
          <a:off x="0" y="0"/>
          <a:ext cx="0" cy="0"/>
          <a:chOff x="0" y="0"/>
          <a:chExt cx="0" cy="0"/>
        </a:xfrm>
      </p:grpSpPr>
      <p:sp>
        <p:nvSpPr>
          <p:cNvPr id="399" name="Google Shape;399;p29"/>
          <p:cNvSpPr txBox="1"/>
          <p:nvPr>
            <p:ph type="title"/>
          </p:nvPr>
        </p:nvSpPr>
        <p:spPr>
          <a:xfrm>
            <a:off x="718637" y="1929821"/>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0" name="Google Shape;400;p29"/>
          <p:cNvSpPr txBox="1"/>
          <p:nvPr>
            <p:ph idx="1" type="subTitle"/>
          </p:nvPr>
        </p:nvSpPr>
        <p:spPr>
          <a:xfrm>
            <a:off x="718637" y="2159530"/>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29"/>
          <p:cNvSpPr txBox="1"/>
          <p:nvPr>
            <p:ph idx="2" type="title"/>
          </p:nvPr>
        </p:nvSpPr>
        <p:spPr>
          <a:xfrm>
            <a:off x="3579000" y="1929821"/>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2" name="Google Shape;402;p29"/>
          <p:cNvSpPr txBox="1"/>
          <p:nvPr>
            <p:ph idx="3" type="subTitle"/>
          </p:nvPr>
        </p:nvSpPr>
        <p:spPr>
          <a:xfrm>
            <a:off x="3579000" y="2159530"/>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3" name="Google Shape;403;p29"/>
          <p:cNvSpPr txBox="1"/>
          <p:nvPr>
            <p:ph idx="4" type="title"/>
          </p:nvPr>
        </p:nvSpPr>
        <p:spPr>
          <a:xfrm>
            <a:off x="718637" y="3638539"/>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 name="Google Shape;404;p29"/>
          <p:cNvSpPr txBox="1"/>
          <p:nvPr>
            <p:ph idx="5" type="subTitle"/>
          </p:nvPr>
        </p:nvSpPr>
        <p:spPr>
          <a:xfrm>
            <a:off x="718637" y="3868975"/>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5" name="Google Shape;405;p29"/>
          <p:cNvSpPr txBox="1"/>
          <p:nvPr>
            <p:ph idx="6" type="title"/>
          </p:nvPr>
        </p:nvSpPr>
        <p:spPr>
          <a:xfrm>
            <a:off x="3579000" y="3638539"/>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 name="Google Shape;406;p29"/>
          <p:cNvSpPr txBox="1"/>
          <p:nvPr>
            <p:ph idx="7" type="subTitle"/>
          </p:nvPr>
        </p:nvSpPr>
        <p:spPr>
          <a:xfrm>
            <a:off x="3579000" y="3868975"/>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7" name="Google Shape;407;p29"/>
          <p:cNvSpPr txBox="1"/>
          <p:nvPr>
            <p:ph idx="8" type="title"/>
          </p:nvPr>
        </p:nvSpPr>
        <p:spPr>
          <a:xfrm>
            <a:off x="6439363" y="1929821"/>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8" name="Google Shape;408;p29"/>
          <p:cNvSpPr txBox="1"/>
          <p:nvPr>
            <p:ph idx="9" type="subTitle"/>
          </p:nvPr>
        </p:nvSpPr>
        <p:spPr>
          <a:xfrm>
            <a:off x="6439363" y="2159530"/>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9" name="Google Shape;409;p29"/>
          <p:cNvSpPr txBox="1"/>
          <p:nvPr>
            <p:ph idx="13" type="title"/>
          </p:nvPr>
        </p:nvSpPr>
        <p:spPr>
          <a:xfrm>
            <a:off x="6439363" y="3638539"/>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0" name="Google Shape;410;p29"/>
          <p:cNvSpPr txBox="1"/>
          <p:nvPr>
            <p:ph idx="14" type="subTitle"/>
          </p:nvPr>
        </p:nvSpPr>
        <p:spPr>
          <a:xfrm>
            <a:off x="6439363" y="3868975"/>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1" name="Google Shape;411;p29"/>
          <p:cNvSpPr txBox="1"/>
          <p:nvPr>
            <p:ph idx="15"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2" name="Google Shape;412;p29"/>
          <p:cNvSpPr/>
          <p:nvPr/>
        </p:nvSpPr>
        <p:spPr>
          <a:xfrm flipH="1">
            <a:off x="7510450" y="-6637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8680050" y="164427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8501075" y="42436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8674163" y="35033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206638" y="44948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44713" y="38689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19" name="Shape 419"/>
        <p:cNvGrpSpPr/>
        <p:nvPr/>
      </p:nvGrpSpPr>
      <p:grpSpPr>
        <a:xfrm>
          <a:off x="0" y="0"/>
          <a:ext cx="0" cy="0"/>
          <a:chOff x="0" y="0"/>
          <a:chExt cx="0" cy="0"/>
        </a:xfrm>
      </p:grpSpPr>
      <p:sp>
        <p:nvSpPr>
          <p:cNvPr id="420" name="Google Shape;420;p30"/>
          <p:cNvSpPr txBox="1"/>
          <p:nvPr>
            <p:ph hasCustomPrompt="1" type="title"/>
          </p:nvPr>
        </p:nvSpPr>
        <p:spPr>
          <a:xfrm>
            <a:off x="1283931" y="736925"/>
            <a:ext cx="3750000" cy="64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1" name="Google Shape;421;p30"/>
          <p:cNvSpPr txBox="1"/>
          <p:nvPr>
            <p:ph idx="1" type="subTitle"/>
          </p:nvPr>
        </p:nvSpPr>
        <p:spPr>
          <a:xfrm>
            <a:off x="1283931" y="1379254"/>
            <a:ext cx="3750000" cy="365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22" name="Google Shape;422;p30"/>
          <p:cNvSpPr txBox="1"/>
          <p:nvPr>
            <p:ph hasCustomPrompt="1" idx="2" type="title"/>
          </p:nvPr>
        </p:nvSpPr>
        <p:spPr>
          <a:xfrm>
            <a:off x="1283931" y="2105362"/>
            <a:ext cx="3750000" cy="64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3" name="Google Shape;423;p30"/>
          <p:cNvSpPr txBox="1"/>
          <p:nvPr>
            <p:ph idx="3" type="subTitle"/>
          </p:nvPr>
        </p:nvSpPr>
        <p:spPr>
          <a:xfrm>
            <a:off x="1283931" y="2751025"/>
            <a:ext cx="3750000" cy="365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24" name="Google Shape;424;p30"/>
          <p:cNvSpPr txBox="1"/>
          <p:nvPr>
            <p:ph hasCustomPrompt="1" idx="4" type="title"/>
          </p:nvPr>
        </p:nvSpPr>
        <p:spPr>
          <a:xfrm>
            <a:off x="1283931" y="3473798"/>
            <a:ext cx="3750000" cy="64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5" name="Google Shape;425;p30"/>
          <p:cNvSpPr txBox="1"/>
          <p:nvPr>
            <p:ph idx="5" type="subTitle"/>
          </p:nvPr>
        </p:nvSpPr>
        <p:spPr>
          <a:xfrm>
            <a:off x="1283931" y="4117075"/>
            <a:ext cx="3750000" cy="365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26" name="Google Shape;426;p30"/>
          <p:cNvSpPr/>
          <p:nvPr/>
        </p:nvSpPr>
        <p:spPr>
          <a:xfrm rot="10800000">
            <a:off x="7243075" y="29583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flipH="1" rot="10800000">
            <a:off x="8481150" y="2360148"/>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flipH="1" rot="10800000">
            <a:off x="7965000" y="4037796"/>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rot="10800000">
            <a:off x="-272937" y="-76209"/>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flipH="1" rot="10800000">
            <a:off x="1183650" y="48665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flipH="1" rot="10800000">
            <a:off x="-304800" y="1426010"/>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flipH="1">
            <a:off x="693861" y="4563334"/>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flipH="1">
            <a:off x="177263" y="3670863"/>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8130638" y="10135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8301050" y="1211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4"/>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43" name="Google Shape;43;p4"/>
          <p:cNvSpPr txBox="1"/>
          <p:nvPr>
            <p:ph idx="1" type="body"/>
          </p:nvPr>
        </p:nvSpPr>
        <p:spPr>
          <a:xfrm>
            <a:off x="716900" y="975649"/>
            <a:ext cx="7704000" cy="3657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Font typeface="Mulish SemiBold"/>
              <a:buAutoNum type="arabicPeriod"/>
              <a:defRPr/>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
        <p:nvSpPr>
          <p:cNvPr id="44" name="Google Shape;44;p4"/>
          <p:cNvSpPr/>
          <p:nvPr/>
        </p:nvSpPr>
        <p:spPr>
          <a:xfrm>
            <a:off x="0" y="0"/>
            <a:ext cx="1472641" cy="170697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838894" y="3979575"/>
            <a:ext cx="1305182" cy="1163985"/>
          </a:xfrm>
          <a:custGeom>
            <a:rect b="b" l="l" r="r" t="t"/>
            <a:pathLst>
              <a:path extrusionOk="0" h="79807" w="89488">
                <a:moveTo>
                  <a:pt x="78012" y="1"/>
                </a:moveTo>
                <a:lnTo>
                  <a:pt x="76218" y="71"/>
                </a:lnTo>
                <a:lnTo>
                  <a:pt x="74353" y="189"/>
                </a:lnTo>
                <a:lnTo>
                  <a:pt x="73385" y="260"/>
                </a:lnTo>
                <a:lnTo>
                  <a:pt x="72393" y="355"/>
                </a:lnTo>
                <a:lnTo>
                  <a:pt x="71378" y="473"/>
                </a:lnTo>
                <a:lnTo>
                  <a:pt x="70339" y="591"/>
                </a:lnTo>
                <a:lnTo>
                  <a:pt x="69300" y="756"/>
                </a:lnTo>
                <a:lnTo>
                  <a:pt x="68237" y="921"/>
                </a:lnTo>
                <a:lnTo>
                  <a:pt x="67175" y="1110"/>
                </a:lnTo>
                <a:lnTo>
                  <a:pt x="66065" y="1299"/>
                </a:lnTo>
                <a:lnTo>
                  <a:pt x="64979" y="1535"/>
                </a:lnTo>
                <a:lnTo>
                  <a:pt x="63846" y="1795"/>
                </a:lnTo>
                <a:lnTo>
                  <a:pt x="62712" y="2055"/>
                </a:lnTo>
                <a:lnTo>
                  <a:pt x="61579" y="2362"/>
                </a:lnTo>
                <a:lnTo>
                  <a:pt x="60422" y="2692"/>
                </a:lnTo>
                <a:lnTo>
                  <a:pt x="59265" y="3046"/>
                </a:lnTo>
                <a:lnTo>
                  <a:pt x="58108" y="3424"/>
                </a:lnTo>
                <a:lnTo>
                  <a:pt x="56928" y="3826"/>
                </a:lnTo>
                <a:lnTo>
                  <a:pt x="55747" y="4251"/>
                </a:lnTo>
                <a:lnTo>
                  <a:pt x="54566" y="4723"/>
                </a:lnTo>
                <a:lnTo>
                  <a:pt x="53386" y="5219"/>
                </a:lnTo>
                <a:lnTo>
                  <a:pt x="52182" y="5762"/>
                </a:lnTo>
                <a:lnTo>
                  <a:pt x="50978" y="6305"/>
                </a:lnTo>
                <a:lnTo>
                  <a:pt x="49797" y="6895"/>
                </a:lnTo>
                <a:lnTo>
                  <a:pt x="48593" y="7533"/>
                </a:lnTo>
                <a:lnTo>
                  <a:pt x="47389" y="8194"/>
                </a:lnTo>
                <a:lnTo>
                  <a:pt x="46208" y="8902"/>
                </a:lnTo>
                <a:lnTo>
                  <a:pt x="45004" y="9634"/>
                </a:lnTo>
                <a:lnTo>
                  <a:pt x="43823" y="10389"/>
                </a:lnTo>
                <a:lnTo>
                  <a:pt x="42619" y="11216"/>
                </a:lnTo>
                <a:lnTo>
                  <a:pt x="41439" y="12066"/>
                </a:lnTo>
                <a:lnTo>
                  <a:pt x="40282" y="12939"/>
                </a:lnTo>
                <a:lnTo>
                  <a:pt x="39101" y="13884"/>
                </a:lnTo>
                <a:lnTo>
                  <a:pt x="37944" y="14852"/>
                </a:lnTo>
                <a:lnTo>
                  <a:pt x="36787" y="15867"/>
                </a:lnTo>
                <a:lnTo>
                  <a:pt x="35654" y="16930"/>
                </a:lnTo>
                <a:lnTo>
                  <a:pt x="34521" y="18040"/>
                </a:lnTo>
                <a:lnTo>
                  <a:pt x="33387" y="19196"/>
                </a:lnTo>
                <a:lnTo>
                  <a:pt x="32396" y="20259"/>
                </a:lnTo>
                <a:lnTo>
                  <a:pt x="31427" y="21321"/>
                </a:lnTo>
                <a:lnTo>
                  <a:pt x="30507" y="22384"/>
                </a:lnTo>
                <a:lnTo>
                  <a:pt x="29609" y="23399"/>
                </a:lnTo>
                <a:lnTo>
                  <a:pt x="28759" y="24415"/>
                </a:lnTo>
                <a:lnTo>
                  <a:pt x="27933" y="25430"/>
                </a:lnTo>
                <a:lnTo>
                  <a:pt x="27154" y="26422"/>
                </a:lnTo>
                <a:lnTo>
                  <a:pt x="26422" y="27413"/>
                </a:lnTo>
                <a:lnTo>
                  <a:pt x="25690" y="28381"/>
                </a:lnTo>
                <a:lnTo>
                  <a:pt x="25005" y="29326"/>
                </a:lnTo>
                <a:lnTo>
                  <a:pt x="24368" y="30270"/>
                </a:lnTo>
                <a:lnTo>
                  <a:pt x="23730" y="31215"/>
                </a:lnTo>
                <a:lnTo>
                  <a:pt x="23140" y="32135"/>
                </a:lnTo>
                <a:lnTo>
                  <a:pt x="22573" y="33056"/>
                </a:lnTo>
                <a:lnTo>
                  <a:pt x="22007" y="33977"/>
                </a:lnTo>
                <a:lnTo>
                  <a:pt x="21487" y="34874"/>
                </a:lnTo>
                <a:lnTo>
                  <a:pt x="20991" y="35772"/>
                </a:lnTo>
                <a:lnTo>
                  <a:pt x="20519" y="36669"/>
                </a:lnTo>
                <a:lnTo>
                  <a:pt x="20047" y="37542"/>
                </a:lnTo>
                <a:lnTo>
                  <a:pt x="19622" y="38416"/>
                </a:lnTo>
                <a:lnTo>
                  <a:pt x="18795" y="40163"/>
                </a:lnTo>
                <a:lnTo>
                  <a:pt x="18016" y="41887"/>
                </a:lnTo>
                <a:lnTo>
                  <a:pt x="17284" y="43611"/>
                </a:lnTo>
                <a:lnTo>
                  <a:pt x="16623" y="45311"/>
                </a:lnTo>
                <a:lnTo>
                  <a:pt x="15962" y="47011"/>
                </a:lnTo>
                <a:lnTo>
                  <a:pt x="15348" y="48734"/>
                </a:lnTo>
                <a:lnTo>
                  <a:pt x="14097" y="52158"/>
                </a:lnTo>
                <a:lnTo>
                  <a:pt x="12845" y="55652"/>
                </a:lnTo>
                <a:lnTo>
                  <a:pt x="12161" y="57423"/>
                </a:lnTo>
                <a:lnTo>
                  <a:pt x="11452" y="59241"/>
                </a:lnTo>
                <a:lnTo>
                  <a:pt x="10697" y="61083"/>
                </a:lnTo>
                <a:lnTo>
                  <a:pt x="9870" y="62948"/>
                </a:lnTo>
                <a:lnTo>
                  <a:pt x="8973" y="64861"/>
                </a:lnTo>
                <a:lnTo>
                  <a:pt x="8005" y="66844"/>
                </a:lnTo>
                <a:lnTo>
                  <a:pt x="7486" y="67836"/>
                </a:lnTo>
                <a:lnTo>
                  <a:pt x="6966" y="68851"/>
                </a:lnTo>
                <a:lnTo>
                  <a:pt x="6400" y="69866"/>
                </a:lnTo>
                <a:lnTo>
                  <a:pt x="5809" y="70905"/>
                </a:lnTo>
                <a:lnTo>
                  <a:pt x="5195" y="71968"/>
                </a:lnTo>
                <a:lnTo>
                  <a:pt x="4534" y="73030"/>
                </a:lnTo>
                <a:lnTo>
                  <a:pt x="3873" y="74116"/>
                </a:lnTo>
                <a:lnTo>
                  <a:pt x="3165" y="75226"/>
                </a:lnTo>
                <a:lnTo>
                  <a:pt x="2433" y="76336"/>
                </a:lnTo>
                <a:lnTo>
                  <a:pt x="1654" y="77493"/>
                </a:lnTo>
                <a:lnTo>
                  <a:pt x="851" y="78626"/>
                </a:lnTo>
                <a:lnTo>
                  <a:pt x="1" y="79807"/>
                </a:lnTo>
                <a:lnTo>
                  <a:pt x="89487" y="79807"/>
                </a:lnTo>
                <a:lnTo>
                  <a:pt x="89487" y="780"/>
                </a:lnTo>
                <a:lnTo>
                  <a:pt x="89110" y="709"/>
                </a:lnTo>
                <a:lnTo>
                  <a:pt x="88047" y="544"/>
                </a:lnTo>
                <a:lnTo>
                  <a:pt x="87268" y="449"/>
                </a:lnTo>
                <a:lnTo>
                  <a:pt x="86347" y="331"/>
                </a:lnTo>
                <a:lnTo>
                  <a:pt x="85285" y="237"/>
                </a:lnTo>
                <a:lnTo>
                  <a:pt x="84057" y="142"/>
                </a:lnTo>
                <a:lnTo>
                  <a:pt x="82735" y="71"/>
                </a:lnTo>
                <a:lnTo>
                  <a:pt x="812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261375" y="30320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8792975" y="36269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38750" y="19805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92850" y="25754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390050" y="3258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157813" y="37330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157825" y="42810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654513" y="13413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36" name="Shape 436"/>
        <p:cNvGrpSpPr/>
        <p:nvPr/>
      </p:nvGrpSpPr>
      <p:grpSpPr>
        <a:xfrm>
          <a:off x="0" y="0"/>
          <a:ext cx="0" cy="0"/>
          <a:chOff x="0" y="0"/>
          <a:chExt cx="0" cy="0"/>
        </a:xfrm>
      </p:grpSpPr>
      <p:sp>
        <p:nvSpPr>
          <p:cNvPr id="437" name="Google Shape;437;p31"/>
          <p:cNvSpPr txBox="1"/>
          <p:nvPr>
            <p:ph type="title"/>
          </p:nvPr>
        </p:nvSpPr>
        <p:spPr>
          <a:xfrm>
            <a:off x="1633349" y="2825625"/>
            <a:ext cx="26304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8" name="Google Shape;438;p31"/>
          <p:cNvSpPr txBox="1"/>
          <p:nvPr>
            <p:ph idx="2" type="title"/>
          </p:nvPr>
        </p:nvSpPr>
        <p:spPr>
          <a:xfrm>
            <a:off x="4880251" y="2825625"/>
            <a:ext cx="26304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9" name="Google Shape;439;p31"/>
          <p:cNvSpPr txBox="1"/>
          <p:nvPr>
            <p:ph hasCustomPrompt="1" idx="3" type="title"/>
          </p:nvPr>
        </p:nvSpPr>
        <p:spPr>
          <a:xfrm>
            <a:off x="2262749" y="164508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0" name="Google Shape;440;p31"/>
          <p:cNvSpPr txBox="1"/>
          <p:nvPr>
            <p:ph idx="1" type="subTitle"/>
          </p:nvPr>
        </p:nvSpPr>
        <p:spPr>
          <a:xfrm>
            <a:off x="1634249" y="3039929"/>
            <a:ext cx="26286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41" name="Google Shape;441;p31"/>
          <p:cNvSpPr txBox="1"/>
          <p:nvPr>
            <p:ph hasCustomPrompt="1" idx="4" type="title"/>
          </p:nvPr>
        </p:nvSpPr>
        <p:spPr>
          <a:xfrm>
            <a:off x="5509651" y="164508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2" name="Google Shape;442;p31"/>
          <p:cNvSpPr txBox="1"/>
          <p:nvPr>
            <p:ph idx="5" type="subTitle"/>
          </p:nvPr>
        </p:nvSpPr>
        <p:spPr>
          <a:xfrm>
            <a:off x="4881151" y="3039929"/>
            <a:ext cx="26286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43" name="Google Shape;443;p31"/>
          <p:cNvSpPr txBox="1"/>
          <p:nvPr>
            <p:ph idx="6"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44" name="Google Shape;444;p31"/>
          <p:cNvSpPr/>
          <p:nvPr/>
        </p:nvSpPr>
        <p:spPr>
          <a:xfrm flipH="1">
            <a:off x="-139612" y="-76375"/>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6632663" y="-76375"/>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rot="-899748">
            <a:off x="8304320" y="2184366"/>
            <a:ext cx="365836" cy="36562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rot="-899967">
            <a:off x="8276822" y="1227488"/>
            <a:ext cx="712047" cy="711631"/>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rot="5400000">
            <a:off x="132201" y="4047537"/>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rot="5400000">
            <a:off x="678588" y="42180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50" name="Shape 450"/>
        <p:cNvGrpSpPr/>
        <p:nvPr/>
      </p:nvGrpSpPr>
      <p:grpSpPr>
        <a:xfrm>
          <a:off x="0" y="0"/>
          <a:ext cx="0" cy="0"/>
          <a:chOff x="0" y="0"/>
          <a:chExt cx="0" cy="0"/>
        </a:xfrm>
      </p:grpSpPr>
      <p:sp>
        <p:nvSpPr>
          <p:cNvPr id="451" name="Google Shape;451;p32"/>
          <p:cNvSpPr txBox="1"/>
          <p:nvPr>
            <p:ph type="title"/>
          </p:nvPr>
        </p:nvSpPr>
        <p:spPr>
          <a:xfrm>
            <a:off x="3471450" y="576044"/>
            <a:ext cx="4947900" cy="10974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2" name="Google Shape;452;p32"/>
          <p:cNvSpPr txBox="1"/>
          <p:nvPr>
            <p:ph idx="1" type="subTitle"/>
          </p:nvPr>
        </p:nvSpPr>
        <p:spPr>
          <a:xfrm>
            <a:off x="3467850" y="1674589"/>
            <a:ext cx="4951500" cy="91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32"/>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txBox="1"/>
          <p:nvPr/>
        </p:nvSpPr>
        <p:spPr>
          <a:xfrm>
            <a:off x="4362450" y="3686600"/>
            <a:ext cx="4056900" cy="640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Hind"/>
                <a:ea typeface="Hind"/>
                <a:cs typeface="Hind"/>
                <a:sym typeface="Hind"/>
              </a:rPr>
              <a:t>CREDITS: This presentation template was created by </a:t>
            </a:r>
            <a:r>
              <a:rPr b="1" lang="en" sz="1200">
                <a:solidFill>
                  <a:schemeClr val="lt1"/>
                </a:solidFill>
                <a:uFill>
                  <a:noFill/>
                </a:uFill>
                <a:latin typeface="Hind"/>
                <a:ea typeface="Hind"/>
                <a:cs typeface="Hind"/>
                <a:sym typeface="Hind"/>
                <a:hlinkClick r:id="rId2">
                  <a:extLst>
                    <a:ext uri="{A12FA001-AC4F-418D-AE19-62706E023703}">
                      <ahyp:hlinkClr val="tx"/>
                    </a:ext>
                  </a:extLst>
                </a:hlinkClick>
              </a:rPr>
              <a:t>Slidesgo</a:t>
            </a:r>
            <a:r>
              <a:rPr lang="en" sz="1200">
                <a:solidFill>
                  <a:schemeClr val="lt1"/>
                </a:solidFill>
                <a:latin typeface="Hind"/>
                <a:ea typeface="Hind"/>
                <a:cs typeface="Hind"/>
                <a:sym typeface="Hind"/>
              </a:rPr>
              <a:t>, including icons by </a:t>
            </a:r>
            <a:r>
              <a:rPr b="1" lang="en" sz="1200">
                <a:solidFill>
                  <a:schemeClr val="lt1"/>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lt1"/>
                </a:solidFill>
                <a:latin typeface="Hind"/>
                <a:ea typeface="Hind"/>
                <a:cs typeface="Hind"/>
                <a:sym typeface="Hind"/>
              </a:rPr>
              <a:t> and </a:t>
            </a:r>
            <a:r>
              <a:rPr lang="en" sz="1200">
                <a:solidFill>
                  <a:schemeClr val="lt1"/>
                </a:solidFill>
                <a:latin typeface="Hind"/>
                <a:ea typeface="Hind"/>
                <a:cs typeface="Hind"/>
                <a:sym typeface="Hind"/>
              </a:rPr>
              <a:t>infographics &amp; images by </a:t>
            </a:r>
            <a:r>
              <a:rPr b="1" lang="en" sz="1200">
                <a:solidFill>
                  <a:schemeClr val="lt1"/>
                </a:solidFill>
                <a:uFill>
                  <a:noFill/>
                </a:uFill>
                <a:latin typeface="Hind"/>
                <a:ea typeface="Hind"/>
                <a:cs typeface="Hind"/>
                <a:sym typeface="Hind"/>
                <a:hlinkClick r:id="rId4">
                  <a:extLst>
                    <a:ext uri="{A12FA001-AC4F-418D-AE19-62706E023703}">
                      <ahyp:hlinkClr val="tx"/>
                    </a:ext>
                  </a:extLst>
                </a:hlinkClick>
              </a:rPr>
              <a:t>Freepik</a:t>
            </a:r>
            <a:endParaRPr b="1" sz="1200">
              <a:solidFill>
                <a:schemeClr val="lt1"/>
              </a:solidFill>
              <a:latin typeface="Hind"/>
              <a:ea typeface="Hind"/>
              <a:cs typeface="Hind"/>
              <a:sym typeface="Hind"/>
            </a:endParaRPr>
          </a:p>
        </p:txBody>
      </p:sp>
      <p:sp>
        <p:nvSpPr>
          <p:cNvPr id="458" name="Google Shape;458;p32"/>
          <p:cNvSpPr/>
          <p:nvPr/>
        </p:nvSpPr>
        <p:spPr>
          <a:xfrm>
            <a:off x="442400" y="3544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9025463" y="44853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8806400" y="33078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271988" y="12468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62" name="Shape 462"/>
        <p:cNvGrpSpPr/>
        <p:nvPr/>
      </p:nvGrpSpPr>
      <p:grpSpPr>
        <a:xfrm>
          <a:off x="0" y="0"/>
          <a:ext cx="0" cy="0"/>
          <a:chOff x="0" y="0"/>
          <a:chExt cx="0" cy="0"/>
        </a:xfrm>
      </p:grpSpPr>
      <p:sp>
        <p:nvSpPr>
          <p:cNvPr id="463" name="Google Shape;463;p33"/>
          <p:cNvSpPr/>
          <p:nvPr/>
        </p:nvSpPr>
        <p:spPr>
          <a:xfrm rot="10800000">
            <a:off x="7243075" y="29583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flipH="1" rot="10800000">
            <a:off x="8481150" y="2360148"/>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flipH="1" rot="10800000">
            <a:off x="7965000" y="4037796"/>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rot="10800000">
            <a:off x="-272937" y="-76209"/>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flipH="1" rot="10800000">
            <a:off x="1183650" y="48665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flipH="1" rot="10800000">
            <a:off x="-304800" y="1426010"/>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291050" y="36840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120638" y="45765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8300700" y="946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8130288" y="9870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73" name="Shape 473"/>
        <p:cNvGrpSpPr/>
        <p:nvPr/>
      </p:nvGrpSpPr>
      <p:grpSpPr>
        <a:xfrm>
          <a:off x="0" y="0"/>
          <a:ext cx="0" cy="0"/>
          <a:chOff x="0" y="0"/>
          <a:chExt cx="0" cy="0"/>
        </a:xfrm>
      </p:grpSpPr>
      <p:sp>
        <p:nvSpPr>
          <p:cNvPr id="474" name="Google Shape;474;p34"/>
          <p:cNvSpPr/>
          <p:nvPr/>
        </p:nvSpPr>
        <p:spPr>
          <a:xfrm flipH="1" rot="10800000">
            <a:off x="7448588" y="-244484"/>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rot="10800000">
            <a:off x="7620613" y="31838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rot="10800000">
            <a:off x="8781763" y="1257735"/>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rot="10800000">
            <a:off x="-115750"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flipH="1">
            <a:off x="2670700" y="47208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flipH="1">
            <a:off x="0" y="35545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328900" y="895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158488" y="9819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8344075" y="37534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8173663" y="46458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5"/>
          <p:cNvSpPr txBox="1"/>
          <p:nvPr>
            <p:ph type="title"/>
          </p:nvPr>
        </p:nvSpPr>
        <p:spPr>
          <a:xfrm>
            <a:off x="1850509" y="2601925"/>
            <a:ext cx="25827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4711091" y="2601925"/>
            <a:ext cx="25827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1" type="subTitle"/>
          </p:nvPr>
        </p:nvSpPr>
        <p:spPr>
          <a:xfrm>
            <a:off x="4711091" y="2818550"/>
            <a:ext cx="2582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5"/>
          <p:cNvSpPr txBox="1"/>
          <p:nvPr>
            <p:ph idx="3" type="subTitle"/>
          </p:nvPr>
        </p:nvSpPr>
        <p:spPr>
          <a:xfrm>
            <a:off x="1850209" y="2818550"/>
            <a:ext cx="25833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60" name="Google Shape;60;p5"/>
          <p:cNvSpPr/>
          <p:nvPr/>
        </p:nvSpPr>
        <p:spPr>
          <a:xfrm rot="10800000">
            <a:off x="7211400" y="2903375"/>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flipH="1" rot="10800000">
            <a:off x="0" y="2903375"/>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8613688" y="8903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8267500" y="14076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190300" y="28185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190288" y="37329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flipH="1">
            <a:off x="7623550" y="37882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flipH="1">
            <a:off x="6500800" y="47831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flipH="1">
            <a:off x="308175" y="190667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flipH="1">
            <a:off x="80775" y="250152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72" name="Google Shape;72;p6"/>
          <p:cNvSpPr/>
          <p:nvPr/>
        </p:nvSpPr>
        <p:spPr>
          <a:xfrm flipH="1" rot="5400000">
            <a:off x="7325250" y="681025"/>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5400000">
            <a:off x="-844000" y="722125"/>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8187788" y="46853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8358200" y="37929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91538" y="12844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261950" y="3919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
          <p:cNvSpPr txBox="1"/>
          <p:nvPr>
            <p:ph idx="1" type="body"/>
          </p:nvPr>
        </p:nvSpPr>
        <p:spPr>
          <a:xfrm>
            <a:off x="690300" y="1614750"/>
            <a:ext cx="4410600" cy="219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17500" lvl="4" marL="2286000" rtl="0">
              <a:lnSpc>
                <a:spcPct val="100000"/>
              </a:lnSpc>
              <a:spcBef>
                <a:spcPts val="1600"/>
              </a:spcBef>
              <a:spcAft>
                <a:spcPts val="0"/>
              </a:spcAft>
              <a:buSzPts val="1400"/>
              <a:buFont typeface="Nunito Light"/>
              <a:buChar char="○"/>
              <a:defRPr/>
            </a:lvl5pPr>
            <a:lvl6pPr indent="-317500" lvl="5" marL="2743200" rtl="0">
              <a:lnSpc>
                <a:spcPct val="100000"/>
              </a:lnSpc>
              <a:spcBef>
                <a:spcPts val="1600"/>
              </a:spcBef>
              <a:spcAft>
                <a:spcPts val="0"/>
              </a:spcAft>
              <a:buSzPts val="14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17500" lvl="8" marL="4114800" rtl="0">
              <a:lnSpc>
                <a:spcPct val="100000"/>
              </a:lnSpc>
              <a:spcBef>
                <a:spcPts val="1600"/>
              </a:spcBef>
              <a:spcAft>
                <a:spcPts val="1600"/>
              </a:spcAft>
              <a:buSzPts val="1400"/>
              <a:buFont typeface="Nunito Light"/>
              <a:buChar char="■"/>
              <a:defRPr/>
            </a:lvl9pPr>
          </a:lstStyle>
          <a:p/>
        </p:txBody>
      </p:sp>
      <p:sp>
        <p:nvSpPr>
          <p:cNvPr id="80" name="Google Shape;80;p7"/>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1" name="Google Shape;81;p7"/>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8472300" y="234482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7927575" y="9144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989538" y="10944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8159950" y="2020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262988" y="38092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263000" y="43072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sp>
        <p:nvSpPr>
          <p:cNvPr id="92" name="Google Shape;92;p8"/>
          <p:cNvSpPr txBox="1"/>
          <p:nvPr>
            <p:ph type="title"/>
          </p:nvPr>
        </p:nvSpPr>
        <p:spPr>
          <a:xfrm>
            <a:off x="1444950" y="1482300"/>
            <a:ext cx="6254100" cy="217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3" name="Google Shape;93;p8"/>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397788" y="44377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568200" y="35452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7989538" y="1116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8159950" y="224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 name="Shape 105"/>
        <p:cNvGrpSpPr/>
        <p:nvPr/>
      </p:nvGrpSpPr>
      <p:grpSpPr>
        <a:xfrm>
          <a:off x="0" y="0"/>
          <a:ext cx="0" cy="0"/>
          <a:chOff x="0" y="0"/>
          <a:chExt cx="0" cy="0"/>
        </a:xfrm>
      </p:grpSpPr>
      <p:sp>
        <p:nvSpPr>
          <p:cNvPr id="106" name="Google Shape;106;p9"/>
          <p:cNvSpPr txBox="1"/>
          <p:nvPr>
            <p:ph type="title"/>
          </p:nvPr>
        </p:nvSpPr>
        <p:spPr>
          <a:xfrm>
            <a:off x="1119450" y="1475100"/>
            <a:ext cx="3919200" cy="822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9"/>
          <p:cNvSpPr txBox="1"/>
          <p:nvPr>
            <p:ph idx="1" type="subTitle"/>
          </p:nvPr>
        </p:nvSpPr>
        <p:spPr>
          <a:xfrm>
            <a:off x="1119450" y="2223000"/>
            <a:ext cx="3919200" cy="144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9"/>
          <p:cNvSpPr/>
          <p:nvPr/>
        </p:nvSpPr>
        <p:spPr>
          <a:xfrm>
            <a:off x="-27075"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7434000"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6608900"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rot="10800000">
            <a:off x="-153850"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7606025"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8767175"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021800"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794400"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7729413" y="45329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7899825" y="36405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377288" y="11420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547700" y="2496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10"/>
          <p:cNvSpPr txBox="1"/>
          <p:nvPr>
            <p:ph type="title"/>
          </p:nvPr>
        </p:nvSpPr>
        <p:spPr>
          <a:xfrm>
            <a:off x="3847075" y="3592925"/>
            <a:ext cx="4583700" cy="1006500"/>
          </a:xfrm>
          <a:prstGeom prst="rect">
            <a:avLst/>
          </a:prstGeom>
          <a:solidFill>
            <a:schemeClr val="dk2"/>
          </a:solidFill>
        </p:spPr>
        <p:txBody>
          <a:bodyPr anchorCtr="0" anchor="ctr" bIns="91425" lIns="91425" spcFirstLastPara="1" rIns="91425" wrap="square" tIns="91425">
            <a:noAutofit/>
          </a:bodyPr>
          <a:lstStyle>
            <a:lvl1pPr lvl="0" rtl="0" algn="r">
              <a:spcBef>
                <a:spcPts val="0"/>
              </a:spcBef>
              <a:spcAft>
                <a:spcPts val="0"/>
              </a:spcAft>
              <a:buSzPts val="3000"/>
              <a:buNone/>
              <a:defRPr>
                <a:highlight>
                  <a:schemeClr val="dk2"/>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2" name="Google Shape;122;p10"/>
          <p:cNvSpPr/>
          <p:nvPr/>
        </p:nvSpPr>
        <p:spPr>
          <a:xfrm flipH="1">
            <a:off x="7694450" y="-12"/>
            <a:ext cx="1472641" cy="170697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a:off x="181613" y="31778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a:off x="98025" y="284442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8613688" y="8903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7708963" y="7013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8861025" y="179667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186788" y="45901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357200" y="36976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365760"/>
            <a:ext cx="7708500" cy="548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1pPr>
            <a:lvl2pPr indent="-317500" lvl="1" marL="9144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2pPr>
            <a:lvl3pPr indent="-317500" lvl="2" marL="13716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3pPr>
            <a:lvl4pPr indent="-317500" lvl="3" marL="18288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4pPr>
            <a:lvl5pPr indent="-317500" lvl="4" marL="22860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5pPr>
            <a:lvl6pPr indent="-317500" lvl="5" marL="27432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6pPr>
            <a:lvl7pPr indent="-317500" lvl="6" marL="32004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7pPr>
            <a:lvl8pPr indent="-317500" lvl="7" marL="36576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8pPr>
            <a:lvl9pPr indent="-317500" lvl="8" marL="41148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5"/>
          <p:cNvSpPr txBox="1"/>
          <p:nvPr>
            <p:ph type="ctrTitle"/>
          </p:nvPr>
        </p:nvSpPr>
        <p:spPr>
          <a:xfrm>
            <a:off x="673350" y="1160125"/>
            <a:ext cx="7797300" cy="218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500"/>
              <a:t>HOST ORDER EFFECT ON VIRUS SEGMENTATION</a:t>
            </a:r>
            <a:r>
              <a:rPr lang="en" sz="6500"/>
              <a:t> </a:t>
            </a:r>
            <a:endParaRPr sz="3500">
              <a:solidFill>
                <a:schemeClr val="lt1"/>
              </a:solidFill>
            </a:endParaRPr>
          </a:p>
        </p:txBody>
      </p:sp>
      <p:sp>
        <p:nvSpPr>
          <p:cNvPr id="489" name="Google Shape;489;p35"/>
          <p:cNvSpPr txBox="1"/>
          <p:nvPr>
            <p:ph idx="1" type="subTitle"/>
          </p:nvPr>
        </p:nvSpPr>
        <p:spPr>
          <a:xfrm>
            <a:off x="1939650" y="3864875"/>
            <a:ext cx="52647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EEB313: Juwon (Lucia) Park, </a:t>
            </a:r>
            <a:r>
              <a:rPr lang="en"/>
              <a:t>Yuehan (Anna) Li</a:t>
            </a:r>
            <a:r>
              <a:rPr lang="en"/>
              <a:t> , Cindy Yu</a:t>
            </a:r>
            <a:endParaRPr/>
          </a:p>
        </p:txBody>
      </p:sp>
      <p:sp>
        <p:nvSpPr>
          <p:cNvPr id="490" name="Google Shape;490;p35"/>
          <p:cNvSpPr/>
          <p:nvPr/>
        </p:nvSpPr>
        <p:spPr>
          <a:xfrm>
            <a:off x="8326525" y="36919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4"/>
          <p:cNvSpPr txBox="1"/>
          <p:nvPr>
            <p:ph idx="2" type="title"/>
          </p:nvPr>
        </p:nvSpPr>
        <p:spPr>
          <a:xfrm>
            <a:off x="5811147" y="1527580"/>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ZOONOTIC</a:t>
            </a:r>
            <a:endParaRPr/>
          </a:p>
        </p:txBody>
      </p:sp>
      <p:sp>
        <p:nvSpPr>
          <p:cNvPr id="556" name="Google Shape;556;p44"/>
          <p:cNvSpPr txBox="1"/>
          <p:nvPr>
            <p:ph idx="15"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OTHER</a:t>
            </a:r>
            <a:r>
              <a:rPr lang="en"/>
              <a:t> </a:t>
            </a:r>
            <a:r>
              <a:rPr lang="en"/>
              <a:t>PREDICTORS </a:t>
            </a:r>
            <a:endParaRPr>
              <a:solidFill>
                <a:schemeClr val="lt1"/>
              </a:solidFill>
            </a:endParaRPr>
          </a:p>
        </p:txBody>
      </p:sp>
      <p:sp>
        <p:nvSpPr>
          <p:cNvPr id="557" name="Google Shape;557;p44"/>
          <p:cNvSpPr txBox="1"/>
          <p:nvPr>
            <p:ph idx="4" type="title"/>
          </p:nvPr>
        </p:nvSpPr>
        <p:spPr>
          <a:xfrm>
            <a:off x="2220475" y="2840625"/>
            <a:ext cx="2064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CYTOPLASMIC REPLICATION</a:t>
            </a:r>
            <a:endParaRPr/>
          </a:p>
        </p:txBody>
      </p:sp>
      <p:sp>
        <p:nvSpPr>
          <p:cNvPr id="558" name="Google Shape;558;p44"/>
          <p:cNvSpPr txBox="1"/>
          <p:nvPr>
            <p:ph idx="6" type="title"/>
          </p:nvPr>
        </p:nvSpPr>
        <p:spPr>
          <a:xfrm>
            <a:off x="5837850" y="2840625"/>
            <a:ext cx="23673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SINGLE/DOUBLE STRAND</a:t>
            </a:r>
            <a:endParaRPr/>
          </a:p>
        </p:txBody>
      </p:sp>
      <p:sp>
        <p:nvSpPr>
          <p:cNvPr id="559" name="Google Shape;559;p44"/>
          <p:cNvSpPr txBox="1"/>
          <p:nvPr>
            <p:ph type="title"/>
          </p:nvPr>
        </p:nvSpPr>
        <p:spPr>
          <a:xfrm>
            <a:off x="2243526" y="1564325"/>
            <a:ext cx="27681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GENOME LENGTH</a:t>
            </a:r>
            <a:endParaRPr/>
          </a:p>
        </p:txBody>
      </p:sp>
      <p:sp>
        <p:nvSpPr>
          <p:cNvPr id="560" name="Google Shape;560;p44"/>
          <p:cNvSpPr txBox="1"/>
          <p:nvPr>
            <p:ph idx="13" type="title"/>
          </p:nvPr>
        </p:nvSpPr>
        <p:spPr>
          <a:xfrm>
            <a:off x="3915747" y="3878859"/>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ENVELOPE</a:t>
            </a:r>
            <a:endParaRPr/>
          </a:p>
        </p:txBody>
      </p:sp>
      <p:sp>
        <p:nvSpPr>
          <p:cNvPr id="561" name="Google Shape;561;p44"/>
          <p:cNvSpPr/>
          <p:nvPr/>
        </p:nvSpPr>
        <p:spPr>
          <a:xfrm>
            <a:off x="1346853" y="1296494"/>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1</a:t>
            </a:r>
            <a:endParaRPr/>
          </a:p>
        </p:txBody>
      </p:sp>
      <p:sp>
        <p:nvSpPr>
          <p:cNvPr id="562" name="Google Shape;562;p44"/>
          <p:cNvSpPr/>
          <p:nvPr/>
        </p:nvSpPr>
        <p:spPr>
          <a:xfrm>
            <a:off x="4902978" y="1296494"/>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2</a:t>
            </a:r>
            <a:endParaRPr/>
          </a:p>
        </p:txBody>
      </p:sp>
      <p:sp>
        <p:nvSpPr>
          <p:cNvPr id="563" name="Google Shape;563;p44"/>
          <p:cNvSpPr/>
          <p:nvPr/>
        </p:nvSpPr>
        <p:spPr>
          <a:xfrm>
            <a:off x="1346853" y="2473369"/>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3</a:t>
            </a:r>
            <a:endParaRPr/>
          </a:p>
        </p:txBody>
      </p:sp>
      <p:sp>
        <p:nvSpPr>
          <p:cNvPr id="564" name="Google Shape;564;p44"/>
          <p:cNvSpPr/>
          <p:nvPr/>
        </p:nvSpPr>
        <p:spPr>
          <a:xfrm>
            <a:off x="4902978" y="2473369"/>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4</a:t>
            </a:r>
            <a:endParaRPr/>
          </a:p>
        </p:txBody>
      </p:sp>
      <p:sp>
        <p:nvSpPr>
          <p:cNvPr id="565" name="Google Shape;565;p44"/>
          <p:cNvSpPr/>
          <p:nvPr/>
        </p:nvSpPr>
        <p:spPr>
          <a:xfrm>
            <a:off x="3054028" y="3650244"/>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9" name="Shape 569"/>
        <p:cNvGrpSpPr/>
        <p:nvPr/>
      </p:nvGrpSpPr>
      <p:grpSpPr>
        <a:xfrm>
          <a:off x="0" y="0"/>
          <a:ext cx="0" cy="0"/>
          <a:chOff x="0" y="0"/>
          <a:chExt cx="0" cy="0"/>
        </a:xfrm>
      </p:grpSpPr>
      <p:sp>
        <p:nvSpPr>
          <p:cNvPr id="570" name="Google Shape;570;p45"/>
          <p:cNvSpPr txBox="1"/>
          <p:nvPr>
            <p:ph idx="8" type="title"/>
          </p:nvPr>
        </p:nvSpPr>
        <p:spPr>
          <a:xfrm>
            <a:off x="2125425" y="1248050"/>
            <a:ext cx="48153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VIRUS</a:t>
            </a:r>
            <a:r>
              <a:rPr lang="en"/>
              <a:t> </a:t>
            </a:r>
            <a:r>
              <a:rPr lang="en">
                <a:solidFill>
                  <a:schemeClr val="lt1"/>
                </a:solidFill>
              </a:rPr>
              <a:t>FAMILY</a:t>
            </a:r>
            <a:endParaRPr>
              <a:solidFill>
                <a:schemeClr val="lt1"/>
              </a:solidFill>
            </a:endParaRPr>
          </a:p>
        </p:txBody>
      </p:sp>
      <p:pic>
        <p:nvPicPr>
          <p:cNvPr id="571" name="Google Shape;571;p45"/>
          <p:cNvPicPr preferRelativeResize="0"/>
          <p:nvPr/>
        </p:nvPicPr>
        <p:blipFill>
          <a:blip r:embed="rId3">
            <a:alphaModFix/>
          </a:blip>
          <a:stretch>
            <a:fillRect/>
          </a:stretch>
        </p:blipFill>
        <p:spPr>
          <a:xfrm>
            <a:off x="1920675" y="2007675"/>
            <a:ext cx="5302649" cy="365700"/>
          </a:xfrm>
          <a:prstGeom prst="rect">
            <a:avLst/>
          </a:prstGeom>
          <a:noFill/>
          <a:ln>
            <a:noFill/>
          </a:ln>
        </p:spPr>
      </p:pic>
      <p:sp>
        <p:nvSpPr>
          <p:cNvPr id="572" name="Google Shape;572;p45"/>
          <p:cNvSpPr txBox="1"/>
          <p:nvPr>
            <p:ph type="title"/>
          </p:nvPr>
        </p:nvSpPr>
        <p:spPr>
          <a:xfrm>
            <a:off x="2951400" y="2503675"/>
            <a:ext cx="3241200" cy="7188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AutoNum type="arabicPeriod"/>
            </a:pPr>
            <a:r>
              <a:rPr lang="en"/>
              <a:t>Focusing on traits  </a:t>
            </a:r>
            <a:endParaRPr/>
          </a:p>
          <a:p>
            <a:pPr indent="-387350" lvl="0" marL="457200" rtl="0" algn="l">
              <a:spcBef>
                <a:spcPts val="0"/>
              </a:spcBef>
              <a:spcAft>
                <a:spcPts val="0"/>
              </a:spcAft>
              <a:buSzPts val="2500"/>
              <a:buAutoNum type="arabicPeriod"/>
            </a:pPr>
            <a:r>
              <a:rPr lang="en"/>
              <a:t>Multicollinearity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6"/>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LOGISTIC REGRESSION? </a:t>
            </a:r>
            <a:endParaRPr/>
          </a:p>
        </p:txBody>
      </p:sp>
      <p:sp>
        <p:nvSpPr>
          <p:cNvPr id="578" name="Google Shape;578;p46"/>
          <p:cNvSpPr txBox="1"/>
          <p:nvPr>
            <p:ph idx="1" type="body"/>
          </p:nvPr>
        </p:nvSpPr>
        <p:spPr>
          <a:xfrm>
            <a:off x="720000" y="1129575"/>
            <a:ext cx="77040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Generalized linear model with </a:t>
            </a:r>
            <a:r>
              <a:rPr b="1" lang="en"/>
              <a:t>BINARY </a:t>
            </a:r>
            <a:r>
              <a:rPr lang="en"/>
              <a:t>(Bernoulli, binomial)</a:t>
            </a:r>
            <a:r>
              <a:rPr lang="en"/>
              <a:t> </a:t>
            </a:r>
            <a:r>
              <a:rPr lang="en"/>
              <a:t>data:</a:t>
            </a:r>
            <a:endParaRPr/>
          </a:p>
        </p:txBody>
      </p:sp>
      <p:pic>
        <p:nvPicPr>
          <p:cNvPr id="579" name="Google Shape;579;p46"/>
          <p:cNvPicPr preferRelativeResize="0"/>
          <p:nvPr/>
        </p:nvPicPr>
        <p:blipFill rotWithShape="1">
          <a:blip r:embed="rId3">
            <a:alphaModFix/>
          </a:blip>
          <a:srcRect b="40265" l="0" r="21179" t="4922"/>
          <a:stretch/>
        </p:blipFill>
        <p:spPr>
          <a:xfrm>
            <a:off x="4597900" y="3005925"/>
            <a:ext cx="1107375" cy="1449251"/>
          </a:xfrm>
          <a:prstGeom prst="rect">
            <a:avLst/>
          </a:prstGeom>
          <a:noFill/>
          <a:ln>
            <a:noFill/>
          </a:ln>
        </p:spPr>
      </p:pic>
      <p:pic>
        <p:nvPicPr>
          <p:cNvPr id="580" name="Google Shape;580;p46"/>
          <p:cNvPicPr preferRelativeResize="0"/>
          <p:nvPr/>
        </p:nvPicPr>
        <p:blipFill rotWithShape="1">
          <a:blip r:embed="rId4">
            <a:alphaModFix/>
          </a:blip>
          <a:srcRect b="26398" l="17866" r="68283" t="37518"/>
          <a:stretch/>
        </p:blipFill>
        <p:spPr>
          <a:xfrm>
            <a:off x="1942288" y="3038775"/>
            <a:ext cx="1107391" cy="253550"/>
          </a:xfrm>
          <a:prstGeom prst="rect">
            <a:avLst/>
          </a:prstGeom>
          <a:noFill/>
          <a:ln>
            <a:noFill/>
          </a:ln>
        </p:spPr>
      </p:pic>
      <p:pic>
        <p:nvPicPr>
          <p:cNvPr id="581" name="Google Shape;581;p46"/>
          <p:cNvPicPr preferRelativeResize="0"/>
          <p:nvPr/>
        </p:nvPicPr>
        <p:blipFill rotWithShape="1">
          <a:blip r:embed="rId4">
            <a:alphaModFix/>
          </a:blip>
          <a:srcRect b="22383" l="44557" r="38249" t="37866"/>
          <a:stretch/>
        </p:blipFill>
        <p:spPr>
          <a:xfrm>
            <a:off x="1836050" y="3379075"/>
            <a:ext cx="1319874" cy="268200"/>
          </a:xfrm>
          <a:prstGeom prst="rect">
            <a:avLst/>
          </a:prstGeom>
          <a:noFill/>
          <a:ln>
            <a:noFill/>
          </a:ln>
        </p:spPr>
      </p:pic>
      <p:pic>
        <p:nvPicPr>
          <p:cNvPr id="582" name="Google Shape;582;p46"/>
          <p:cNvPicPr preferRelativeResize="0"/>
          <p:nvPr/>
        </p:nvPicPr>
        <p:blipFill rotWithShape="1">
          <a:blip r:embed="rId4">
            <a:alphaModFix/>
          </a:blip>
          <a:srcRect b="22381" l="75097" r="17022" t="37871"/>
          <a:stretch/>
        </p:blipFill>
        <p:spPr>
          <a:xfrm>
            <a:off x="2207025" y="3719350"/>
            <a:ext cx="577924" cy="253525"/>
          </a:xfrm>
          <a:prstGeom prst="rect">
            <a:avLst/>
          </a:prstGeom>
          <a:noFill/>
          <a:ln>
            <a:noFill/>
          </a:ln>
        </p:spPr>
      </p:pic>
      <p:pic>
        <p:nvPicPr>
          <p:cNvPr id="583" name="Google Shape;583;p46"/>
          <p:cNvPicPr preferRelativeResize="0"/>
          <p:nvPr/>
        </p:nvPicPr>
        <p:blipFill rotWithShape="1">
          <a:blip r:embed="rId4">
            <a:alphaModFix/>
          </a:blip>
          <a:srcRect b="21543" l="63099" r="26059" t="38707"/>
          <a:stretch/>
        </p:blipFill>
        <p:spPr>
          <a:xfrm>
            <a:off x="2098411" y="4370566"/>
            <a:ext cx="795152" cy="253534"/>
          </a:xfrm>
          <a:prstGeom prst="rect">
            <a:avLst/>
          </a:prstGeom>
          <a:noFill/>
          <a:ln>
            <a:noFill/>
          </a:ln>
        </p:spPr>
      </p:pic>
      <p:pic>
        <p:nvPicPr>
          <p:cNvPr id="584" name="Google Shape;584;p46"/>
          <p:cNvPicPr preferRelativeResize="0"/>
          <p:nvPr/>
        </p:nvPicPr>
        <p:blipFill rotWithShape="1">
          <a:blip r:embed="rId4">
            <a:alphaModFix/>
          </a:blip>
          <a:srcRect b="22384" l="83826" r="4472" t="37863"/>
          <a:stretch/>
        </p:blipFill>
        <p:spPr>
          <a:xfrm>
            <a:off x="2066874" y="4044950"/>
            <a:ext cx="858226" cy="253550"/>
          </a:xfrm>
          <a:prstGeom prst="rect">
            <a:avLst/>
          </a:prstGeom>
          <a:noFill/>
          <a:ln>
            <a:noFill/>
          </a:ln>
        </p:spPr>
      </p:pic>
      <p:sp>
        <p:nvSpPr>
          <p:cNvPr id="585" name="Google Shape;585;p46"/>
          <p:cNvSpPr/>
          <p:nvPr/>
        </p:nvSpPr>
        <p:spPr>
          <a:xfrm>
            <a:off x="3295000" y="3346850"/>
            <a:ext cx="344100" cy="767400"/>
          </a:xfrm>
          <a:prstGeom prst="up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Hind"/>
              <a:ea typeface="Hind"/>
              <a:cs typeface="Hind"/>
              <a:sym typeface="Hind"/>
            </a:endParaRPr>
          </a:p>
        </p:txBody>
      </p:sp>
      <p:sp>
        <p:nvSpPr>
          <p:cNvPr id="586" name="Google Shape;586;p46"/>
          <p:cNvSpPr/>
          <p:nvPr/>
        </p:nvSpPr>
        <p:spPr>
          <a:xfrm>
            <a:off x="5910000" y="3423988"/>
            <a:ext cx="344100" cy="767400"/>
          </a:xfrm>
          <a:prstGeom prst="up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Hind"/>
              <a:ea typeface="Hind"/>
              <a:cs typeface="Hind"/>
              <a:sym typeface="Hind"/>
            </a:endParaRPr>
          </a:p>
        </p:txBody>
      </p:sp>
      <p:sp>
        <p:nvSpPr>
          <p:cNvPr id="587" name="Google Shape;587;p46"/>
          <p:cNvSpPr/>
          <p:nvPr/>
        </p:nvSpPr>
        <p:spPr>
          <a:xfrm>
            <a:off x="3780850" y="3533350"/>
            <a:ext cx="522900" cy="548700"/>
          </a:xfrm>
          <a:prstGeom prst="mathEqual">
            <a:avLst>
              <a:gd fmla="val 23520" name="adj1"/>
              <a:gd fmla="val 1176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grpSp>
        <p:nvGrpSpPr>
          <p:cNvPr id="588" name="Google Shape;588;p46"/>
          <p:cNvGrpSpPr/>
          <p:nvPr/>
        </p:nvGrpSpPr>
        <p:grpSpPr>
          <a:xfrm>
            <a:off x="341050" y="1837388"/>
            <a:ext cx="8496300" cy="767400"/>
            <a:chOff x="341050" y="1837388"/>
            <a:chExt cx="8496300" cy="767400"/>
          </a:xfrm>
        </p:grpSpPr>
        <p:sp>
          <p:nvSpPr>
            <p:cNvPr id="589" name="Google Shape;589;p46"/>
            <p:cNvSpPr txBox="1"/>
            <p:nvPr/>
          </p:nvSpPr>
          <p:spPr>
            <a:xfrm>
              <a:off x="341050" y="1914588"/>
              <a:ext cx="8152200" cy="627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000">
                  <a:solidFill>
                    <a:schemeClr val="dk1"/>
                  </a:solidFill>
                  <a:latin typeface="Rubik"/>
                  <a:ea typeface="Rubik"/>
                  <a:cs typeface="Rubik"/>
                  <a:sym typeface="Rubik"/>
                </a:rPr>
                <a:t>PREDICTORS                 MEAN OF RESPONSE</a:t>
              </a:r>
              <a:endParaRPr>
                <a:solidFill>
                  <a:schemeClr val="lt1"/>
                </a:solidFill>
                <a:latin typeface="Hind"/>
                <a:ea typeface="Hind"/>
                <a:cs typeface="Hind"/>
                <a:sym typeface="Hind"/>
              </a:endParaRPr>
            </a:p>
          </p:txBody>
        </p:sp>
        <p:sp>
          <p:nvSpPr>
            <p:cNvPr id="590" name="Google Shape;590;p46"/>
            <p:cNvSpPr/>
            <p:nvPr/>
          </p:nvSpPr>
          <p:spPr>
            <a:xfrm>
              <a:off x="3305150" y="1837388"/>
              <a:ext cx="344100" cy="767400"/>
            </a:xfrm>
            <a:prstGeom prst="up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Hind"/>
                <a:ea typeface="Hind"/>
                <a:cs typeface="Hind"/>
                <a:sym typeface="Hind"/>
              </a:endParaRPr>
            </a:p>
          </p:txBody>
        </p:sp>
        <p:sp>
          <p:nvSpPr>
            <p:cNvPr id="591" name="Google Shape;591;p46"/>
            <p:cNvSpPr/>
            <p:nvPr/>
          </p:nvSpPr>
          <p:spPr>
            <a:xfrm>
              <a:off x="3784650" y="1946738"/>
              <a:ext cx="522900" cy="548700"/>
            </a:xfrm>
            <a:prstGeom prst="mathEqual">
              <a:avLst>
                <a:gd fmla="val 23520" name="adj1"/>
                <a:gd fmla="val 1176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592" name="Google Shape;592;p46"/>
            <p:cNvSpPr/>
            <p:nvPr/>
          </p:nvSpPr>
          <p:spPr>
            <a:xfrm>
              <a:off x="8493250" y="1837388"/>
              <a:ext cx="344100" cy="767400"/>
            </a:xfrm>
            <a:prstGeom prst="up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Hind"/>
                <a:ea typeface="Hind"/>
                <a:cs typeface="Hind"/>
                <a:sym typeface="Hind"/>
              </a:endParaRPr>
            </a:p>
          </p:txBody>
        </p:sp>
      </p:grpSp>
      <p:sp>
        <p:nvSpPr>
          <p:cNvPr id="593" name="Google Shape;593;p46"/>
          <p:cNvSpPr txBox="1"/>
          <p:nvPr/>
        </p:nvSpPr>
        <p:spPr>
          <a:xfrm>
            <a:off x="6616275" y="3292325"/>
            <a:ext cx="20568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Hind"/>
                <a:ea typeface="Hind"/>
                <a:cs typeface="Hind"/>
                <a:sym typeface="Hind"/>
              </a:rPr>
              <a:t>Eg. a one-unit change in X_i changes the log-odds of Y (being true) by _______</a:t>
            </a:r>
            <a:endParaRPr>
              <a:solidFill>
                <a:schemeClr val="lt1"/>
              </a:solidFill>
              <a:latin typeface="Hind"/>
              <a:ea typeface="Hind"/>
              <a:cs typeface="Hind"/>
              <a:sym typeface="Hi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7"/>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a:t>
            </a:r>
            <a:endParaRPr/>
          </a:p>
        </p:txBody>
      </p:sp>
      <p:pic>
        <p:nvPicPr>
          <p:cNvPr id="599" name="Google Shape;599;p47"/>
          <p:cNvPicPr preferRelativeResize="0"/>
          <p:nvPr/>
        </p:nvPicPr>
        <p:blipFill>
          <a:blip r:embed="rId3">
            <a:alphaModFix/>
          </a:blip>
          <a:stretch>
            <a:fillRect/>
          </a:stretch>
        </p:blipFill>
        <p:spPr>
          <a:xfrm>
            <a:off x="784000" y="1011449"/>
            <a:ext cx="6334977" cy="1532550"/>
          </a:xfrm>
          <a:prstGeom prst="rect">
            <a:avLst/>
          </a:prstGeom>
          <a:noFill/>
          <a:ln>
            <a:noFill/>
          </a:ln>
        </p:spPr>
      </p:pic>
      <p:sp>
        <p:nvSpPr>
          <p:cNvPr id="600" name="Google Shape;600;p47"/>
          <p:cNvSpPr txBox="1"/>
          <p:nvPr/>
        </p:nvSpPr>
        <p:spPr>
          <a:xfrm>
            <a:off x="791150" y="2831475"/>
            <a:ext cx="6417600" cy="9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Hind"/>
                <a:ea typeface="Hind"/>
                <a:cs typeface="Hind"/>
                <a:sym typeface="Hind"/>
              </a:rPr>
              <a:t>Traits </a:t>
            </a:r>
            <a:r>
              <a:rPr b="1" lang="en">
                <a:solidFill>
                  <a:schemeClr val="lt1"/>
                </a:solidFill>
                <a:latin typeface="Hind"/>
                <a:ea typeface="Hind"/>
                <a:cs typeface="Hind"/>
                <a:sym typeface="Hind"/>
              </a:rPr>
              <a:t>interact</a:t>
            </a:r>
            <a:endParaRPr b="1">
              <a:solidFill>
                <a:schemeClr val="lt1"/>
              </a:solidFill>
              <a:latin typeface="Hind"/>
              <a:ea typeface="Hind"/>
              <a:cs typeface="Hind"/>
              <a:sym typeface="Hind"/>
            </a:endParaRPr>
          </a:p>
          <a:p>
            <a:pPr indent="-317500" lvl="0" marL="457200" rtl="0" algn="l">
              <a:spcBef>
                <a:spcPts val="0"/>
              </a:spcBef>
              <a:spcAft>
                <a:spcPts val="0"/>
              </a:spcAft>
              <a:buClr>
                <a:schemeClr val="lt1"/>
              </a:buClr>
              <a:buSzPts val="1400"/>
              <a:buFont typeface="Hind"/>
              <a:buChar char="-"/>
            </a:pPr>
            <a:r>
              <a:rPr lang="en">
                <a:solidFill>
                  <a:schemeClr val="lt1"/>
                </a:solidFill>
                <a:latin typeface="Hind"/>
                <a:ea typeface="Hind"/>
                <a:cs typeface="Hind"/>
                <a:sym typeface="Hind"/>
              </a:rPr>
              <a:t>Mechanisms not entirely clear: </a:t>
            </a:r>
            <a:endParaRPr>
              <a:solidFill>
                <a:schemeClr val="lt1"/>
              </a:solidFill>
              <a:latin typeface="Hind"/>
              <a:ea typeface="Hind"/>
              <a:cs typeface="Hind"/>
              <a:sym typeface="Hind"/>
            </a:endParaRPr>
          </a:p>
          <a:p>
            <a:pPr indent="-317500" lvl="1" marL="914400" rtl="0" algn="l">
              <a:spcBef>
                <a:spcPts val="0"/>
              </a:spcBef>
              <a:spcAft>
                <a:spcPts val="0"/>
              </a:spcAft>
              <a:buClr>
                <a:schemeClr val="lt1"/>
              </a:buClr>
              <a:buSzPts val="1400"/>
              <a:buFont typeface="Hind"/>
              <a:buChar char="-"/>
            </a:pPr>
            <a:r>
              <a:rPr lang="en">
                <a:solidFill>
                  <a:schemeClr val="lt1"/>
                </a:solidFill>
                <a:latin typeface="Hind"/>
                <a:ea typeface="Hind"/>
                <a:cs typeface="Hind"/>
                <a:sym typeface="Hind"/>
              </a:rPr>
              <a:t>Genome size constraints, coding for envelopes, rapid mutation rates</a:t>
            </a:r>
            <a:endParaRPr>
              <a:solidFill>
                <a:schemeClr val="lt1"/>
              </a:solidFill>
              <a:latin typeface="Hind"/>
              <a:ea typeface="Hind"/>
              <a:cs typeface="Hind"/>
              <a:sym typeface="Hind"/>
            </a:endParaRPr>
          </a:p>
          <a:p>
            <a:pPr indent="0" lvl="0" marL="0" rtl="0" algn="l">
              <a:spcBef>
                <a:spcPts val="0"/>
              </a:spcBef>
              <a:spcAft>
                <a:spcPts val="0"/>
              </a:spcAft>
              <a:buNone/>
            </a:pPr>
            <a:r>
              <a:rPr lang="en">
                <a:solidFill>
                  <a:schemeClr val="lt1"/>
                </a:solidFill>
                <a:latin typeface="Hind"/>
                <a:ea typeface="Hind"/>
                <a:cs typeface="Hind"/>
                <a:sym typeface="Hind"/>
              </a:rPr>
              <a:t>Must avoid collinearity </a:t>
            </a:r>
            <a:endParaRPr>
              <a:solidFill>
                <a:schemeClr val="lt1"/>
              </a:solidFill>
              <a:latin typeface="Hind"/>
              <a:ea typeface="Hind"/>
              <a:cs typeface="Hind"/>
              <a:sym typeface="Hind"/>
            </a:endParaRPr>
          </a:p>
        </p:txBody>
      </p:sp>
      <p:pic>
        <p:nvPicPr>
          <p:cNvPr id="601" name="Google Shape;601;p47"/>
          <p:cNvPicPr preferRelativeResize="0"/>
          <p:nvPr/>
        </p:nvPicPr>
        <p:blipFill>
          <a:blip r:embed="rId4">
            <a:alphaModFix/>
          </a:blip>
          <a:stretch>
            <a:fillRect/>
          </a:stretch>
        </p:blipFill>
        <p:spPr>
          <a:xfrm>
            <a:off x="1816325" y="3914500"/>
            <a:ext cx="5302649" cy="36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8"/>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RESULTS</a:t>
            </a:r>
            <a:endParaRPr/>
          </a:p>
        </p:txBody>
      </p:sp>
      <p:pic>
        <p:nvPicPr>
          <p:cNvPr id="607" name="Google Shape;607;p48"/>
          <p:cNvPicPr preferRelativeResize="0"/>
          <p:nvPr/>
        </p:nvPicPr>
        <p:blipFill>
          <a:blip r:embed="rId3">
            <a:alphaModFix/>
          </a:blip>
          <a:stretch>
            <a:fillRect/>
          </a:stretch>
        </p:blipFill>
        <p:spPr>
          <a:xfrm>
            <a:off x="783575" y="1043575"/>
            <a:ext cx="3880025" cy="3257100"/>
          </a:xfrm>
          <a:prstGeom prst="rect">
            <a:avLst/>
          </a:prstGeom>
          <a:noFill/>
          <a:ln>
            <a:noFill/>
          </a:ln>
        </p:spPr>
      </p:pic>
      <p:pic>
        <p:nvPicPr>
          <p:cNvPr id="608" name="Google Shape;608;p48"/>
          <p:cNvPicPr preferRelativeResize="0"/>
          <p:nvPr/>
        </p:nvPicPr>
        <p:blipFill>
          <a:blip r:embed="rId4">
            <a:alphaModFix/>
          </a:blip>
          <a:stretch>
            <a:fillRect/>
          </a:stretch>
        </p:blipFill>
        <p:spPr>
          <a:xfrm>
            <a:off x="4939999" y="1043575"/>
            <a:ext cx="3424300" cy="3257101"/>
          </a:xfrm>
          <a:prstGeom prst="rect">
            <a:avLst/>
          </a:prstGeom>
          <a:noFill/>
          <a:ln>
            <a:noFill/>
          </a:ln>
        </p:spPr>
      </p:pic>
      <p:sp>
        <p:nvSpPr>
          <p:cNvPr id="609" name="Google Shape;609;p48"/>
          <p:cNvSpPr txBox="1"/>
          <p:nvPr/>
        </p:nvSpPr>
        <p:spPr>
          <a:xfrm>
            <a:off x="1053075" y="4429800"/>
            <a:ext cx="7577700" cy="9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Hind"/>
                <a:ea typeface="Hind"/>
                <a:cs typeface="Hind"/>
                <a:sym typeface="Hind"/>
              </a:rPr>
              <a:t>Host orders are sometimes significant!</a:t>
            </a:r>
            <a:endParaRPr>
              <a:solidFill>
                <a:schemeClr val="lt1"/>
              </a:solidFill>
              <a:latin typeface="Hind"/>
              <a:ea typeface="Hind"/>
              <a:cs typeface="Hind"/>
              <a:sym typeface="Hi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9"/>
          <p:cNvSpPr txBox="1"/>
          <p:nvPr>
            <p:ph idx="1" type="body"/>
          </p:nvPr>
        </p:nvSpPr>
        <p:spPr>
          <a:xfrm>
            <a:off x="690300" y="1614750"/>
            <a:ext cx="3990300" cy="21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sz="1700"/>
              <a:t>Does host order act as a </a:t>
            </a:r>
            <a:r>
              <a:rPr b="1" lang="en" sz="1700"/>
              <a:t>primary</a:t>
            </a:r>
            <a:r>
              <a:rPr lang="en" sz="1700"/>
              <a:t> determinant of susceptibility?”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“Sometimes!”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Chiroptera (bats), carnivora, primates, rodents, perissodactyla (odd-toed hoofed)</a:t>
            </a:r>
            <a:endParaRPr sz="1700"/>
          </a:p>
          <a:p>
            <a:pPr indent="0" lvl="0" marL="0" rtl="0" algn="l">
              <a:spcBef>
                <a:spcPts val="0"/>
              </a:spcBef>
              <a:spcAft>
                <a:spcPts val="0"/>
              </a:spcAft>
              <a:buNone/>
            </a:pPr>
            <a:r>
              <a:t/>
            </a:r>
            <a:endParaRPr/>
          </a:p>
        </p:txBody>
      </p:sp>
      <p:sp>
        <p:nvSpPr>
          <p:cNvPr id="615" name="Google Shape;615;p49"/>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616" name="Google Shape;616;p49"/>
          <p:cNvPicPr preferRelativeResize="0"/>
          <p:nvPr/>
        </p:nvPicPr>
        <p:blipFill>
          <a:blip r:embed="rId3">
            <a:alphaModFix/>
          </a:blip>
          <a:stretch>
            <a:fillRect/>
          </a:stretch>
        </p:blipFill>
        <p:spPr>
          <a:xfrm>
            <a:off x="4929149" y="1347425"/>
            <a:ext cx="3424300" cy="3257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0"/>
          <p:cNvSpPr txBox="1"/>
          <p:nvPr>
            <p:ph type="title"/>
          </p:nvPr>
        </p:nvSpPr>
        <p:spPr>
          <a:xfrm>
            <a:off x="1239300" y="1787100"/>
            <a:ext cx="6665400" cy="21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1"/>
          <p:cNvSpPr txBox="1"/>
          <p:nvPr>
            <p:ph type="title"/>
          </p:nvPr>
        </p:nvSpPr>
        <p:spPr>
          <a:xfrm>
            <a:off x="1082450" y="1939500"/>
            <a:ext cx="7254900" cy="21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6"/>
          <p:cNvSpPr txBox="1"/>
          <p:nvPr>
            <p:ph type="title"/>
          </p:nvPr>
        </p:nvSpPr>
        <p:spPr>
          <a:xfrm>
            <a:off x="720000" y="1106885"/>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STUDY THIS?</a:t>
            </a:r>
            <a:endParaRPr/>
          </a:p>
        </p:txBody>
      </p:sp>
      <p:sp>
        <p:nvSpPr>
          <p:cNvPr id="496" name="Google Shape;496;p36"/>
          <p:cNvSpPr txBox="1"/>
          <p:nvPr>
            <p:ph idx="1" type="body"/>
          </p:nvPr>
        </p:nvSpPr>
        <p:spPr>
          <a:xfrm>
            <a:off x="1308000" y="1961025"/>
            <a:ext cx="6528000" cy="20799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Char char="●"/>
            </a:pPr>
            <a:r>
              <a:rPr lang="en"/>
              <a:t>Segmented viruses pose a significant risk </a:t>
            </a:r>
            <a:endParaRPr/>
          </a:p>
          <a:p>
            <a:pPr indent="-330200" lvl="0" marL="457200" rtl="0" algn="ctr">
              <a:spcBef>
                <a:spcPts val="0"/>
              </a:spcBef>
              <a:spcAft>
                <a:spcPts val="0"/>
              </a:spcAft>
              <a:buSzPts val="1600"/>
              <a:buChar char="●"/>
            </a:pPr>
            <a:r>
              <a:rPr lang="en"/>
              <a:t>Understanding the role of host order helps us identify patterns that influence susceptibility</a:t>
            </a:r>
            <a:endParaRPr/>
          </a:p>
          <a:p>
            <a:pPr indent="-330200" lvl="0" marL="457200" rtl="0" algn="ctr">
              <a:spcBef>
                <a:spcPts val="0"/>
              </a:spcBef>
              <a:spcAft>
                <a:spcPts val="0"/>
              </a:spcAft>
              <a:buSzPts val="1600"/>
              <a:buChar char="●"/>
            </a:pPr>
            <a:r>
              <a:rPr lang="en"/>
              <a:t>This research can help with future viral outbreaks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7"/>
          <p:cNvSpPr txBox="1"/>
          <p:nvPr>
            <p:ph type="title"/>
          </p:nvPr>
        </p:nvSpPr>
        <p:spPr>
          <a:xfrm>
            <a:off x="1778550" y="2760135"/>
            <a:ext cx="5586900" cy="91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AND PREDICTION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ph idx="6" type="title"/>
          </p:nvPr>
        </p:nvSpPr>
        <p:spPr>
          <a:xfrm>
            <a:off x="720000" y="546785"/>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rPr>
              <a:t>BACKGROUND</a:t>
            </a:r>
            <a:endParaRPr sz="3600">
              <a:solidFill>
                <a:schemeClr val="lt1"/>
              </a:solidFill>
            </a:endParaRPr>
          </a:p>
        </p:txBody>
      </p:sp>
      <p:sp>
        <p:nvSpPr>
          <p:cNvPr id="507" name="Google Shape;507;p38"/>
          <p:cNvSpPr/>
          <p:nvPr/>
        </p:nvSpPr>
        <p:spPr>
          <a:xfrm flipH="1">
            <a:off x="4962450" y="3258751"/>
            <a:ext cx="39445" cy="97227"/>
          </a:xfrm>
          <a:custGeom>
            <a:rect b="b" l="l" r="r" t="t"/>
            <a:pathLst>
              <a:path extrusionOk="0" h="3510" w="1424">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txBox="1"/>
          <p:nvPr>
            <p:ph idx="3" type="title"/>
          </p:nvPr>
        </p:nvSpPr>
        <p:spPr>
          <a:xfrm>
            <a:off x="1970075" y="1645075"/>
            <a:ext cx="1884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VIRUS SEGMENTATION</a:t>
            </a:r>
            <a:endParaRPr/>
          </a:p>
        </p:txBody>
      </p:sp>
      <p:sp>
        <p:nvSpPr>
          <p:cNvPr id="509" name="Google Shape;509;p38"/>
          <p:cNvSpPr txBox="1"/>
          <p:nvPr>
            <p:ph idx="1" type="subTitle"/>
          </p:nvPr>
        </p:nvSpPr>
        <p:spPr>
          <a:xfrm>
            <a:off x="1410625" y="2247021"/>
            <a:ext cx="2628600" cy="1707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viral genome is sometimes split into parts (segmentation)</a:t>
            </a:r>
            <a:endParaRPr/>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n"/>
              <a:t>Enables virus to respond dynamically to host environments</a:t>
            </a:r>
            <a:endParaRPr/>
          </a:p>
        </p:txBody>
      </p:sp>
      <p:sp>
        <p:nvSpPr>
          <p:cNvPr id="510" name="Google Shape;510;p38"/>
          <p:cNvSpPr txBox="1"/>
          <p:nvPr>
            <p:ph idx="4" type="title"/>
          </p:nvPr>
        </p:nvSpPr>
        <p:spPr>
          <a:xfrm>
            <a:off x="5509651" y="1645083"/>
            <a:ext cx="13716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HOST ORDER?</a:t>
            </a:r>
            <a:endParaRPr/>
          </a:p>
        </p:txBody>
      </p:sp>
      <p:sp>
        <p:nvSpPr>
          <p:cNvPr id="511" name="Google Shape;511;p38"/>
          <p:cNvSpPr txBox="1"/>
          <p:nvPr>
            <p:ph idx="5" type="subTitle"/>
          </p:nvPr>
        </p:nvSpPr>
        <p:spPr>
          <a:xfrm>
            <a:off x="4753350" y="2247021"/>
            <a:ext cx="2628600" cy="1707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Host order with complex genomes may drive evolution of segmented viral genomes</a:t>
            </a:r>
            <a:endParaRPr/>
          </a:p>
          <a:p>
            <a:pPr indent="-381000" lvl="0" marL="457200" rtl="0" algn="l">
              <a:spcBef>
                <a:spcPts val="0"/>
              </a:spcBef>
              <a:spcAft>
                <a:spcPts val="0"/>
              </a:spcAft>
              <a:buSzPts val="2400"/>
              <a:buChar char="●"/>
            </a:pPr>
            <a:r>
              <a:rPr lang="en"/>
              <a:t>E.g. </a:t>
            </a:r>
            <a:r>
              <a:rPr lang="en"/>
              <a:t>Sialic </a:t>
            </a:r>
            <a:r>
              <a:rPr lang="en"/>
              <a:t>acid receptors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9"/>
          <p:cNvSpPr txBox="1"/>
          <p:nvPr>
            <p:ph type="title"/>
          </p:nvPr>
        </p:nvSpPr>
        <p:spPr>
          <a:xfrm>
            <a:off x="491900" y="504185"/>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MAIN </a:t>
            </a:r>
            <a:r>
              <a:rPr lang="en"/>
              <a:t>HYPOTHESIS </a:t>
            </a:r>
            <a:endParaRPr>
              <a:solidFill>
                <a:schemeClr val="lt1"/>
              </a:solidFill>
            </a:endParaRPr>
          </a:p>
        </p:txBody>
      </p:sp>
      <p:sp>
        <p:nvSpPr>
          <p:cNvPr id="517" name="Google Shape;517;p39"/>
          <p:cNvSpPr txBox="1"/>
          <p:nvPr>
            <p:ph idx="1" type="body"/>
          </p:nvPr>
        </p:nvSpPr>
        <p:spPr>
          <a:xfrm>
            <a:off x="2138600" y="1326900"/>
            <a:ext cx="4410600" cy="2489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Host order is a significant driver of whether mammal species are more likely to be affected by segmented viruses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Segmented viruses are uniquely equipped to adapt dynamically to the host</a:t>
            </a:r>
            <a:endParaRPr/>
          </a:p>
          <a:p>
            <a:pPr indent="0" lvl="0" marL="0" rtl="0" algn="l">
              <a:spcBef>
                <a:spcPts val="0"/>
              </a:spcBef>
              <a:spcAft>
                <a:spcPts val="0"/>
              </a:spcAft>
              <a:buNone/>
            </a:pPr>
            <a:r>
              <a:t/>
            </a:r>
            <a:endParaRPr/>
          </a:p>
        </p:txBody>
      </p:sp>
      <p:sp>
        <p:nvSpPr>
          <p:cNvPr id="518" name="Google Shape;518;p39"/>
          <p:cNvSpPr/>
          <p:nvPr/>
        </p:nvSpPr>
        <p:spPr>
          <a:xfrm>
            <a:off x="2012675" y="2971100"/>
            <a:ext cx="4792075" cy="1725125"/>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519" name="Google Shape;519;p39"/>
          <p:cNvSpPr txBox="1"/>
          <p:nvPr/>
        </p:nvSpPr>
        <p:spPr>
          <a:xfrm>
            <a:off x="2412063" y="3479663"/>
            <a:ext cx="3993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Hind"/>
                <a:ea typeface="Hind"/>
                <a:cs typeface="Hind"/>
                <a:sym typeface="Hind"/>
              </a:rPr>
              <a:t>Key question: Does host order act as a </a:t>
            </a:r>
            <a:r>
              <a:rPr b="1" lang="en" sz="1700">
                <a:solidFill>
                  <a:schemeClr val="lt1"/>
                </a:solidFill>
                <a:latin typeface="Hind"/>
                <a:ea typeface="Hind"/>
                <a:cs typeface="Hind"/>
                <a:sym typeface="Hind"/>
              </a:rPr>
              <a:t>primary</a:t>
            </a:r>
            <a:r>
              <a:rPr lang="en" sz="1700">
                <a:solidFill>
                  <a:schemeClr val="lt1"/>
                </a:solidFill>
                <a:latin typeface="Hind"/>
                <a:ea typeface="Hind"/>
                <a:cs typeface="Hind"/>
                <a:sym typeface="Hind"/>
              </a:rPr>
              <a:t> determinant of susceptibility?</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0"/>
          <p:cNvSpPr/>
          <p:nvPr/>
        </p:nvSpPr>
        <p:spPr>
          <a:xfrm>
            <a:off x="5622950" y="1378675"/>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2762359" y="1361525"/>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txBox="1"/>
          <p:nvPr>
            <p:ph type="title"/>
          </p:nvPr>
        </p:nvSpPr>
        <p:spPr>
          <a:xfrm>
            <a:off x="1850509" y="2314400"/>
            <a:ext cx="25827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1</a:t>
            </a:r>
            <a:endParaRPr/>
          </a:p>
        </p:txBody>
      </p:sp>
      <p:sp>
        <p:nvSpPr>
          <p:cNvPr id="527" name="Google Shape;527;p40"/>
          <p:cNvSpPr txBox="1"/>
          <p:nvPr>
            <p:ph idx="4"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PREDICTION</a:t>
            </a:r>
            <a:endParaRPr>
              <a:solidFill>
                <a:schemeClr val="lt1"/>
              </a:solidFill>
            </a:endParaRPr>
          </a:p>
        </p:txBody>
      </p:sp>
      <p:sp>
        <p:nvSpPr>
          <p:cNvPr id="528" name="Google Shape;528;p40"/>
          <p:cNvSpPr txBox="1"/>
          <p:nvPr>
            <p:ph idx="2" type="title"/>
          </p:nvPr>
        </p:nvSpPr>
        <p:spPr>
          <a:xfrm>
            <a:off x="4711091" y="2314400"/>
            <a:ext cx="25827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2</a:t>
            </a:r>
            <a:endParaRPr/>
          </a:p>
        </p:txBody>
      </p:sp>
      <p:sp>
        <p:nvSpPr>
          <p:cNvPr id="529" name="Google Shape;529;p40"/>
          <p:cNvSpPr txBox="1"/>
          <p:nvPr>
            <p:ph idx="1" type="subTitle"/>
          </p:nvPr>
        </p:nvSpPr>
        <p:spPr>
          <a:xfrm>
            <a:off x="4711091" y="2680100"/>
            <a:ext cx="25827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predictors</a:t>
            </a:r>
            <a:endParaRPr/>
          </a:p>
          <a:p>
            <a:pPr indent="0" lvl="0" marL="0" rtl="0" algn="ctr">
              <a:spcBef>
                <a:spcPts val="0"/>
              </a:spcBef>
              <a:spcAft>
                <a:spcPts val="0"/>
              </a:spcAft>
              <a:buNone/>
            </a:pPr>
            <a:r>
              <a:rPr b="1" lang="en"/>
              <a:t>AND</a:t>
            </a:r>
            <a:endParaRPr b="1"/>
          </a:p>
          <a:p>
            <a:pPr indent="0" lvl="0" marL="0" rtl="0" algn="ctr">
              <a:spcBef>
                <a:spcPts val="0"/>
              </a:spcBef>
              <a:spcAft>
                <a:spcPts val="0"/>
              </a:spcAft>
              <a:buNone/>
            </a:pPr>
            <a:r>
              <a:rPr lang="en"/>
              <a:t>Host order</a:t>
            </a:r>
            <a:endParaRPr/>
          </a:p>
        </p:txBody>
      </p:sp>
      <p:sp>
        <p:nvSpPr>
          <p:cNvPr id="530" name="Google Shape;530;p40"/>
          <p:cNvSpPr txBox="1"/>
          <p:nvPr>
            <p:ph idx="3" type="subTitle"/>
          </p:nvPr>
        </p:nvSpPr>
        <p:spPr>
          <a:xfrm>
            <a:off x="1850209" y="2680100"/>
            <a:ext cx="25833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predictors</a:t>
            </a:r>
            <a:endParaRPr/>
          </a:p>
        </p:txBody>
      </p:sp>
      <p:sp>
        <p:nvSpPr>
          <p:cNvPr id="531" name="Google Shape;531;p40"/>
          <p:cNvSpPr txBox="1"/>
          <p:nvPr/>
        </p:nvSpPr>
        <p:spPr>
          <a:xfrm>
            <a:off x="2834050" y="1417775"/>
            <a:ext cx="615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1</a:t>
            </a:r>
            <a:endParaRPr sz="700"/>
          </a:p>
        </p:txBody>
      </p:sp>
      <p:sp>
        <p:nvSpPr>
          <p:cNvPr id="532" name="Google Shape;532;p40"/>
          <p:cNvSpPr txBox="1"/>
          <p:nvPr/>
        </p:nvSpPr>
        <p:spPr>
          <a:xfrm>
            <a:off x="5588750" y="1434938"/>
            <a:ext cx="827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2</a:t>
            </a:r>
            <a:endParaRPr/>
          </a:p>
        </p:txBody>
      </p:sp>
      <p:sp>
        <p:nvSpPr>
          <p:cNvPr id="533" name="Google Shape;533;p40"/>
          <p:cNvSpPr txBox="1"/>
          <p:nvPr/>
        </p:nvSpPr>
        <p:spPr>
          <a:xfrm>
            <a:off x="1648800" y="3794700"/>
            <a:ext cx="5846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Hind"/>
                <a:ea typeface="Hind"/>
                <a:cs typeface="Hind"/>
                <a:sym typeface="Hind"/>
              </a:rPr>
              <a:t>Model 2 (with host order) will have a </a:t>
            </a:r>
            <a:r>
              <a:rPr b="1" lang="en" sz="1700">
                <a:solidFill>
                  <a:schemeClr val="lt1"/>
                </a:solidFill>
                <a:latin typeface="Hind"/>
                <a:ea typeface="Hind"/>
                <a:cs typeface="Hind"/>
                <a:sym typeface="Hind"/>
              </a:rPr>
              <a:t>lower AIC</a:t>
            </a:r>
            <a:r>
              <a:rPr lang="en" sz="1700">
                <a:solidFill>
                  <a:schemeClr val="lt1"/>
                </a:solidFill>
                <a:latin typeface="Hind"/>
                <a:ea typeface="Hind"/>
                <a:cs typeface="Hind"/>
                <a:sym typeface="Hind"/>
              </a:rPr>
              <a:t>!</a:t>
            </a:r>
            <a:endParaRPr sz="1700">
              <a:solidFill>
                <a:schemeClr val="lt1"/>
              </a:solidFill>
              <a:latin typeface="Hind"/>
              <a:ea typeface="Hind"/>
              <a:cs typeface="Hind"/>
              <a:sym typeface="Hi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1"/>
          <p:cNvSpPr txBox="1"/>
          <p:nvPr>
            <p:ph type="title"/>
          </p:nvPr>
        </p:nvSpPr>
        <p:spPr>
          <a:xfrm>
            <a:off x="1778550" y="2020860"/>
            <a:ext cx="5586900" cy="91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2"/>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544" name="Google Shape;544;p42"/>
          <p:cNvSpPr txBox="1"/>
          <p:nvPr>
            <p:ph idx="1" type="body"/>
          </p:nvPr>
        </p:nvSpPr>
        <p:spPr>
          <a:xfrm>
            <a:off x="794950" y="1403350"/>
            <a:ext cx="7542900" cy="3196200"/>
          </a:xfrm>
          <a:prstGeom prst="rect">
            <a:avLst/>
          </a:prstGeom>
        </p:spPr>
        <p:txBody>
          <a:bodyPr anchorCtr="0" anchor="t" bIns="91425" lIns="91425" spcFirstLastPara="1" rIns="91425" wrap="square" tIns="91425">
            <a:noAutofit/>
          </a:bodyPr>
          <a:lstStyle/>
          <a:p>
            <a:pPr indent="-226059" lvl="0" marL="274320" rtl="0" algn="l">
              <a:spcBef>
                <a:spcPts val="300"/>
              </a:spcBef>
              <a:spcAft>
                <a:spcPts val="0"/>
              </a:spcAft>
              <a:buSzPts val="1400"/>
              <a:buFont typeface="Rubik"/>
              <a:buChar char="●"/>
            </a:pPr>
            <a:r>
              <a:rPr lang="en" sz="1400">
                <a:latin typeface="Rubik"/>
                <a:ea typeface="Rubik"/>
                <a:cs typeface="Rubik"/>
                <a:sym typeface="Rubik"/>
              </a:rPr>
              <a:t>CLOVER database</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Mammal_viruses_Associations</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HP3_Virus dataset</a:t>
            </a:r>
            <a:endParaRPr sz="1400">
              <a:latin typeface="Rubik"/>
              <a:ea typeface="Rubik"/>
              <a:cs typeface="Rubik"/>
              <a:sym typeface="Rubik"/>
            </a:endParaRPr>
          </a:p>
          <a:p>
            <a:pPr indent="-226059" lvl="0" marL="274320" rtl="0" algn="l">
              <a:spcBef>
                <a:spcPts val="300"/>
              </a:spcBef>
              <a:spcAft>
                <a:spcPts val="0"/>
              </a:spcAft>
              <a:buSzPts val="1400"/>
              <a:buFont typeface="Rubik"/>
              <a:buChar char="●"/>
            </a:pPr>
            <a:r>
              <a:rPr lang="en" sz="1400">
                <a:latin typeface="Rubik"/>
                <a:ea typeface="Rubik"/>
                <a:cs typeface="Rubik"/>
                <a:sym typeface="Rubik"/>
              </a:rPr>
              <a:t>Mammal_viruses_Associations</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Information on mammalian host order and associated viruses</a:t>
            </a:r>
            <a:endParaRPr sz="1400">
              <a:latin typeface="Rubik"/>
              <a:ea typeface="Rubik"/>
              <a:cs typeface="Rubik"/>
              <a:sym typeface="Rubik"/>
            </a:endParaRPr>
          </a:p>
          <a:p>
            <a:pPr indent="-226059" lvl="0" marL="274320" rtl="0" algn="l">
              <a:spcBef>
                <a:spcPts val="300"/>
              </a:spcBef>
              <a:spcAft>
                <a:spcPts val="0"/>
              </a:spcAft>
              <a:buSzPts val="1400"/>
              <a:buFont typeface="Rubik"/>
              <a:buChar char="●"/>
            </a:pPr>
            <a:r>
              <a:rPr lang="en" sz="1400">
                <a:latin typeface="Rubik"/>
                <a:ea typeface="Rubik"/>
                <a:cs typeface="Rubik"/>
                <a:sym typeface="Rubik"/>
              </a:rPr>
              <a:t>HP3_Virus</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Predictors </a:t>
            </a:r>
            <a:endParaRPr sz="1400">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3"/>
          <p:cNvSpPr txBox="1"/>
          <p:nvPr>
            <p:ph idx="1" type="body"/>
          </p:nvPr>
        </p:nvSpPr>
        <p:spPr>
          <a:xfrm>
            <a:off x="794950" y="1403350"/>
            <a:ext cx="7818900" cy="3293400"/>
          </a:xfrm>
          <a:prstGeom prst="rect">
            <a:avLst/>
          </a:prstGeom>
        </p:spPr>
        <p:txBody>
          <a:bodyPr anchorCtr="0" anchor="t" bIns="91425" lIns="91425" spcFirstLastPara="1" rIns="91425" wrap="square" tIns="91425">
            <a:noAutofit/>
          </a:bodyPr>
          <a:lstStyle/>
          <a:p>
            <a:pPr indent="-226059" lvl="0" marL="274320" rtl="0" algn="l">
              <a:spcBef>
                <a:spcPts val="300"/>
              </a:spcBef>
              <a:spcAft>
                <a:spcPts val="0"/>
              </a:spcAft>
              <a:buSzPts val="1400"/>
              <a:buChar char="●"/>
            </a:pPr>
            <a:r>
              <a:rPr lang="en" sz="1400">
                <a:latin typeface="Rubik"/>
                <a:ea typeface="Rubik"/>
                <a:cs typeface="Rubik"/>
                <a:sym typeface="Rubik"/>
              </a:rPr>
              <a:t>Virus name standardized</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Lowercase</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Underscore</a:t>
            </a:r>
            <a:endParaRPr sz="1400">
              <a:latin typeface="Rubik"/>
              <a:ea typeface="Rubik"/>
              <a:cs typeface="Rubik"/>
              <a:sym typeface="Rubik"/>
            </a:endParaRPr>
          </a:p>
          <a:p>
            <a:pPr indent="-226059" lvl="0" marL="274320" rtl="0" algn="l">
              <a:spcBef>
                <a:spcPts val="300"/>
              </a:spcBef>
              <a:spcAft>
                <a:spcPts val="0"/>
              </a:spcAft>
              <a:buSzPts val="1400"/>
              <a:buFont typeface="Rubik"/>
              <a:buChar char="●"/>
            </a:pPr>
            <a:r>
              <a:rPr lang="en" sz="1400">
                <a:latin typeface="Rubik"/>
                <a:ea typeface="Rubik"/>
                <a:cs typeface="Rubik"/>
                <a:sym typeface="Rubik"/>
              </a:rPr>
              <a:t> DNA virus excluded </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No segmented DNA virus</a:t>
            </a:r>
            <a:endParaRPr sz="1400">
              <a:latin typeface="Rubik"/>
              <a:ea typeface="Rubik"/>
              <a:cs typeface="Rubik"/>
              <a:sym typeface="Rubik"/>
            </a:endParaRPr>
          </a:p>
          <a:p>
            <a:pPr indent="-226059" lvl="0" marL="274320" rtl="0" algn="l">
              <a:spcBef>
                <a:spcPts val="300"/>
              </a:spcBef>
              <a:spcAft>
                <a:spcPts val="0"/>
              </a:spcAft>
              <a:buSzPts val="1400"/>
              <a:buFont typeface="Rubik"/>
              <a:buChar char="●"/>
            </a:pPr>
            <a:r>
              <a:rPr lang="en" sz="1400">
                <a:latin typeface="Rubik"/>
                <a:ea typeface="Rubik"/>
                <a:cs typeface="Rubik"/>
                <a:sym typeface="Rubik"/>
              </a:rPr>
              <a:t>Host order</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Fewer than 40 rows removed</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Remove NAs</a:t>
            </a:r>
            <a:endParaRPr sz="1400">
              <a:latin typeface="Rubik"/>
              <a:ea typeface="Rubik"/>
              <a:cs typeface="Rubik"/>
              <a:sym typeface="Rubik"/>
            </a:endParaRPr>
          </a:p>
        </p:txBody>
      </p:sp>
      <p:sp>
        <p:nvSpPr>
          <p:cNvPr id="550" name="Google Shape;550;p43"/>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Integration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ational Influenza Vaccination Week by Slidesgo">
  <a:themeElements>
    <a:clrScheme name="Simple Light">
      <a:dk1>
        <a:srgbClr val="6460D2"/>
      </a:dk1>
      <a:lt1>
        <a:srgbClr val="3A3870"/>
      </a:lt1>
      <a:dk2>
        <a:srgbClr val="EFEFF8"/>
      </a:dk2>
      <a:lt2>
        <a:srgbClr val="E4E4FF"/>
      </a:lt2>
      <a:accent1>
        <a:srgbClr val="7FECF7"/>
      </a:accent1>
      <a:accent2>
        <a:srgbClr val="FF579C"/>
      </a:accent2>
      <a:accent3>
        <a:srgbClr val="FFFFFF"/>
      </a:accent3>
      <a:accent4>
        <a:srgbClr val="FFFFFF"/>
      </a:accent4>
      <a:accent5>
        <a:srgbClr val="FFFFFF"/>
      </a:accent5>
      <a:accent6>
        <a:srgbClr val="FFFFFF"/>
      </a:accent6>
      <a:hlink>
        <a:srgbClr val="3A387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