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Hepta Slab Medium"/>
      <p:regular r:id="rId30"/>
      <p:bold r:id="rId31"/>
    </p:embeddedFont>
    <p:embeddedFont>
      <p:font typeface="Hepta Slab Light"/>
      <p:regular r:id="rId32"/>
      <p:bold r:id="rId33"/>
    </p:embeddedFont>
    <p:embeddedFont>
      <p:font typeface="Hepta Slab"/>
      <p:regular r:id="rId34"/>
      <p:bold r:id="rId35"/>
    </p:embeddedFont>
    <p:embeddedFont>
      <p:font typeface="Barlow Medium"/>
      <p:regular r:id="rId36"/>
      <p:bold r:id="rId37"/>
      <p:italic r:id="rId38"/>
      <p:boldItalic r:id="rId39"/>
    </p:embeddedFont>
    <p:embeddedFont>
      <p:font typeface="Barlow Light"/>
      <p:regular r:id="rId40"/>
      <p:bold r:id="rId41"/>
      <p:italic r:id="rId42"/>
      <p:boldItalic r:id="rId43"/>
    </p:embeddedFont>
    <p:embeddedFont>
      <p:font typeface="Barl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1DA5AB-2089-411A-B4DF-E60EBD8288FE}">
  <a:tblStyle styleId="{391DA5AB-2089-411A-B4DF-E60EBD828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20" Type="http://schemas.openxmlformats.org/officeDocument/2006/relationships/slide" Target="slides/slide14.xml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22" Type="http://schemas.openxmlformats.org/officeDocument/2006/relationships/font" Target="fonts/BarlowExtraLight-regular.fntdata"/><Relationship Id="rId44" Type="http://schemas.openxmlformats.org/officeDocument/2006/relationships/font" Target="fonts/Barlow-regular.fntdata"/><Relationship Id="rId21" Type="http://schemas.openxmlformats.org/officeDocument/2006/relationships/slide" Target="slides/slide15.xml"/><Relationship Id="rId43" Type="http://schemas.openxmlformats.org/officeDocument/2006/relationships/font" Target="fonts/BarlowLight-boldItalic.fntdata"/><Relationship Id="rId24" Type="http://schemas.openxmlformats.org/officeDocument/2006/relationships/font" Target="fonts/BarlowExtraLight-italic.fntdata"/><Relationship Id="rId46" Type="http://schemas.openxmlformats.org/officeDocument/2006/relationships/font" Target="fonts/Barlow-italic.fntdata"/><Relationship Id="rId23" Type="http://schemas.openxmlformats.org/officeDocument/2006/relationships/font" Target="fonts/BarlowExtraLight-bold.fntdata"/><Relationship Id="rId45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BarlowExtraLight-boldItalic.fntdata"/><Relationship Id="rId47" Type="http://schemas.openxmlformats.org/officeDocument/2006/relationships/font" Target="fonts/Barlow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Medium-bold.fntdata"/><Relationship Id="rId30" Type="http://schemas.openxmlformats.org/officeDocument/2006/relationships/font" Target="fonts/HeptaSlabMedium-regular.fntdata"/><Relationship Id="rId11" Type="http://schemas.openxmlformats.org/officeDocument/2006/relationships/slide" Target="slides/slide5.xml"/><Relationship Id="rId33" Type="http://schemas.openxmlformats.org/officeDocument/2006/relationships/font" Target="fonts/HeptaSlabLight-bold.fntdata"/><Relationship Id="rId10" Type="http://schemas.openxmlformats.org/officeDocument/2006/relationships/slide" Target="slides/slide4.xml"/><Relationship Id="rId32" Type="http://schemas.openxmlformats.org/officeDocument/2006/relationships/font" Target="fonts/HeptaSlabLight-regular.fntdata"/><Relationship Id="rId13" Type="http://schemas.openxmlformats.org/officeDocument/2006/relationships/slide" Target="slides/slide7.xml"/><Relationship Id="rId35" Type="http://schemas.openxmlformats.org/officeDocument/2006/relationships/font" Target="fonts/HeptaSlab-bold.fntdata"/><Relationship Id="rId12" Type="http://schemas.openxmlformats.org/officeDocument/2006/relationships/slide" Target="slides/slide6.xml"/><Relationship Id="rId34" Type="http://schemas.openxmlformats.org/officeDocument/2006/relationships/font" Target="fonts/HeptaSlab-regular.fntdata"/><Relationship Id="rId15" Type="http://schemas.openxmlformats.org/officeDocument/2006/relationships/slide" Target="slides/slide9.xml"/><Relationship Id="rId37" Type="http://schemas.openxmlformats.org/officeDocument/2006/relationships/font" Target="fonts/BarlowMedium-bold.fntdata"/><Relationship Id="rId14" Type="http://schemas.openxmlformats.org/officeDocument/2006/relationships/slide" Target="slides/slide8.xml"/><Relationship Id="rId36" Type="http://schemas.openxmlformats.org/officeDocument/2006/relationships/font" Target="fonts/BarlowMedium-regular.fntdata"/><Relationship Id="rId17" Type="http://schemas.openxmlformats.org/officeDocument/2006/relationships/slide" Target="slides/slide11.xml"/><Relationship Id="rId39" Type="http://schemas.openxmlformats.org/officeDocument/2006/relationships/font" Target="fonts/Barlow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d9b50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9d9b50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Maximilian mataija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a3bca4f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a3bca4f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a3bca4f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a3bca4f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9d9b5084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9d9b5084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9d9b50848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9d9b50848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b1017ed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b1017ed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9d9b5084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9d9b5084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d9b5084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d9b5084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increase in climate change, we want to see how bird migration respond to climate change.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9d9b50848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9d9b50848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9d9b50848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9d9b50848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b16fd02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b16fd02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b16fd02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b16fd02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16fd02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16fd02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a3bca4f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a3bca4f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a3bca4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a3bca4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caulaylibrary.org/asset/249987771" TargetMode="External"/><Relationship Id="rId4" Type="http://schemas.openxmlformats.org/officeDocument/2006/relationships/hyperlink" Target="https://allbirdsoftheworld.fandom.com/wiki/Tern?file=Arctic_Tern.png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www.rspb.org.uk/birds-and-wildlife/arctic-tern" TargetMode="External"/><Relationship Id="rId6" Type="http://schemas.openxmlformats.org/officeDocument/2006/relationships/hyperlink" Target="https://www.youtube.com/watch?app=desktop&amp;v=sdPx5y1NbBo" TargetMode="External"/><Relationship Id="rId7" Type="http://schemas.openxmlformats.org/officeDocument/2006/relationships/hyperlink" Target="https://www.youtube.com/watch?app=desktop&amp;v=sdPx5y1NbBo" TargetMode="External"/><Relationship Id="rId8" Type="http://schemas.openxmlformats.org/officeDocument/2006/relationships/hyperlink" Target="https://doi.org/10.1007/s13280-011-0211-z" TargetMode="External"/><Relationship Id="rId10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oi.org/10.1007/s13280-011-0211-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/>
        </p:nvSpPr>
        <p:spPr>
          <a:xfrm>
            <a:off x="12100" y="-4500"/>
            <a:ext cx="9144000" cy="5143500"/>
          </a:xfrm>
          <a:prstGeom prst="rect">
            <a:avLst/>
          </a:prstGeom>
          <a:solidFill>
            <a:srgbClr val="000000">
              <a:alpha val="3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27" name="Google Shape;327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Exploring Arctic Tern Migration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50150" y="4391200"/>
            <a:ext cx="86679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700">
                <a:solidFill>
                  <a:schemeClr val="accent5"/>
                </a:solidFill>
              </a:rPr>
              <a:t>Farrell Sutanto, Nathaniel Zongaro, Stefan Teofilovic, </a:t>
            </a:r>
            <a:r>
              <a:rPr lang="en" sz="1700">
                <a:solidFill>
                  <a:schemeClr val="accent5"/>
                </a:solidFill>
              </a:rPr>
              <a:t>Maximilian Mataija </a:t>
            </a:r>
            <a:endParaRPr sz="1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idx="5" type="body"/>
          </p:nvPr>
        </p:nvSpPr>
        <p:spPr>
          <a:xfrm>
            <a:off x="2132850" y="42548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Best model = one with only </a:t>
            </a:r>
            <a:r>
              <a:rPr lang="en" sz="1800"/>
              <a:t>temperature and random effect.</a:t>
            </a:r>
            <a:endParaRPr sz="1800"/>
          </a:p>
        </p:txBody>
      </p:sp>
      <p:sp>
        <p:nvSpPr>
          <p:cNvPr id="416" name="Google Shape;416;p56"/>
          <p:cNvSpPr txBox="1"/>
          <p:nvPr>
            <p:ph idx="1" type="subTitle"/>
          </p:nvPr>
        </p:nvSpPr>
        <p:spPr>
          <a:xfrm>
            <a:off x="480424" y="290625"/>
            <a:ext cx="80100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- AIC of Migration Date vs. Temperature</a:t>
            </a:r>
            <a:endParaRPr sz="2200"/>
          </a:p>
        </p:txBody>
      </p:sp>
      <p:sp>
        <p:nvSpPr>
          <p:cNvPr id="417" name="Google Shape;417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56"/>
          <p:cNvGraphicFramePr/>
          <p:nvPr/>
        </p:nvGraphicFramePr>
        <p:xfrm>
          <a:off x="952500" y="12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{391DA5AB-2089-411A-B4DF-E60EBD8288FE}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Model</a:t>
                      </a:r>
                      <a:endParaRPr u="sng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AIC Score</a:t>
                      </a:r>
                      <a:endParaRPr u="sng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Migration date ~ Temperature + Obs. count + (1 + Temperature + Obs. count | North/south)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516.4936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Migration date ~ Temperature + (1 + Temperature | North/south)</a:t>
                      </a:r>
                      <a:endParaRPr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504.6383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Migration date ~ Obs. count + (1 + Temperature | North/south)</a:t>
                      </a:r>
                      <a:endParaRPr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529.4717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56"/>
          <p:cNvSpPr/>
          <p:nvPr/>
        </p:nvSpPr>
        <p:spPr>
          <a:xfrm>
            <a:off x="809850" y="2359275"/>
            <a:ext cx="7524300" cy="988200"/>
          </a:xfrm>
          <a:prstGeom prst="rect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idx="5" type="body"/>
          </p:nvPr>
        </p:nvSpPr>
        <p:spPr>
          <a:xfrm>
            <a:off x="2132850" y="3620250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significant effect of temperature on migration date.</a:t>
            </a:r>
            <a:endParaRPr sz="1800"/>
          </a:p>
        </p:txBody>
      </p:sp>
      <p:sp>
        <p:nvSpPr>
          <p:cNvPr id="427" name="Google Shape;427;p57"/>
          <p:cNvSpPr txBox="1"/>
          <p:nvPr>
            <p:ph idx="1" type="subTitle"/>
          </p:nvPr>
        </p:nvSpPr>
        <p:spPr>
          <a:xfrm>
            <a:off x="480424" y="290625"/>
            <a:ext cx="8358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- Migration Timing vs. Temperature</a:t>
            </a:r>
            <a:endParaRPr sz="2200"/>
          </a:p>
        </p:txBody>
      </p:sp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7"/>
          <p:cNvGraphicFramePr/>
          <p:nvPr/>
        </p:nvGraphicFramePr>
        <p:xfrm>
          <a:off x="480413" y="9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{391DA5AB-2089-411A-B4DF-E60EBD8288FE}</a:tableStyleId>
              </a:tblPr>
              <a:tblGrid>
                <a:gridCol w="1261025"/>
                <a:gridCol w="1261025"/>
                <a:gridCol w="10429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North vs. South Random Effect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Parameter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Variance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Variance (control for year)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Intercept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330.86618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0.392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Slope (temp.)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0.04341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0.00005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2" name="Google Shape;432;p57"/>
          <p:cNvGraphicFramePr/>
          <p:nvPr/>
        </p:nvGraphicFramePr>
        <p:xfrm>
          <a:off x="4385788" y="9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{391DA5AB-2089-411A-B4DF-E60EBD8288FE}</a:tableStyleId>
              </a:tblPr>
              <a:tblGrid>
                <a:gridCol w="1168775"/>
                <a:gridCol w="1175050"/>
                <a:gridCol w="947825"/>
                <a:gridCol w="947825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Fixed Effect of Temperature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Parameter</a:t>
                      </a:r>
                      <a:endParaRPr sz="1300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Estimate</a:t>
                      </a:r>
                      <a:endParaRPr sz="1300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t-value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p-value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Intercept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168.8936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5.673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0.0407 *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Slope (temp.)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-0.1252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-0.050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0.9606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63" y="909977"/>
            <a:ext cx="6517476" cy="40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8"/>
          <p:cNvSpPr txBox="1"/>
          <p:nvPr>
            <p:ph idx="1" type="subTitle"/>
          </p:nvPr>
        </p:nvSpPr>
        <p:spPr>
          <a:xfrm>
            <a:off x="480427" y="290625"/>
            <a:ext cx="50370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- Migration Timing</a:t>
            </a:r>
            <a:endParaRPr sz="2200"/>
          </a:p>
        </p:txBody>
      </p:sp>
      <p:sp>
        <p:nvSpPr>
          <p:cNvPr id="439" name="Google Shape;439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idx="5" type="body"/>
          </p:nvPr>
        </p:nvSpPr>
        <p:spPr>
          <a:xfrm>
            <a:off x="239325" y="763463"/>
            <a:ext cx="84939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Hypothesis Rejected!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There is no significant evidence that changes in temperature alter </a:t>
            </a:r>
            <a:r>
              <a:rPr lang="en" sz="1900"/>
              <a:t>Arctic Tern migration patterns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went wrong?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Observation inconsistencies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Arctic Tern abundances through time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47" name="Google Shape;447;p5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Discussion</a:t>
            </a:r>
            <a:endParaRPr sz="2200"/>
          </a:p>
        </p:txBody>
      </p:sp>
      <p:sp>
        <p:nvSpPr>
          <p:cNvPr id="448" name="Google Shape;448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9"/>
          <p:cNvSpPr/>
          <p:nvPr/>
        </p:nvSpPr>
        <p:spPr>
          <a:xfrm>
            <a:off x="3063425" y="627825"/>
            <a:ext cx="1009200" cy="84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51" name="Google Shape;45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75" y="2069525"/>
            <a:ext cx="4442524" cy="2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9"/>
          <p:cNvSpPr txBox="1"/>
          <p:nvPr/>
        </p:nvSpPr>
        <p:spPr>
          <a:xfrm>
            <a:off x="4339825" y="4688100"/>
            <a:ext cx="4218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Figure. Total number of observations per year at our Yukon sites.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5" type="body"/>
          </p:nvPr>
        </p:nvSpPr>
        <p:spPr>
          <a:xfrm>
            <a:off x="240150" y="723263"/>
            <a:ext cx="84939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does influence Arctic Tern Migration?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Arctic temperature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Food Availability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Arctic Tern response lag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Daylength + Internal clock</a:t>
            </a:r>
            <a:endParaRPr sz="1900"/>
          </a:p>
        </p:txBody>
      </p:sp>
      <p:sp>
        <p:nvSpPr>
          <p:cNvPr id="458" name="Google Shape;458;p6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Discussion</a:t>
            </a:r>
            <a:endParaRPr sz="2200"/>
          </a:p>
        </p:txBody>
      </p:sp>
      <p:sp>
        <p:nvSpPr>
          <p:cNvPr id="459" name="Google Shape;459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0"/>
          <p:cNvPicPr preferRelativeResize="0"/>
          <p:nvPr/>
        </p:nvPicPr>
        <p:blipFill rotWithShape="1">
          <a:blip r:embed="rId5">
            <a:alphaModFix/>
          </a:blip>
          <a:srcRect b="0" l="5311" r="0" t="0"/>
          <a:stretch/>
        </p:blipFill>
        <p:spPr>
          <a:xfrm>
            <a:off x="3670100" y="1187400"/>
            <a:ext cx="4043375" cy="36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4962825" y="4728300"/>
            <a:ext cx="2652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Cornelius et al., 2013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idx="5" type="body"/>
          </p:nvPr>
        </p:nvSpPr>
        <p:spPr>
          <a:xfrm>
            <a:off x="480425" y="682650"/>
            <a:ext cx="8451000" cy="3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Title photo: Alix d’Entremont / </a:t>
            </a:r>
            <a:r>
              <a:rPr lang="en" sz="1200"/>
              <a:t>Macaulay</a:t>
            </a:r>
            <a:r>
              <a:rPr lang="en" sz="1200"/>
              <a:t> Library at the Cornell Lab. </a:t>
            </a:r>
            <a:r>
              <a:rPr lang="en" sz="1200" u="sng">
                <a:hlinkClick r:id="rId3"/>
              </a:rPr>
              <a:t>https://macaulaylibrary.org/asset/249987771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https://allbirdsoftheworld.fandom.com/wiki/Tern?file=Arctic_Tern.png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https://www.rspb.org.uk/birds-and-wildlife/arctic-tern</a:t>
            </a:r>
            <a:r>
              <a:rPr lang="en" sz="1200">
                <a:solidFill>
                  <a:schemeClr val="accent3"/>
                </a:solidFill>
              </a:rPr>
              <a:t>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About eBird - eBird</a:t>
            </a:r>
            <a:r>
              <a:rPr lang="en" sz="1200"/>
              <a:t>. (n.d.). eBird. https://ebird.org/about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-466344" lvl="0" marL="4663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LaZerte, S.  (2018). </a:t>
            </a:r>
            <a:r>
              <a:rPr i="1" lang="en" sz="1200"/>
              <a:t>weathercan: An R package for accessing Environment and Climate Change Canada weather data</a:t>
            </a:r>
            <a:r>
              <a:rPr lang="en" sz="1200"/>
              <a:t>.https://steffilazerte.ca/Presentations/2018-07%20Ag%20Canada%20-%20weathercan/LaZerte_AGCAN_2018_weathercan.pdf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Maarten Loonen. (2012, July 9). </a:t>
            </a:r>
            <a:r>
              <a:rPr i="1" lang="en" sz="1200"/>
              <a:t>catching arctic terns </a:t>
            </a:r>
            <a:r>
              <a:rPr lang="en" sz="1200"/>
              <a:t>[Video]. Youtube.</a:t>
            </a:r>
            <a:r>
              <a:rPr lang="en" sz="1200">
                <a:uFill>
                  <a:noFill/>
                </a:uFill>
                <a:hlinkClick r:id="rId6"/>
              </a:rPr>
              <a:t> </a:t>
            </a:r>
            <a:r>
              <a:rPr lang="en" sz="1200" u="sng">
                <a:solidFill>
                  <a:srgbClr val="46788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https://www.youtube.com/watch?app=desktop&amp;v=sdPx5y1NbBo</a:t>
            </a:r>
            <a:endParaRPr sz="1200" u="sng">
              <a:solidFill>
                <a:srgbClr val="467886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Sokolov, L. V., and A. L. Tsvey. “Mechanisms controling the timing of spring migration in birds.” </a:t>
            </a:r>
            <a:r>
              <a:rPr i="1" lang="en" sz="1200">
                <a:solidFill>
                  <a:srgbClr val="000000"/>
                </a:solidFill>
              </a:rPr>
              <a:t>Biology Bulletin</a:t>
            </a:r>
            <a:r>
              <a:rPr lang="en" sz="1200">
                <a:solidFill>
                  <a:srgbClr val="000000"/>
                </a:solidFill>
              </a:rPr>
              <a:t>, vol. 43, no. 9, Dec. 2016, pp. 1148–1160.</a:t>
            </a:r>
            <a:endParaRPr sz="1200" u="sng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rgbClr val="467886"/>
              </a:solidFill>
            </a:endParaRPr>
          </a:p>
          <a:p>
            <a:pPr indent="-466344" lvl="0" marL="4663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Walsh, J.E., Overland, J.E., Groisman, P.Y, Rudolf, B. (2012). Ongoing Climate Change in the Arctic. </a:t>
            </a:r>
            <a:r>
              <a:rPr i="1" lang="en" sz="1200"/>
              <a:t>AMBIO </a:t>
            </a:r>
            <a:r>
              <a:rPr lang="en" sz="1200"/>
              <a:t>(40), 6-16. </a:t>
            </a:r>
            <a:r>
              <a:rPr lang="en" sz="1200" u="sng">
                <a:solidFill>
                  <a:srgbClr val="1155CC"/>
                </a:solidFill>
                <a:highlight>
                  <a:schemeClr val="dk1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https://doi.org/10.1007/s13280-011-0211-z</a:t>
            </a: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</a:rPr>
              <a:t> </a:t>
            </a:r>
            <a:endParaRPr sz="12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rgbClr val="4678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469" name="Google Shape;469;p6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References</a:t>
            </a:r>
            <a:endParaRPr sz="2200"/>
          </a:p>
        </p:txBody>
      </p:sp>
      <p:sp>
        <p:nvSpPr>
          <p:cNvPr id="470" name="Google Shape;470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57773" y="2715050"/>
            <a:ext cx="2428452" cy="242845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>
            <p:ph idx="5" type="body"/>
          </p:nvPr>
        </p:nvSpPr>
        <p:spPr>
          <a:xfrm>
            <a:off x="480425" y="1030900"/>
            <a:ext cx="83589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want to explore how bird migration responds to climate change.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Arctic tern is a migratory species of bird who reproduces during the summers of Subarctic Canada, a region vulnerable to climate change (Walsh et al., 2012)</a:t>
            </a:r>
            <a:endParaRPr sz="2300"/>
          </a:p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Background</a:t>
            </a:r>
            <a:endParaRPr sz="2200"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0" y="4439625"/>
            <a:ext cx="9144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Walsh, J.E., Overland, J.E., Groisman, P.Y, Rudolf, B. (2012). Ongoing Climate Change in the Arctic. </a:t>
            </a:r>
            <a:r>
              <a:rPr i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AMBIO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(40), 6-16.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https://doi.org/10.1007/s13280-011-0211-z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5" type="body"/>
          </p:nvPr>
        </p:nvSpPr>
        <p:spPr>
          <a:xfrm>
            <a:off x="639750" y="1208425"/>
            <a:ext cx="78645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determine whether temperatures in the subarctic are changing overtime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Whether Arctic Tern migration patterns are altered with changes in temperature</a:t>
            </a:r>
            <a:endParaRPr sz="2300"/>
          </a:p>
        </p:txBody>
      </p:sp>
      <p:sp>
        <p:nvSpPr>
          <p:cNvPr id="343" name="Google Shape;343;p49"/>
          <p:cNvSpPr txBox="1"/>
          <p:nvPr>
            <p:ph idx="1" type="subTitle"/>
          </p:nvPr>
        </p:nvSpPr>
        <p:spPr>
          <a:xfrm>
            <a:off x="3206550" y="340000"/>
            <a:ext cx="27309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Objectives</a:t>
            </a:r>
            <a:endParaRPr sz="3200"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50"/>
          <p:cNvSpPr txBox="1"/>
          <p:nvPr>
            <p:ph idx="1" type="subTitle"/>
          </p:nvPr>
        </p:nvSpPr>
        <p:spPr>
          <a:xfrm>
            <a:off x="2996400" y="250825"/>
            <a:ext cx="31512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Hypothesis</a:t>
            </a:r>
            <a:endParaRPr sz="3200"/>
          </a:p>
        </p:txBody>
      </p:sp>
      <p:sp>
        <p:nvSpPr>
          <p:cNvPr id="353" name="Google Shape;353;p50"/>
          <p:cNvSpPr txBox="1"/>
          <p:nvPr>
            <p:ph idx="5" type="body"/>
          </p:nvPr>
        </p:nvSpPr>
        <p:spPr>
          <a:xfrm>
            <a:off x="399075" y="1035725"/>
            <a:ext cx="78645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predict that mean temperatures from May to July in the Yukon will rise as we move towards the present.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also </a:t>
            </a:r>
            <a:r>
              <a:rPr lang="en" sz="2000"/>
              <a:t>predict </a:t>
            </a:r>
            <a:r>
              <a:rPr lang="en" sz="2000"/>
              <a:t>that Arctic Tern migration in the spring will occur earlier in the year as temperatures warm in the Arctic. </a:t>
            </a:r>
            <a:endParaRPr sz="2000"/>
          </a:p>
          <a:p>
            <a:pPr indent="-22860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/>
              <a:t>In years with warmer temperatures in the spring, </a:t>
            </a:r>
            <a:r>
              <a:rPr lang="en" sz="2000"/>
              <a:t>Arctic</a:t>
            </a:r>
            <a:r>
              <a:rPr lang="en" sz="2000"/>
              <a:t> Terns will appear in the Arctic earlier in the year. </a:t>
            </a:r>
            <a:endParaRPr sz="2000"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1"/>
          <p:cNvSpPr txBox="1"/>
          <p:nvPr>
            <p:ph idx="1" type="subTitle"/>
          </p:nvPr>
        </p:nvSpPr>
        <p:spPr>
          <a:xfrm>
            <a:off x="501800" y="250825"/>
            <a:ext cx="7761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 Track a Tern: Materials</a:t>
            </a:r>
            <a:endParaRPr sz="3200"/>
          </a:p>
        </p:txBody>
      </p:sp>
      <p:sp>
        <p:nvSpPr>
          <p:cNvPr id="362" name="Google Shape;362;p51"/>
          <p:cNvSpPr txBox="1"/>
          <p:nvPr>
            <p:ph idx="5" type="body"/>
          </p:nvPr>
        </p:nvSpPr>
        <p:spPr>
          <a:xfrm>
            <a:off x="450350" y="1203750"/>
            <a:ext cx="78645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Tern data collected using Ebird based on observations from 1994 to 2024 in the Yukon.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Data was divided into northern/southern based on assumptions of a non-homogenous landscape and differing migration times.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537" y="3279975"/>
            <a:ext cx="3312924" cy="18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1"/>
          <p:cNvSpPr txBox="1"/>
          <p:nvPr/>
        </p:nvSpPr>
        <p:spPr>
          <a:xfrm>
            <a:off x="4230739" y="4555513"/>
            <a:ext cx="682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©Ebird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2"/>
          <p:cNvSpPr txBox="1"/>
          <p:nvPr>
            <p:ph idx="1" type="subTitle"/>
          </p:nvPr>
        </p:nvSpPr>
        <p:spPr>
          <a:xfrm>
            <a:off x="501800" y="250825"/>
            <a:ext cx="7761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200"/>
              <a:t>Materials: Temperature Data</a:t>
            </a:r>
            <a:endParaRPr sz="3200"/>
          </a:p>
        </p:txBody>
      </p:sp>
      <p:sp>
        <p:nvSpPr>
          <p:cNvPr id="373" name="Google Shape;373;p52"/>
          <p:cNvSpPr txBox="1"/>
          <p:nvPr>
            <p:ph idx="5" type="body"/>
          </p:nvPr>
        </p:nvSpPr>
        <p:spPr>
          <a:xfrm>
            <a:off x="501800" y="1050850"/>
            <a:ext cx="67422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Temperature data collected by weather stations and downloaded using WeatherCan R Package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Stations from </a:t>
            </a:r>
            <a:r>
              <a:rPr lang="en" sz="2300"/>
              <a:t>Whitehorse were used for southern temperatures, while Inuvik was used as a proxy for the north.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Division of north and south defined as 64.505° N. </a:t>
            </a:r>
            <a:endParaRPr sz="2300"/>
          </a:p>
        </p:txBody>
      </p:sp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050" y="2876550"/>
            <a:ext cx="1965944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2"/>
          <p:cNvSpPr txBox="1"/>
          <p:nvPr/>
        </p:nvSpPr>
        <p:spPr>
          <a:xfrm>
            <a:off x="7659275" y="2629050"/>
            <a:ext cx="1003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LaZerte 2018.</a:t>
            </a:r>
            <a:endParaRPr b="1"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3"/>
          <p:cNvSpPr txBox="1"/>
          <p:nvPr>
            <p:ph idx="1" type="subTitle"/>
          </p:nvPr>
        </p:nvSpPr>
        <p:spPr>
          <a:xfrm>
            <a:off x="501800" y="250825"/>
            <a:ext cx="7761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Methods</a:t>
            </a:r>
            <a:endParaRPr sz="3200"/>
          </a:p>
        </p:txBody>
      </p:sp>
      <p:sp>
        <p:nvSpPr>
          <p:cNvPr id="384" name="Google Shape;384;p53"/>
          <p:cNvSpPr txBox="1"/>
          <p:nvPr>
            <p:ph idx="5" type="body"/>
          </p:nvPr>
        </p:nvSpPr>
        <p:spPr>
          <a:xfrm>
            <a:off x="501800" y="964525"/>
            <a:ext cx="7988700" cy="1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Migration cutoff date defined as when 50% of total Terns have been observed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Average temperatures between May to July calculated.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750"/>
            <a:ext cx="1529174" cy="11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591" y="2185325"/>
            <a:ext cx="457201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/>
        </p:nvSpPr>
        <p:spPr>
          <a:xfrm>
            <a:off x="501800" y="2101775"/>
            <a:ext cx="4000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Char char="-"/>
            </a:pPr>
            <a:r>
              <a:rPr lang="en" sz="2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Linear mixed-effect models ran for migration cutoff date against average temperatures, observation count, year, and location. </a:t>
            </a:r>
            <a:endParaRPr sz="2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Char char="-"/>
            </a:pPr>
            <a:r>
              <a:rPr lang="en" sz="2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AIC scores, test statistics calculated to look for significance.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7637725" y="2769000"/>
            <a:ext cx="764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</a:t>
            </a:r>
            <a:endParaRPr b="1"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5687813" y="3340675"/>
            <a:ext cx="764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Tern Data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6068000" y="4757075"/>
            <a:ext cx="1441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©Loonen 2012.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5" type="body"/>
          </p:nvPr>
        </p:nvSpPr>
        <p:spPr>
          <a:xfrm>
            <a:off x="2132850" y="3576150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Warming about the same rate in north and south, significantly.</a:t>
            </a:r>
            <a:endParaRPr sz="1800"/>
          </a:p>
        </p:txBody>
      </p:sp>
      <p:sp>
        <p:nvSpPr>
          <p:cNvPr id="396" name="Google Shape;396;p54"/>
          <p:cNvSpPr txBox="1"/>
          <p:nvPr>
            <p:ph idx="1" type="subTitle"/>
          </p:nvPr>
        </p:nvSpPr>
        <p:spPr>
          <a:xfrm>
            <a:off x="480427" y="290625"/>
            <a:ext cx="50370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- Temperatures vs. Year</a:t>
            </a:r>
            <a:endParaRPr sz="2200"/>
          </a:p>
        </p:txBody>
      </p:sp>
      <p:sp>
        <p:nvSpPr>
          <p:cNvPr id="397" name="Google Shape;397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54"/>
          <p:cNvGraphicFramePr/>
          <p:nvPr/>
        </p:nvGraphicFramePr>
        <p:xfrm>
          <a:off x="480413" y="9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{391DA5AB-2089-411A-B4DF-E60EBD8288FE}</a:tableStyleId>
              </a:tblPr>
              <a:tblGrid>
                <a:gridCol w="1261025"/>
                <a:gridCol w="1261025"/>
                <a:gridCol w="10429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North vs. South Random Effect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Parameter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Variance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Variance (control for year)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Intercept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1.630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0.559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Slope (year)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2.855e-07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9.787  e-07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1" name="Google Shape;401;p54"/>
          <p:cNvGraphicFramePr/>
          <p:nvPr/>
        </p:nvGraphicFramePr>
        <p:xfrm>
          <a:off x="4385788" y="9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{391DA5AB-2089-411A-B4DF-E60EBD8288FE}</a:tableStyleId>
              </a:tblPr>
              <a:tblGrid>
                <a:gridCol w="1131625"/>
                <a:gridCol w="1137700"/>
                <a:gridCol w="917700"/>
                <a:gridCol w="109740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Fixed Effect of Year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Parameter</a:t>
                      </a:r>
                      <a:endParaRPr sz="1300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Estimate</a:t>
                      </a:r>
                      <a:endParaRPr sz="1300"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t-value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p-value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Intercept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-84.17064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-2.352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0.0225 *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Slope (year)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0.04717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2.648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0.0107 *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75" y="746525"/>
            <a:ext cx="6866125" cy="4242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>
            <p:ph idx="1" type="subTitle"/>
          </p:nvPr>
        </p:nvSpPr>
        <p:spPr>
          <a:xfrm>
            <a:off x="480427" y="290625"/>
            <a:ext cx="50370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- Temperatures</a:t>
            </a:r>
            <a:endParaRPr sz="2200"/>
          </a:p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1113"/>
            <a:ext cx="1740475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825" y="3997050"/>
            <a:ext cx="1529174" cy="11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