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layfair Displ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6.xml"/><Relationship Id="rId33" Type="http://schemas.openxmlformats.org/officeDocument/2006/relationships/font" Target="fonts/PlayfairDisplay-boldItalic.fntdata"/><Relationship Id="rId10" Type="http://schemas.openxmlformats.org/officeDocument/2006/relationships/slide" Target="slides/slide5.xml"/><Relationship Id="rId32" Type="http://schemas.openxmlformats.org/officeDocument/2006/relationships/font" Target="fonts/PlayfairDispl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4688dbbf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4688dbbf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468ec6d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468ec6d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468ec6d4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468ec6d4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468ec6d4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468ec6d4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468ec6d4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468ec6d4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468ec6d4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468ec6d4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b93374a3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b93374a3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b93374a3a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b93374a3a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b93374a3a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b93374a3a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Females have a higher likelihood of acquiring a </a:t>
            </a:r>
            <a:r>
              <a:rPr lang="en-CA"/>
              <a:t>territory</a:t>
            </a:r>
            <a:r>
              <a:rPr lang="en-CA"/>
              <a:t> than males.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b93374a3a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b93374a3a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Although sex is important in the analysis, </a:t>
            </a:r>
            <a:r>
              <a:rPr lang="en-CA"/>
              <a:t>standardized</a:t>
            </a:r>
            <a:r>
              <a:rPr lang="en-CA"/>
              <a:t> birth date has a stronger impact on territory acquisition.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b93374a3a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b93374a3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468ec6d4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468ec6d4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b93374a3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b93374a3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b93374a3a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b93374a3a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CA">
                <a:solidFill>
                  <a:schemeClr val="dk1"/>
                </a:solidFill>
              </a:rPr>
              <a:t>In conclusion, </a:t>
            </a:r>
            <a:r>
              <a:rPr lang="en-CA"/>
              <a:t>we get three key findings with important practical insights in our study.</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First, females </a:t>
            </a:r>
            <a:r>
              <a:rPr lang="en-CA">
                <a:solidFill>
                  <a:schemeClr val="dk1"/>
                </a:solidFill>
              </a:rPr>
              <a:t>squirrels </a:t>
            </a:r>
            <a:r>
              <a:rPr lang="en-CA"/>
              <a:t>are more likely to get a territory than males. </a:t>
            </a:r>
            <a:endParaRPr/>
          </a:p>
          <a:p>
            <a:pPr indent="0" lvl="0" marL="0" rtl="0" algn="l">
              <a:spcBef>
                <a:spcPts val="0"/>
              </a:spcBef>
              <a:spcAft>
                <a:spcPts val="0"/>
              </a:spcAft>
              <a:buClr>
                <a:schemeClr val="dk1"/>
              </a:buClr>
              <a:buSzPts val="1100"/>
              <a:buFont typeface="Arial"/>
              <a:buNone/>
            </a:pPr>
            <a:r>
              <a:rPr lang="en-CA"/>
              <a:t>This means if we focus on protecting and managing the place where female squirrels lives, we could further support the long-term population sustainability, since female </a:t>
            </a:r>
            <a:r>
              <a:rPr lang="en-CA"/>
              <a:t>squirrels</a:t>
            </a:r>
            <a:r>
              <a:rPr lang="en-CA"/>
              <a:t> are more likely to stay and build their territory. and</a:t>
            </a:r>
            <a:r>
              <a:rPr lang="en-CA"/>
              <a:t> having territory could help them in reproduction.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CA"/>
              <a:t>Second, standardized birthdate has the strongest impact on getting a territory. </a:t>
            </a:r>
            <a:endParaRPr/>
          </a:p>
          <a:p>
            <a:pPr indent="0" lvl="0" marL="0" rtl="0" algn="l">
              <a:spcBef>
                <a:spcPts val="0"/>
              </a:spcBef>
              <a:spcAft>
                <a:spcPts val="0"/>
              </a:spcAft>
              <a:buNone/>
            </a:pPr>
            <a:r>
              <a:rPr lang="en-CA"/>
              <a:t>We could interpret this as squirrels born earlier in the year have an advantage because they grow faster and face less competition. </a:t>
            </a:r>
            <a:endParaRPr/>
          </a:p>
          <a:p>
            <a:pPr indent="0" lvl="0" marL="0" rtl="0" algn="l">
              <a:spcBef>
                <a:spcPts val="0"/>
              </a:spcBef>
              <a:spcAft>
                <a:spcPts val="0"/>
              </a:spcAft>
              <a:buNone/>
            </a:pPr>
            <a:r>
              <a:rPr lang="en-CA"/>
              <a:t>So in real world application, if squirrels are endangered, supporting the early-born squirrels during their growth period could improve their chances of survival.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CA"/>
              <a:t>Third, predators have the second-biggest impact. </a:t>
            </a:r>
            <a:endParaRPr/>
          </a:p>
          <a:p>
            <a:pPr indent="0" lvl="0" marL="0" rtl="0" algn="l">
              <a:spcBef>
                <a:spcPts val="0"/>
              </a:spcBef>
              <a:spcAft>
                <a:spcPts val="0"/>
              </a:spcAft>
              <a:buNone/>
            </a:pPr>
            <a:r>
              <a:rPr lang="en-CA"/>
              <a:t>This means the presence of predators have significant effect on reducing the number of squirrels competing for territories</a:t>
            </a:r>
            <a:endParaRPr/>
          </a:p>
          <a:p>
            <a:pPr indent="0" lvl="0" marL="0" rtl="0" algn="l">
              <a:spcBef>
                <a:spcPts val="0"/>
              </a:spcBef>
              <a:spcAft>
                <a:spcPts val="0"/>
              </a:spcAft>
              <a:buClr>
                <a:schemeClr val="dk1"/>
              </a:buClr>
              <a:buSzPts val="1100"/>
              <a:buFont typeface="Arial"/>
              <a:buNone/>
            </a:pPr>
            <a:r>
              <a:rPr lang="en-CA"/>
              <a:t>And by managing predator numbers and studying how squirrels adapt to them, we can create a balance that benefits the ecosystem.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CA">
                <a:solidFill>
                  <a:schemeClr val="dk1"/>
                </a:solidFill>
              </a:rPr>
              <a:t>U</a:t>
            </a:r>
            <a:r>
              <a:rPr lang="en-CA">
                <a:solidFill>
                  <a:schemeClr val="dk1"/>
                </a:solidFill>
              </a:rPr>
              <a:t>nderstanding how squirrels acquire territories gives us valuable ecological insights. </a:t>
            </a:r>
            <a:endParaRPr>
              <a:solidFill>
                <a:schemeClr val="dk1"/>
              </a:solidFill>
            </a:endParaRPr>
          </a:p>
          <a:p>
            <a:pPr indent="0" lvl="0" marL="0" rtl="0" algn="l">
              <a:spcBef>
                <a:spcPts val="0"/>
              </a:spcBef>
              <a:spcAft>
                <a:spcPts val="0"/>
              </a:spcAft>
              <a:buNone/>
            </a:pPr>
            <a:r>
              <a:rPr lang="en-CA">
                <a:solidFill>
                  <a:schemeClr val="dk1"/>
                </a:solidFill>
              </a:rPr>
              <a:t>These three findings can be further used to guide strategies for better conservation, population management, and maintaining ecological balance.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468ec6d4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468ec6d4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468ec6d4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468ec6d4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b93374a3a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b93374a3a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Supplementary data includes white spruce cone availability (LaMontagne et al.), predator abundance, and alternate prey from regional monitoring.</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b93374a3a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b93374a3a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b93374a3a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b93374a3a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b93374a3a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b93374a3a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b93374a3a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b93374a3a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b93374a3a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b93374a3a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4688dbbf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4688dbb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CA"/>
              <a:t>Squirrels and their territory acquisition</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CA"/>
              <a:t>By Ariane, Xuehai, Eula, Yao-Chi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311700" y="35852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CA"/>
              <a:t>3.  </a:t>
            </a:r>
            <a:r>
              <a:rPr lang="en-CA"/>
              <a:t>Visualize the likelihood of territory acquisition by sex</a:t>
            </a:r>
            <a:endParaRPr/>
          </a:p>
          <a:p>
            <a:pPr indent="-325394" lvl="1" marL="914400" rtl="0" algn="l">
              <a:lnSpc>
                <a:spcPct val="100000"/>
              </a:lnSpc>
              <a:spcBef>
                <a:spcPts val="1000"/>
              </a:spcBef>
              <a:spcAft>
                <a:spcPts val="1000"/>
              </a:spcAft>
              <a:buSzPts val="1524"/>
              <a:buAutoNum type="alphaLcPeriod"/>
            </a:pPr>
            <a:r>
              <a:rPr lang="en-CA" sz="1524"/>
              <a:t>Used bar plot</a:t>
            </a:r>
            <a:endParaRPr/>
          </a:p>
        </p:txBody>
      </p:sp>
      <p:pic>
        <p:nvPicPr>
          <p:cNvPr id="113" name="Google Shape;113;p22"/>
          <p:cNvPicPr preferRelativeResize="0"/>
          <p:nvPr/>
        </p:nvPicPr>
        <p:blipFill>
          <a:blip r:embed="rId3">
            <a:alphaModFix/>
          </a:blip>
          <a:stretch>
            <a:fillRect/>
          </a:stretch>
        </p:blipFill>
        <p:spPr>
          <a:xfrm>
            <a:off x="1626575" y="1343175"/>
            <a:ext cx="5890850" cy="333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For Prediction 2:</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AutoNum type="arabicPeriod"/>
            </a:pPr>
            <a:r>
              <a:rPr lang="en-CA"/>
              <a:t>Performed logistic regression with </a:t>
            </a:r>
            <a:r>
              <a:rPr lang="en-CA" u="sng"/>
              <a:t>multiple predictors</a:t>
            </a:r>
            <a:endParaRPr u="sng"/>
          </a:p>
          <a:p>
            <a:pPr indent="-342900" lvl="0" marL="914400" rtl="0" algn="l">
              <a:lnSpc>
                <a:spcPct val="100000"/>
              </a:lnSpc>
              <a:spcBef>
                <a:spcPts val="1000"/>
              </a:spcBef>
              <a:spcAft>
                <a:spcPts val="0"/>
              </a:spcAft>
              <a:buSzPts val="1800"/>
              <a:buChar char="-"/>
            </a:pPr>
            <a:r>
              <a:rPr lang="en-CA"/>
              <a:t>sex, std. birthdate, std. growth, std. lynx,  std. hare, std. mustelid, std. Cleth, z. density, z. cones, z. Temperature</a:t>
            </a:r>
            <a:endParaRPr/>
          </a:p>
          <a:p>
            <a:pPr indent="-342900" lvl="0" marL="914400" rtl="0" algn="l">
              <a:lnSpc>
                <a:spcPct val="100000"/>
              </a:lnSpc>
              <a:spcBef>
                <a:spcPts val="0"/>
              </a:spcBef>
              <a:spcAft>
                <a:spcPts val="0"/>
              </a:spcAft>
              <a:buSzPts val="1800"/>
              <a:buChar char="-"/>
            </a:pPr>
            <a:r>
              <a:rPr lang="en-CA"/>
              <a:t>Not considering combined effects</a:t>
            </a:r>
            <a:endParaRPr/>
          </a:p>
        </p:txBody>
      </p:sp>
      <p:sp>
        <p:nvSpPr>
          <p:cNvPr id="120" name="Google Shape;120;p23"/>
          <p:cNvSpPr txBox="1"/>
          <p:nvPr/>
        </p:nvSpPr>
        <p:spPr>
          <a:xfrm>
            <a:off x="3401600" y="323850"/>
            <a:ext cx="5370300" cy="7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solidFill>
                  <a:schemeClr val="dk2"/>
                </a:solidFill>
                <a:latin typeface="Lato"/>
                <a:ea typeface="Lato"/>
                <a:cs typeface="Lato"/>
                <a:sym typeface="Lato"/>
              </a:rPr>
              <a:t>Sex is the biggest factor that affects whether they can acquire a territory.</a:t>
            </a:r>
            <a:endParaRPr sz="1800">
              <a:solidFill>
                <a:schemeClr val="dk2"/>
              </a:solidFill>
              <a:latin typeface="Lato"/>
              <a:ea typeface="Lato"/>
              <a:cs typeface="Lato"/>
              <a:sym typeface="Lato"/>
            </a:endParaRPr>
          </a:p>
        </p:txBody>
      </p:sp>
      <p:pic>
        <p:nvPicPr>
          <p:cNvPr id="121" name="Google Shape;121;p23"/>
          <p:cNvPicPr preferRelativeResize="0"/>
          <p:nvPr/>
        </p:nvPicPr>
        <p:blipFill>
          <a:blip r:embed="rId3">
            <a:alphaModFix/>
          </a:blip>
          <a:stretch>
            <a:fillRect/>
          </a:stretch>
        </p:blipFill>
        <p:spPr>
          <a:xfrm>
            <a:off x="155850" y="2499484"/>
            <a:ext cx="8832300" cy="19448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311700" y="4160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2.   </a:t>
            </a:r>
            <a:r>
              <a:rPr lang="en-CA"/>
              <a:t>Evaluated the significance of each predictor using </a:t>
            </a:r>
            <a:r>
              <a:rPr lang="en-CA" u="sng"/>
              <a:t>p-values</a:t>
            </a:r>
            <a:r>
              <a:rPr lang="en-CA"/>
              <a:t> to determine whether </a:t>
            </a:r>
            <a:r>
              <a:rPr lang="en-CA" u="sng"/>
              <a:t>sex</a:t>
            </a:r>
            <a:r>
              <a:rPr lang="en-CA"/>
              <a:t> is the most influential factor.</a:t>
            </a:r>
            <a:endParaRPr/>
          </a:p>
          <a:p>
            <a:pPr indent="0" lvl="0" marL="0" rtl="0" algn="l">
              <a:spcBef>
                <a:spcPts val="100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1013200" y="1217375"/>
            <a:ext cx="7117600" cy="360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idx="1" type="body"/>
          </p:nvPr>
        </p:nvSpPr>
        <p:spPr>
          <a:xfrm>
            <a:off x="311700" y="358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CA"/>
              <a:t>3.   </a:t>
            </a:r>
            <a:r>
              <a:rPr lang="en-CA"/>
              <a:t>Conducted logistic regression with </a:t>
            </a:r>
            <a:r>
              <a:rPr lang="en-CA" u="sng"/>
              <a:t>individual predictors</a:t>
            </a:r>
            <a:r>
              <a:rPr lang="en-CA"/>
              <a:t> and models including </a:t>
            </a:r>
            <a:r>
              <a:rPr lang="en-CA" u="sng"/>
              <a:t>interactions between predators and prey</a:t>
            </a:r>
            <a:r>
              <a:rPr lang="en-CA"/>
              <a:t>.</a:t>
            </a:r>
            <a:endParaRPr/>
          </a:p>
        </p:txBody>
      </p:sp>
      <p:pic>
        <p:nvPicPr>
          <p:cNvPr id="133" name="Google Shape;133;p25"/>
          <p:cNvPicPr preferRelativeResize="0"/>
          <p:nvPr/>
        </p:nvPicPr>
        <p:blipFill>
          <a:blip r:embed="rId3">
            <a:alphaModFix/>
          </a:blip>
          <a:stretch>
            <a:fillRect/>
          </a:stretch>
        </p:blipFill>
        <p:spPr>
          <a:xfrm>
            <a:off x="116975" y="1582025"/>
            <a:ext cx="8910026" cy="283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3700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4.   </a:t>
            </a:r>
            <a:r>
              <a:rPr lang="en-CA"/>
              <a:t>Compared these models with the “full” model using </a:t>
            </a:r>
            <a:r>
              <a:rPr lang="en-CA" u="sng"/>
              <a:t>Aikake Information Criterion</a:t>
            </a:r>
            <a:r>
              <a:rPr lang="en-CA"/>
              <a:t> (</a:t>
            </a:r>
            <a:r>
              <a:rPr lang="en-CA" u="sng"/>
              <a:t>AIC)</a:t>
            </a:r>
            <a:r>
              <a:rPr lang="en-CA"/>
              <a:t> to identify the most significant factor that influences territory acquisition in squirrels.</a:t>
            </a:r>
            <a:endParaRPr/>
          </a:p>
          <a:p>
            <a:pPr indent="0" lvl="0" marL="0" rtl="0" algn="l">
              <a:spcBef>
                <a:spcPts val="1000"/>
              </a:spcBef>
              <a:spcAft>
                <a:spcPts val="1200"/>
              </a:spcAft>
              <a:buNone/>
            </a:pPr>
            <a:r>
              <a:t/>
            </a:r>
            <a:endParaRPr/>
          </a:p>
        </p:txBody>
      </p:sp>
      <p:pic>
        <p:nvPicPr>
          <p:cNvPr id="139" name="Google Shape;139;p26"/>
          <p:cNvPicPr preferRelativeResize="0"/>
          <p:nvPr/>
        </p:nvPicPr>
        <p:blipFill rotWithShape="1">
          <a:blip r:embed="rId3">
            <a:alphaModFix/>
          </a:blip>
          <a:srcRect b="0" l="0" r="0" t="9288"/>
          <a:stretch/>
        </p:blipFill>
        <p:spPr>
          <a:xfrm>
            <a:off x="409500" y="1446050"/>
            <a:ext cx="8324976" cy="355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311700" y="381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CA"/>
              <a:t>5.  Visualized the effects of predictors on territory acquisition. </a:t>
            </a:r>
            <a:endParaRPr/>
          </a:p>
        </p:txBody>
      </p:sp>
      <p:pic>
        <p:nvPicPr>
          <p:cNvPr id="145" name="Google Shape;145;p27"/>
          <p:cNvPicPr preferRelativeResize="0"/>
          <p:nvPr/>
        </p:nvPicPr>
        <p:blipFill>
          <a:blip r:embed="rId3">
            <a:alphaModFix/>
          </a:blip>
          <a:stretch>
            <a:fillRect/>
          </a:stretch>
        </p:blipFill>
        <p:spPr>
          <a:xfrm>
            <a:off x="1377212" y="838850"/>
            <a:ext cx="6389574" cy="414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a:t>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For Prediction 1:</a:t>
            </a:r>
            <a:endParaRPr/>
          </a:p>
        </p:txBody>
      </p:sp>
      <p:sp>
        <p:nvSpPr>
          <p:cNvPr id="156" name="Google Shape;156;p29"/>
          <p:cNvSpPr txBox="1"/>
          <p:nvPr>
            <p:ph idx="1" type="body"/>
          </p:nvPr>
        </p:nvSpPr>
        <p:spPr>
          <a:xfrm>
            <a:off x="311700" y="1152475"/>
            <a:ext cx="2781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Males have lower odds of acquiring a territory (sexM coefficient = -0.39, p = 0.000446).</a:t>
            </a:r>
            <a:endParaRPr/>
          </a:p>
          <a:p>
            <a:pPr indent="0" lvl="0" marL="457200" rtl="0" algn="l">
              <a:spcBef>
                <a:spcPts val="1200"/>
              </a:spcBef>
              <a:spcAft>
                <a:spcPts val="1200"/>
              </a:spcAft>
              <a:buNone/>
            </a:pPr>
            <a:r>
              <a:t/>
            </a:r>
            <a:endParaRPr/>
          </a:p>
        </p:txBody>
      </p:sp>
      <p:pic>
        <p:nvPicPr>
          <p:cNvPr id="157" name="Google Shape;157;p29"/>
          <p:cNvPicPr preferRelativeResize="0"/>
          <p:nvPr/>
        </p:nvPicPr>
        <p:blipFill>
          <a:blip r:embed="rId3">
            <a:alphaModFix/>
          </a:blip>
          <a:stretch>
            <a:fillRect/>
          </a:stretch>
        </p:blipFill>
        <p:spPr>
          <a:xfrm>
            <a:off x="3183350" y="1152475"/>
            <a:ext cx="5418974" cy="2751850"/>
          </a:xfrm>
          <a:prstGeom prst="rect">
            <a:avLst/>
          </a:prstGeom>
          <a:noFill/>
          <a:ln>
            <a:noFill/>
          </a:ln>
        </p:spPr>
      </p:pic>
      <p:sp>
        <p:nvSpPr>
          <p:cNvPr id="158" name="Google Shape;158;p29"/>
          <p:cNvSpPr/>
          <p:nvPr/>
        </p:nvSpPr>
        <p:spPr>
          <a:xfrm>
            <a:off x="3233625" y="1973900"/>
            <a:ext cx="1427700" cy="195300"/>
          </a:xfrm>
          <a:prstGeom prst="rect">
            <a:avLst/>
          </a:prstGeom>
          <a:solidFill>
            <a:srgbClr val="FFFFFF">
              <a:alpha val="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 name="Google Shape;159;p29"/>
          <p:cNvSpPr/>
          <p:nvPr/>
        </p:nvSpPr>
        <p:spPr>
          <a:xfrm>
            <a:off x="5939300" y="1973900"/>
            <a:ext cx="585600" cy="195300"/>
          </a:xfrm>
          <a:prstGeom prst="rect">
            <a:avLst/>
          </a:prstGeom>
          <a:solidFill>
            <a:srgbClr val="FFFFFF">
              <a:alpha val="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For Prediction 1:</a:t>
            </a:r>
            <a:endParaRPr/>
          </a:p>
        </p:txBody>
      </p:sp>
      <p:sp>
        <p:nvSpPr>
          <p:cNvPr id="165" name="Google Shape;165;p30"/>
          <p:cNvSpPr txBox="1"/>
          <p:nvPr>
            <p:ph idx="1" type="body"/>
          </p:nvPr>
        </p:nvSpPr>
        <p:spPr>
          <a:xfrm>
            <a:off x="311700" y="1152475"/>
            <a:ext cx="3476700" cy="3418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CA"/>
              <a:t>Males have lower odds of acquiring a territory (sexM coefficient = -0.39, </a:t>
            </a:r>
            <a:r>
              <a:rPr lang="en-CA"/>
              <a:t>p = 0.000446</a:t>
            </a:r>
            <a:r>
              <a:rPr lang="en-CA"/>
              <a:t>).</a:t>
            </a:r>
            <a:endParaRPr/>
          </a:p>
          <a:p>
            <a:pPr indent="-342900" lvl="0" marL="457200" rtl="0" algn="l">
              <a:spcBef>
                <a:spcPts val="0"/>
              </a:spcBef>
              <a:spcAft>
                <a:spcPts val="0"/>
              </a:spcAft>
              <a:buSzPts val="1800"/>
              <a:buChar char="●"/>
            </a:pPr>
            <a:r>
              <a:rPr lang="en-CA"/>
              <a:t>Females have a higher likelihood in the graph.</a:t>
            </a:r>
            <a:endParaRPr/>
          </a:p>
          <a:p>
            <a:pPr indent="0" lvl="0" marL="0" rtl="0" algn="l">
              <a:spcBef>
                <a:spcPts val="1200"/>
              </a:spcBef>
              <a:spcAft>
                <a:spcPts val="1200"/>
              </a:spcAft>
              <a:buNone/>
            </a:pPr>
            <a:r>
              <a:rPr lang="en-CA"/>
              <a:t>Conclusion: </a:t>
            </a:r>
            <a:r>
              <a:rPr lang="en-CA"/>
              <a:t>The null hypothesis that there is no difference in the likelihood of territory acquisition between males and females is rejected. </a:t>
            </a:r>
            <a:endParaRPr/>
          </a:p>
        </p:txBody>
      </p:sp>
      <p:pic>
        <p:nvPicPr>
          <p:cNvPr id="166" name="Google Shape;166;p30"/>
          <p:cNvPicPr preferRelativeResize="0"/>
          <p:nvPr/>
        </p:nvPicPr>
        <p:blipFill>
          <a:blip r:embed="rId3">
            <a:alphaModFix/>
          </a:blip>
          <a:stretch>
            <a:fillRect/>
          </a:stretch>
        </p:blipFill>
        <p:spPr>
          <a:xfrm>
            <a:off x="4545825" y="2433650"/>
            <a:ext cx="3739700" cy="2630725"/>
          </a:xfrm>
          <a:prstGeom prst="rect">
            <a:avLst/>
          </a:prstGeom>
          <a:noFill/>
          <a:ln>
            <a:noFill/>
          </a:ln>
        </p:spPr>
      </p:pic>
      <p:pic>
        <p:nvPicPr>
          <p:cNvPr id="167" name="Google Shape;167;p30"/>
          <p:cNvPicPr preferRelativeResize="0"/>
          <p:nvPr/>
        </p:nvPicPr>
        <p:blipFill>
          <a:blip r:embed="rId4">
            <a:alphaModFix/>
          </a:blip>
          <a:stretch>
            <a:fillRect/>
          </a:stretch>
        </p:blipFill>
        <p:spPr>
          <a:xfrm>
            <a:off x="4502962" y="61900"/>
            <a:ext cx="3825449" cy="22164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For Prediction 2:</a:t>
            </a:r>
            <a:endParaRPr/>
          </a:p>
        </p:txBody>
      </p:sp>
      <p:sp>
        <p:nvSpPr>
          <p:cNvPr id="173" name="Google Shape;173;p31"/>
          <p:cNvSpPr txBox="1"/>
          <p:nvPr>
            <p:ph idx="1" type="body"/>
          </p:nvPr>
        </p:nvSpPr>
        <p:spPr>
          <a:xfrm>
            <a:off x="311700" y="1152475"/>
            <a:ext cx="32229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CA"/>
              <a:t>“Full” model has the lowest AIC</a:t>
            </a:r>
            <a:endParaRPr/>
          </a:p>
          <a:p>
            <a:pPr indent="-317500" lvl="1" marL="914400" rtl="0" algn="l">
              <a:spcBef>
                <a:spcPts val="0"/>
              </a:spcBef>
              <a:spcAft>
                <a:spcPts val="0"/>
              </a:spcAft>
              <a:buSzPts val="1400"/>
              <a:buChar char="○"/>
            </a:pPr>
            <a:r>
              <a:rPr lang="en-CA"/>
              <a:t>Predictors</a:t>
            </a:r>
            <a:r>
              <a:rPr lang="en-CA"/>
              <a:t> collectively contribute to territory acquisition.</a:t>
            </a:r>
            <a:endParaRPr/>
          </a:p>
          <a:p>
            <a:pPr indent="-342900" lvl="0" marL="457200" rtl="0" algn="l">
              <a:spcBef>
                <a:spcPts val="0"/>
              </a:spcBef>
              <a:spcAft>
                <a:spcPts val="0"/>
              </a:spcAft>
              <a:buSzPts val="1800"/>
              <a:buChar char="●"/>
            </a:pPr>
            <a:r>
              <a:rPr lang="en-CA"/>
              <a:t>Among single predictors:</a:t>
            </a:r>
            <a:endParaRPr/>
          </a:p>
          <a:p>
            <a:pPr indent="-317500" lvl="1" marL="914400" rtl="0" algn="l">
              <a:spcBef>
                <a:spcPts val="0"/>
              </a:spcBef>
              <a:spcAft>
                <a:spcPts val="0"/>
              </a:spcAft>
              <a:buSzPts val="1400"/>
              <a:buChar char="○"/>
            </a:pPr>
            <a:r>
              <a:rPr lang="en-CA"/>
              <a:t>Std.BD has the lowest AIC</a:t>
            </a:r>
            <a:endParaRPr/>
          </a:p>
          <a:p>
            <a:pPr indent="0" lvl="0" marL="0" rtl="0" algn="l">
              <a:spcBef>
                <a:spcPts val="1200"/>
              </a:spcBef>
              <a:spcAft>
                <a:spcPts val="1200"/>
              </a:spcAft>
              <a:buNone/>
            </a:pPr>
            <a:r>
              <a:rPr lang="en-CA"/>
              <a:t>Conclusion: The null hypothesis that sex is not the biggest factor cannot be rejected.</a:t>
            </a:r>
            <a:endParaRPr/>
          </a:p>
        </p:txBody>
      </p:sp>
      <p:pic>
        <p:nvPicPr>
          <p:cNvPr id="174" name="Google Shape;174;p31"/>
          <p:cNvPicPr preferRelativeResize="0"/>
          <p:nvPr/>
        </p:nvPicPr>
        <p:blipFill rotWithShape="1">
          <a:blip r:embed="rId3">
            <a:alphaModFix/>
          </a:blip>
          <a:srcRect b="0" l="1117" r="0" t="0"/>
          <a:stretch/>
        </p:blipFill>
        <p:spPr>
          <a:xfrm>
            <a:off x="3710250" y="900450"/>
            <a:ext cx="5191675" cy="3920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a:t>Background Information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idx="1" type="body"/>
          </p:nvPr>
        </p:nvSpPr>
        <p:spPr>
          <a:xfrm>
            <a:off x="334700" y="638650"/>
            <a:ext cx="2807400" cy="4100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CA"/>
              <a:t>T</a:t>
            </a:r>
            <a:r>
              <a:rPr lang="en-CA"/>
              <a:t>he relationship be</a:t>
            </a:r>
            <a:r>
              <a:rPr lang="en-CA"/>
              <a:t>tween standardized birth date  and territory acquisition</a:t>
            </a:r>
            <a:endParaRPr/>
          </a:p>
          <a:p>
            <a:pPr indent="-342900" lvl="0" marL="457200" rtl="0" algn="l">
              <a:lnSpc>
                <a:spcPct val="100000"/>
              </a:lnSpc>
              <a:spcBef>
                <a:spcPts val="0"/>
              </a:spcBef>
              <a:spcAft>
                <a:spcPts val="0"/>
              </a:spcAft>
              <a:buSzPts val="1800"/>
              <a:buChar char="●"/>
            </a:pPr>
            <a:r>
              <a:rPr lang="en-CA"/>
              <a:t>Birthdate is standardized as the data are collected over decades. </a:t>
            </a:r>
            <a:endParaRPr/>
          </a:p>
          <a:p>
            <a:pPr indent="-342900" lvl="0" marL="457200" rtl="0" algn="l">
              <a:lnSpc>
                <a:spcPct val="100000"/>
              </a:lnSpc>
              <a:spcBef>
                <a:spcPts val="0"/>
              </a:spcBef>
              <a:spcAft>
                <a:spcPts val="0"/>
              </a:spcAft>
              <a:buSzPts val="1800"/>
              <a:buChar char="●"/>
            </a:pPr>
            <a:r>
              <a:rPr lang="en-CA"/>
              <a:t>Squirrels born earlier tend to acquire territory more easily. </a:t>
            </a:r>
            <a:endParaRPr/>
          </a:p>
        </p:txBody>
      </p:sp>
      <p:pic>
        <p:nvPicPr>
          <p:cNvPr id="180" name="Google Shape;180;p32"/>
          <p:cNvPicPr preferRelativeResize="0"/>
          <p:nvPr/>
        </p:nvPicPr>
        <p:blipFill>
          <a:blip r:embed="rId3">
            <a:alphaModFix/>
          </a:blip>
          <a:stretch>
            <a:fillRect/>
          </a:stretch>
        </p:blipFill>
        <p:spPr>
          <a:xfrm>
            <a:off x="3355850" y="714475"/>
            <a:ext cx="5592300" cy="3714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a:t>Conclusion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Conclusion and Practical Insights</a:t>
            </a:r>
            <a:endParaRPr/>
          </a:p>
        </p:txBody>
      </p:sp>
      <p:sp>
        <p:nvSpPr>
          <p:cNvPr id="191" name="Google Shape;19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0360" lvl="0" marL="457200" rtl="0" algn="l">
              <a:lnSpc>
                <a:spcPct val="100000"/>
              </a:lnSpc>
              <a:spcBef>
                <a:spcPts val="0"/>
              </a:spcBef>
              <a:spcAft>
                <a:spcPts val="0"/>
              </a:spcAft>
              <a:buSzPts val="1760"/>
              <a:buAutoNum type="arabicPeriod"/>
            </a:pPr>
            <a:r>
              <a:rPr b="1" lang="en-CA" sz="1760"/>
              <a:t>Females squirrels have a higher likelihood of acquiring a territory than males.</a:t>
            </a:r>
            <a:endParaRPr b="1" sz="1760"/>
          </a:p>
          <a:p>
            <a:pPr indent="-340360" lvl="0" marL="457200" rtl="0" algn="l">
              <a:lnSpc>
                <a:spcPct val="100000"/>
              </a:lnSpc>
              <a:spcBef>
                <a:spcPts val="0"/>
              </a:spcBef>
              <a:spcAft>
                <a:spcPts val="0"/>
              </a:spcAft>
              <a:buSzPts val="1760"/>
              <a:buChar char="-"/>
            </a:pPr>
            <a:r>
              <a:rPr lang="en-CA" sz="1760"/>
              <a:t>Focus on protecting female squirrels could ensure population sustainability</a:t>
            </a:r>
            <a:endParaRPr sz="1760"/>
          </a:p>
          <a:p>
            <a:pPr indent="0" lvl="0" marL="0" rtl="0" algn="l">
              <a:lnSpc>
                <a:spcPct val="100000"/>
              </a:lnSpc>
              <a:spcBef>
                <a:spcPts val="1200"/>
              </a:spcBef>
              <a:spcAft>
                <a:spcPts val="0"/>
              </a:spcAft>
              <a:buNone/>
            </a:pPr>
            <a:r>
              <a:t/>
            </a:r>
            <a:endParaRPr sz="1760"/>
          </a:p>
          <a:p>
            <a:pPr indent="-340360" lvl="0" marL="457200" rtl="0" algn="l">
              <a:lnSpc>
                <a:spcPct val="100000"/>
              </a:lnSpc>
              <a:spcBef>
                <a:spcPts val="1200"/>
              </a:spcBef>
              <a:spcAft>
                <a:spcPts val="0"/>
              </a:spcAft>
              <a:buSzPts val="1760"/>
              <a:buAutoNum type="arabicPeriod"/>
            </a:pPr>
            <a:r>
              <a:rPr b="1" lang="en-CA" sz="1760"/>
              <a:t>Standardized birth date has the strongest impact on territory acquisition.</a:t>
            </a:r>
            <a:endParaRPr b="1" sz="1760"/>
          </a:p>
          <a:p>
            <a:pPr indent="-340360" lvl="0" marL="457200" rtl="0" algn="l">
              <a:lnSpc>
                <a:spcPct val="100000"/>
              </a:lnSpc>
              <a:spcBef>
                <a:spcPts val="0"/>
              </a:spcBef>
              <a:spcAft>
                <a:spcPts val="0"/>
              </a:spcAft>
              <a:buSzPts val="1760"/>
              <a:buChar char="-"/>
            </a:pPr>
            <a:r>
              <a:rPr lang="en-CA" sz="1760"/>
              <a:t>Support early-born juveniles by resource management</a:t>
            </a:r>
            <a:endParaRPr sz="1760"/>
          </a:p>
          <a:p>
            <a:pPr indent="0" lvl="0" marL="0" rtl="0" algn="l">
              <a:lnSpc>
                <a:spcPct val="100000"/>
              </a:lnSpc>
              <a:spcBef>
                <a:spcPts val="1200"/>
              </a:spcBef>
              <a:spcAft>
                <a:spcPts val="0"/>
              </a:spcAft>
              <a:buNone/>
            </a:pPr>
            <a:r>
              <a:t/>
            </a:r>
            <a:endParaRPr sz="1760"/>
          </a:p>
          <a:p>
            <a:pPr indent="-340360" lvl="0" marL="457200" rtl="0" algn="l">
              <a:lnSpc>
                <a:spcPct val="100000"/>
              </a:lnSpc>
              <a:spcBef>
                <a:spcPts val="1200"/>
              </a:spcBef>
              <a:spcAft>
                <a:spcPts val="0"/>
              </a:spcAft>
              <a:buSzPts val="1760"/>
              <a:buAutoNum type="arabicPeriod"/>
            </a:pPr>
            <a:r>
              <a:rPr b="1" lang="en-CA" sz="1760"/>
              <a:t>Predator has the second-strongest impact on territory acquisition.</a:t>
            </a:r>
            <a:endParaRPr b="1" sz="1760"/>
          </a:p>
          <a:p>
            <a:pPr indent="-340360" lvl="0" marL="457200" rtl="0" algn="l">
              <a:lnSpc>
                <a:spcPct val="100000"/>
              </a:lnSpc>
              <a:spcBef>
                <a:spcPts val="0"/>
              </a:spcBef>
              <a:spcAft>
                <a:spcPts val="0"/>
              </a:spcAft>
              <a:buSzPts val="1760"/>
              <a:buChar char="-"/>
            </a:pPr>
            <a:r>
              <a:rPr lang="en-CA" sz="1760"/>
              <a:t>Manage predator populations to balance survival pressures and competition</a:t>
            </a:r>
            <a:endParaRPr sz="176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Future Work</a:t>
            </a:r>
            <a:endParaRPr/>
          </a:p>
        </p:txBody>
      </p:sp>
      <p:sp>
        <p:nvSpPr>
          <p:cNvPr id="197" name="Google Shape;19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CA" sz="2400"/>
              <a:t>Calculate the combined effects by multiplying variables that interact</a:t>
            </a:r>
            <a:endParaRPr sz="2400"/>
          </a:p>
          <a:p>
            <a:pPr indent="-381000" lvl="0" marL="457200" marR="0" rtl="0" algn="l">
              <a:lnSpc>
                <a:spcPct val="115000"/>
              </a:lnSpc>
              <a:spcBef>
                <a:spcPts val="0"/>
              </a:spcBef>
              <a:spcAft>
                <a:spcPts val="0"/>
              </a:spcAft>
              <a:buSzPts val="2400"/>
              <a:buChar char="-"/>
            </a:pPr>
            <a:r>
              <a:rPr lang="en-CA" sz="2400"/>
              <a:t>Lasso regression</a:t>
            </a:r>
            <a:endParaRPr sz="2400"/>
          </a:p>
          <a:p>
            <a:pPr indent="-381000" lvl="1" marL="914400" marR="0" rtl="0" algn="l">
              <a:lnSpc>
                <a:spcPct val="115000"/>
              </a:lnSpc>
              <a:spcBef>
                <a:spcPts val="0"/>
              </a:spcBef>
              <a:spcAft>
                <a:spcPts val="0"/>
              </a:spcAft>
              <a:buSzPts val="2400"/>
              <a:buChar char="-"/>
            </a:pPr>
            <a:r>
              <a:rPr lang="en-CA" sz="2400"/>
              <a:t>A statistical and machine learning technique that combines variable selection and regularization to improve the accuracy and interpretability of a model</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Thank you!</a:t>
            </a:r>
            <a:endParaRPr/>
          </a:p>
        </p:txBody>
      </p:sp>
      <p:sp>
        <p:nvSpPr>
          <p:cNvPr id="203" name="Google Shape;20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sz="1500">
                <a:solidFill>
                  <a:srgbClr val="222222"/>
                </a:solidFill>
                <a:highlight>
                  <a:schemeClr val="lt1"/>
                </a:highlight>
                <a:latin typeface="Arial"/>
                <a:ea typeface="Arial"/>
                <a:cs typeface="Arial"/>
                <a:sym typeface="Arial"/>
              </a:rPr>
              <a:t>Hendrix JG, Fisher DN, Martinig AR, Boutin S, Dantzer B, Lane JE, McAdam AG. 2020. Territory acquisition mediates the influence of predators and climate on juvenile red squirrel survival. Pelletier F, editor. Journal of Animal Ecology. 89(6):1408–1418. doi:10.1111/1365-2656.13209. https://besjournals.onlinelibrary.wiley.com/doi/10.1111/1365-2656.13209.</a:t>
            </a:r>
            <a:endParaRPr>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Background</a:t>
            </a:r>
            <a:endParaRPr/>
          </a:p>
        </p:txBody>
      </p:sp>
      <p:sp>
        <p:nvSpPr>
          <p:cNvPr id="71" name="Google Shape;71;p15"/>
          <p:cNvSpPr txBox="1"/>
          <p:nvPr>
            <p:ph idx="1" type="body"/>
          </p:nvPr>
        </p:nvSpPr>
        <p:spPr>
          <a:xfrm>
            <a:off x="311700" y="1152475"/>
            <a:ext cx="8520600" cy="3826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0D0D0D"/>
              </a:buClr>
              <a:buSzPts val="2000"/>
              <a:buFont typeface="Arial"/>
              <a:buChar char="●"/>
            </a:pPr>
            <a:r>
              <a:rPr lang="en-CA" sz="2000">
                <a:highlight>
                  <a:srgbClr val="FFFFFF"/>
                </a:highlight>
              </a:rPr>
              <a:t>Dataset based on a long-term study of wild North American red squirrels (27 years) in Yukon, Canada, focused on survival, reproduction, and population dynamics.</a:t>
            </a:r>
            <a:endParaRPr sz="2000">
              <a:highlight>
                <a:srgbClr val="FFFFFF"/>
              </a:highlight>
            </a:endParaRPr>
          </a:p>
          <a:p>
            <a:pPr indent="0" lvl="0" marL="0" rtl="0" algn="l">
              <a:spcBef>
                <a:spcPts val="600"/>
              </a:spcBef>
              <a:spcAft>
                <a:spcPts val="0"/>
              </a:spcAft>
              <a:buNone/>
            </a:pPr>
            <a:r>
              <a:t/>
            </a:r>
            <a:endParaRPr sz="2000">
              <a:highlight>
                <a:srgbClr val="FFFFFF"/>
              </a:highlight>
            </a:endParaRPr>
          </a:p>
          <a:p>
            <a:pPr indent="-355600" lvl="0" marL="457200" rtl="0" algn="l">
              <a:spcBef>
                <a:spcPts val="600"/>
              </a:spcBef>
              <a:spcAft>
                <a:spcPts val="0"/>
              </a:spcAft>
              <a:buClr>
                <a:srgbClr val="0D0D0D"/>
              </a:buClr>
              <a:buSzPts val="2000"/>
              <a:buFont typeface="Arial"/>
              <a:buChar char="●"/>
            </a:pPr>
            <a:r>
              <a:rPr lang="en-CA" sz="2000">
                <a:highlight>
                  <a:srgbClr val="FFFFFF"/>
                </a:highlight>
              </a:rPr>
              <a:t>Why study territory acquisition?</a:t>
            </a:r>
            <a:endParaRPr sz="2000">
              <a:highlight>
                <a:srgbClr val="FFFFFF"/>
              </a:highlight>
            </a:endParaRPr>
          </a:p>
          <a:p>
            <a:pPr indent="0" lvl="0" marL="457200" rtl="0" algn="l">
              <a:spcBef>
                <a:spcPts val="600"/>
              </a:spcBef>
              <a:spcAft>
                <a:spcPts val="600"/>
              </a:spcAft>
              <a:buNone/>
            </a:pPr>
            <a:r>
              <a:rPr lang="en-CA" sz="2000">
                <a:highlight>
                  <a:srgbClr val="FFFFFF"/>
                </a:highlight>
              </a:rPr>
              <a:t>Studying territory acquisition is crucial for understanding ecological balance, species interactions, resource use, and ecosystem stability.</a:t>
            </a:r>
            <a:endParaRPr sz="20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a:t>Hypothesis and predictions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Hypothesis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sz="2400"/>
              <a:t>Male and female juvenile North American red squirrels (</a:t>
            </a:r>
            <a:r>
              <a:rPr i="1" lang="en-CA" sz="2400"/>
              <a:t>Tamiasciurus hudsonicus) </a:t>
            </a:r>
            <a:r>
              <a:rPr lang="en-CA" sz="2400"/>
              <a:t>differ in their likelihood of acquiring a territory and sex is the biggest factor that affects whether they can acquire a territory.</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Prediction	</a:t>
            </a:r>
            <a:endParaRPr/>
          </a:p>
        </p:txBody>
      </p:sp>
      <p:sp>
        <p:nvSpPr>
          <p:cNvPr id="88" name="Google Shape;88;p18"/>
          <p:cNvSpPr txBox="1"/>
          <p:nvPr>
            <p:ph idx="1" type="body"/>
          </p:nvPr>
        </p:nvSpPr>
        <p:spPr>
          <a:xfrm>
            <a:off x="311700" y="1152475"/>
            <a:ext cx="81867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CA" sz="2200"/>
              <a:t>One sex (male or female) might have a higher likelihood of acquiring a territory.</a:t>
            </a:r>
            <a:endParaRPr sz="2200"/>
          </a:p>
          <a:p>
            <a:pPr indent="-368300" lvl="0" marL="457200" rtl="0" algn="l">
              <a:spcBef>
                <a:spcPts val="3000"/>
              </a:spcBef>
              <a:spcAft>
                <a:spcPts val="3000"/>
              </a:spcAft>
              <a:buSzPts val="2200"/>
              <a:buAutoNum type="arabicPeriod"/>
            </a:pPr>
            <a:r>
              <a:rPr lang="en-CA" sz="2200"/>
              <a:t>Sex is the biggest factor that affects whether they can acquire a territory.</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a:t>Method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For Prediction 1:</a:t>
            </a:r>
            <a:endParaRPr/>
          </a:p>
        </p:txBody>
      </p:sp>
      <p:sp>
        <p:nvSpPr>
          <p:cNvPr id="99" name="Google Shape;99;p20"/>
          <p:cNvSpPr txBox="1"/>
          <p:nvPr>
            <p:ph idx="1" type="body"/>
          </p:nvPr>
        </p:nvSpPr>
        <p:spPr>
          <a:xfrm>
            <a:off x="311700" y="1152475"/>
            <a:ext cx="8520600" cy="39297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AutoNum type="arabicPeriod"/>
            </a:pPr>
            <a:r>
              <a:rPr lang="en-CA"/>
              <a:t>Data manipulation</a:t>
            </a:r>
            <a:endParaRPr/>
          </a:p>
          <a:p>
            <a:pPr indent="-330200" lvl="1" marL="914400" rtl="0" algn="l">
              <a:lnSpc>
                <a:spcPct val="100000"/>
              </a:lnSpc>
              <a:spcBef>
                <a:spcPts val="1000"/>
              </a:spcBef>
              <a:spcAft>
                <a:spcPts val="0"/>
              </a:spcAft>
              <a:buSzPts val="1600"/>
              <a:buAutoNum type="alphaLcPeriod"/>
            </a:pPr>
            <a:r>
              <a:rPr lang="en-CA" sz="1600"/>
              <a:t>C</a:t>
            </a:r>
            <a:r>
              <a:rPr lang="en-CA" sz="1600"/>
              <a:t>onverted the "owner" column into a binary variable "acquired_terr" (1 = acquired territory, 0 = not).</a:t>
            </a:r>
            <a:endParaRPr sz="1600"/>
          </a:p>
          <a:p>
            <a:pPr indent="-330200" lvl="1" marL="914400" rtl="0" algn="l">
              <a:lnSpc>
                <a:spcPct val="100000"/>
              </a:lnSpc>
              <a:spcBef>
                <a:spcPts val="1000"/>
              </a:spcBef>
              <a:spcAft>
                <a:spcPts val="0"/>
              </a:spcAft>
              <a:buSzPts val="1600"/>
              <a:buAutoNum type="alphaLcPeriod"/>
            </a:pPr>
            <a:r>
              <a:rPr lang="en-CA" sz="1600"/>
              <a:t>Handled missing or invalid data</a:t>
            </a:r>
            <a:endParaRPr sz="1600"/>
          </a:p>
          <a:p>
            <a:pPr indent="0" lvl="0" marL="0" rtl="0" algn="l">
              <a:lnSpc>
                <a:spcPct val="100000"/>
              </a:lnSpc>
              <a:spcBef>
                <a:spcPts val="1000"/>
              </a:spcBef>
              <a:spcAft>
                <a:spcPts val="1000"/>
              </a:spcAft>
              <a:buNone/>
            </a:pPr>
            <a:r>
              <a:t/>
            </a:r>
            <a:endParaRPr sz="1524"/>
          </a:p>
        </p:txBody>
      </p:sp>
      <p:sp>
        <p:nvSpPr>
          <p:cNvPr id="100" name="Google Shape;100;p20"/>
          <p:cNvSpPr txBox="1"/>
          <p:nvPr/>
        </p:nvSpPr>
        <p:spPr>
          <a:xfrm>
            <a:off x="3302925" y="341550"/>
            <a:ext cx="5664600" cy="72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3000"/>
              </a:spcAft>
              <a:buNone/>
            </a:pPr>
            <a:r>
              <a:rPr lang="en-CA" sz="1800">
                <a:solidFill>
                  <a:schemeClr val="dk2"/>
                </a:solidFill>
                <a:latin typeface="Lato"/>
                <a:ea typeface="Lato"/>
                <a:cs typeface="Lato"/>
                <a:sym typeface="Lato"/>
              </a:rPr>
              <a:t>One sex (male or female) might have a higher likelihood of acquiring a territory.</a:t>
            </a:r>
            <a:endParaRPr sz="1800">
              <a:solidFill>
                <a:schemeClr val="dk2"/>
              </a:solidFill>
              <a:latin typeface="Lato"/>
              <a:ea typeface="Lato"/>
              <a:cs typeface="Lato"/>
              <a:sym typeface="Lato"/>
            </a:endParaRPr>
          </a:p>
        </p:txBody>
      </p:sp>
      <p:pic>
        <p:nvPicPr>
          <p:cNvPr id="101" name="Google Shape;101;p20"/>
          <p:cNvPicPr preferRelativeResize="0"/>
          <p:nvPr/>
        </p:nvPicPr>
        <p:blipFill>
          <a:blip r:embed="rId3">
            <a:alphaModFix/>
          </a:blip>
          <a:stretch>
            <a:fillRect/>
          </a:stretch>
        </p:blipFill>
        <p:spPr>
          <a:xfrm>
            <a:off x="88238" y="2621514"/>
            <a:ext cx="8967527" cy="22225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37002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CA" sz="1900"/>
              <a:t>2.  </a:t>
            </a:r>
            <a:r>
              <a:rPr lang="en-CA" sz="1900"/>
              <a:t>Exploratory data analysis</a:t>
            </a:r>
            <a:endParaRPr sz="1900"/>
          </a:p>
          <a:p>
            <a:pPr indent="-330200" lvl="1" marL="914400" rtl="0" algn="l">
              <a:lnSpc>
                <a:spcPct val="100000"/>
              </a:lnSpc>
              <a:spcBef>
                <a:spcPts val="1000"/>
              </a:spcBef>
              <a:spcAft>
                <a:spcPts val="0"/>
              </a:spcAft>
              <a:buSzPts val="1600"/>
              <a:buAutoNum type="alphaLcPeriod"/>
            </a:pPr>
            <a:r>
              <a:rPr lang="en-CA" sz="1600"/>
              <a:t>Used logistic regression to see the odds of acquiring territory between males and females</a:t>
            </a:r>
            <a:endParaRPr sz="1600"/>
          </a:p>
          <a:p>
            <a:pPr indent="-330200" lvl="1" marL="914400" rtl="0" algn="l">
              <a:lnSpc>
                <a:spcPct val="100000"/>
              </a:lnSpc>
              <a:spcBef>
                <a:spcPts val="1000"/>
              </a:spcBef>
              <a:spcAft>
                <a:spcPts val="0"/>
              </a:spcAft>
              <a:buSzPts val="1600"/>
              <a:buAutoNum type="alphaLcPeriod"/>
            </a:pPr>
            <a:r>
              <a:rPr lang="en-CA" sz="1600"/>
              <a:t>This will include the significance difference in the likelihood of acquiring a territory between sexes</a:t>
            </a:r>
            <a:endParaRPr sz="1600"/>
          </a:p>
          <a:p>
            <a:pPr indent="0" lvl="0" marL="0" rtl="0" algn="l">
              <a:lnSpc>
                <a:spcPct val="100000"/>
              </a:lnSpc>
              <a:spcBef>
                <a:spcPts val="1000"/>
              </a:spcBef>
              <a:spcAft>
                <a:spcPts val="1000"/>
              </a:spcAft>
              <a:buNone/>
            </a:pPr>
            <a:r>
              <a:t/>
            </a:r>
            <a:endParaRPr sz="1900"/>
          </a:p>
        </p:txBody>
      </p:sp>
      <p:pic>
        <p:nvPicPr>
          <p:cNvPr id="107" name="Google Shape;107;p21"/>
          <p:cNvPicPr preferRelativeResize="0"/>
          <p:nvPr/>
        </p:nvPicPr>
        <p:blipFill>
          <a:blip r:embed="rId3">
            <a:alphaModFix/>
          </a:blip>
          <a:stretch>
            <a:fillRect/>
          </a:stretch>
        </p:blipFill>
        <p:spPr>
          <a:xfrm>
            <a:off x="1557325" y="2331863"/>
            <a:ext cx="6029325" cy="195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