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05" r:id="rId2"/>
    <p:sldId id="306" r:id="rId3"/>
    <p:sldId id="256" r:id="rId4"/>
    <p:sldId id="257" r:id="rId5"/>
    <p:sldId id="285" r:id="rId6"/>
    <p:sldId id="286" r:id="rId7"/>
    <p:sldId id="289" r:id="rId8"/>
    <p:sldId id="298" r:id="rId9"/>
    <p:sldId id="287"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 userDrawn="1">
          <p15:clr>
            <a:srgbClr val="A4A3A4"/>
          </p15:clr>
        </p15:guide>
        <p15:guide id="2" pos="7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7"/>
    <p:restoredTop sz="85306"/>
  </p:normalViewPr>
  <p:slideViewPr>
    <p:cSldViewPr snapToGrid="0" showGuides="1">
      <p:cViewPr>
        <p:scale>
          <a:sx n="123" d="100"/>
          <a:sy n="123" d="100"/>
        </p:scale>
        <p:origin x="880" y="144"/>
      </p:cViewPr>
      <p:guideLst>
        <p:guide orient="horz" pos="312"/>
        <p:guide pos="7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296CD-6E58-DC4E-A0EB-CDC3D8FD3BFA}" type="datetimeFigureOut">
              <a:rPr lang="en-US" smtClean="0"/>
              <a:t>11/19/23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48044-7738-D348-8900-2AFDDFC55191}" type="slidenum">
              <a:rPr lang="en-US" smtClean="0"/>
              <a:t>‹#›</a:t>
            </a:fld>
            <a:endParaRPr lang="en-US"/>
          </a:p>
        </p:txBody>
      </p:sp>
    </p:spTree>
    <p:extLst>
      <p:ext uri="{BB962C8B-B14F-4D97-AF65-F5344CB8AC3E}">
        <p14:creationId xmlns:p14="http://schemas.microsoft.com/office/powerpoint/2010/main" val="166460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different programs you need to use to get there. Academic groups typically specialize in one part of the process and don’t make an entire program that does everything, they typically make a program that does just one piece, so biologists like us have to tie everything together with scripts. </a:t>
            </a:r>
          </a:p>
          <a:p>
            <a:endParaRPr lang="en-US" dirty="0"/>
          </a:p>
          <a:p>
            <a:r>
              <a:rPr lang="en-US" dirty="0"/>
              <a:t>For instance, each of these tools is associated with a separate, published paper, in which a small group of people specialized on doing one part of this whole process of analyzing whole genome sequences, to try to make the absolute best method for that part of the process.</a:t>
            </a:r>
          </a:p>
          <a:p>
            <a:endParaRPr lang="en-US" dirty="0"/>
          </a:p>
          <a:p>
            <a:r>
              <a:rPr lang="en-US" dirty="0"/>
              <a:t>This is why we have to make pipelines, because the bioinformatics tools that exist out there are extremely specialized. Again, we get the whole thing done in the end by tying everything together in a pipeline of scripts.</a:t>
            </a:r>
          </a:p>
        </p:txBody>
      </p:sp>
      <p:sp>
        <p:nvSpPr>
          <p:cNvPr id="4" name="Slide Number Placeholder 3"/>
          <p:cNvSpPr>
            <a:spLocks noGrp="1"/>
          </p:cNvSpPr>
          <p:nvPr>
            <p:ph type="sldNum" sz="quarter" idx="5"/>
          </p:nvPr>
        </p:nvSpPr>
        <p:spPr/>
        <p:txBody>
          <a:bodyPr/>
          <a:lstStyle/>
          <a:p>
            <a:fld id="{4C048044-7738-D348-8900-2AFDDFC55191}" type="slidenum">
              <a:rPr lang="en-US" smtClean="0"/>
              <a:t>2</a:t>
            </a:fld>
            <a:endParaRPr lang="en-US"/>
          </a:p>
        </p:txBody>
      </p:sp>
    </p:spTree>
    <p:extLst>
      <p:ext uri="{BB962C8B-B14F-4D97-AF65-F5344CB8AC3E}">
        <p14:creationId xmlns:p14="http://schemas.microsoft.com/office/powerpoint/2010/main" val="2154049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048044-7738-D348-8900-2AFDDFC55191}" type="slidenum">
              <a:rPr lang="en-US" smtClean="0"/>
              <a:t>3</a:t>
            </a:fld>
            <a:endParaRPr lang="en-US"/>
          </a:p>
        </p:txBody>
      </p:sp>
    </p:spTree>
    <p:extLst>
      <p:ext uri="{BB962C8B-B14F-4D97-AF65-F5344CB8AC3E}">
        <p14:creationId xmlns:p14="http://schemas.microsoft.com/office/powerpoint/2010/main" val="1778504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different programs you need to use to get there. Academic groups typically specialize in one part of the process and don’t make an entire program that does everything, they typically make a program that does just one piece, so biologists like us have to tie everything together with scripts. </a:t>
            </a:r>
          </a:p>
          <a:p>
            <a:endParaRPr lang="en-US" dirty="0"/>
          </a:p>
          <a:p>
            <a:r>
              <a:rPr lang="en-US" dirty="0"/>
              <a:t>For instance, each of these tools is associated with a separate, published paper, in which a small group of people specialized on doing one part of this whole process of analyzing whole genome sequences, to try to make the absolute best method for that part of the process.</a:t>
            </a:r>
          </a:p>
          <a:p>
            <a:endParaRPr lang="en-US" dirty="0"/>
          </a:p>
          <a:p>
            <a:r>
              <a:rPr lang="en-US" dirty="0"/>
              <a:t>This is why we have to make pipelines, because the bioinformatics tools that exist out there are extremely specialized. Again, we get the whole thing done in the end by tying everything together in a pipeline of scripts.</a:t>
            </a:r>
          </a:p>
        </p:txBody>
      </p:sp>
      <p:sp>
        <p:nvSpPr>
          <p:cNvPr id="4" name="Slide Number Placeholder 3"/>
          <p:cNvSpPr>
            <a:spLocks noGrp="1"/>
          </p:cNvSpPr>
          <p:nvPr>
            <p:ph type="sldNum" sz="quarter" idx="5"/>
          </p:nvPr>
        </p:nvSpPr>
        <p:spPr/>
        <p:txBody>
          <a:bodyPr/>
          <a:lstStyle/>
          <a:p>
            <a:fld id="{4C048044-7738-D348-8900-2AFDDFC55191}" type="slidenum">
              <a:rPr lang="en-US" smtClean="0"/>
              <a:t>8</a:t>
            </a:fld>
            <a:endParaRPr lang="en-US"/>
          </a:p>
        </p:txBody>
      </p:sp>
    </p:spTree>
    <p:extLst>
      <p:ext uri="{BB962C8B-B14F-4D97-AF65-F5344CB8AC3E}">
        <p14:creationId xmlns:p14="http://schemas.microsoft.com/office/powerpoint/2010/main" val="96229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E00C-3BD2-EEA1-3CAE-31F922987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02FBD9-70AB-6F82-AFF1-AAAA5CEAF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2BDB35-7F80-04FB-1B3E-5CFF6ED70217}"/>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5" name="Footer Placeholder 4">
            <a:extLst>
              <a:ext uri="{FF2B5EF4-FFF2-40B4-BE49-F238E27FC236}">
                <a16:creationId xmlns:a16="http://schemas.microsoft.com/office/drawing/2014/main" id="{C53BBDDD-6C64-E6CD-8576-AAD32791C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686AA-DA8D-131E-B3D5-3B3E8B27E700}"/>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151545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207A-025B-F3FF-4D39-1973E6C3C7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D567B4-9558-C054-D25E-0FBA65C9D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A707C-2044-A907-271C-D59BAA3BAF41}"/>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5" name="Footer Placeholder 4">
            <a:extLst>
              <a:ext uri="{FF2B5EF4-FFF2-40B4-BE49-F238E27FC236}">
                <a16:creationId xmlns:a16="http://schemas.microsoft.com/office/drawing/2014/main" id="{6D884DC3-5905-9B73-2362-D86938CA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B186D-A4F8-913A-73CB-59F86A054195}"/>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327633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A50D2-A196-267D-AB66-208FBFDA47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8938AB-F339-9E65-698D-387786F82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C049A-22AE-4306-3771-4087189CB61D}"/>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5" name="Footer Placeholder 4">
            <a:extLst>
              <a:ext uri="{FF2B5EF4-FFF2-40B4-BE49-F238E27FC236}">
                <a16:creationId xmlns:a16="http://schemas.microsoft.com/office/drawing/2014/main" id="{01528C1F-BD55-7E02-E801-972B6FFF4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753B9-63C1-EFD7-258B-5CBBD7943BC6}"/>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166120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8E15-5287-7523-8820-74C765387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2EDA2-5E13-0D5A-4BA0-F35D06267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BE13C-987C-3C62-C358-0AAD453C7979}"/>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5" name="Footer Placeholder 4">
            <a:extLst>
              <a:ext uri="{FF2B5EF4-FFF2-40B4-BE49-F238E27FC236}">
                <a16:creationId xmlns:a16="http://schemas.microsoft.com/office/drawing/2014/main" id="{48AE7E33-E4E0-07CE-25AE-FE0E83A55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87D3E-0464-166A-A9D7-14AD3C63D1B8}"/>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95332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1C5C-1CC5-82A9-DA3B-769C5C34F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AE57FA-505A-336D-21EA-052987E81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21F9E7-DFDF-A859-26C8-F2EE90841AF1}"/>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5" name="Footer Placeholder 4">
            <a:extLst>
              <a:ext uri="{FF2B5EF4-FFF2-40B4-BE49-F238E27FC236}">
                <a16:creationId xmlns:a16="http://schemas.microsoft.com/office/drawing/2014/main" id="{B338F15C-CB9A-11D0-01FA-2ADF72C6D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66E40-1CE4-DE99-7272-36FE29EAD556}"/>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3842660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0F45-176D-E971-1B97-1E62380A4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AAAA2-A5D6-68A1-AD39-E108D2DA5B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110221-7155-1FD3-8FCE-AD5A00A1B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22B20-74A1-4E0A-3FE3-B9FFDB7BB416}"/>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6" name="Footer Placeholder 5">
            <a:extLst>
              <a:ext uri="{FF2B5EF4-FFF2-40B4-BE49-F238E27FC236}">
                <a16:creationId xmlns:a16="http://schemas.microsoft.com/office/drawing/2014/main" id="{119158BA-8C08-75F0-D257-7E8FFF388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2B288-7F08-8B43-9964-A9A8F13F6F88}"/>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425445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2AFD-415A-3030-56C3-51B861315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5D2558-B5A6-675E-3881-89F7127842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A4D61-07DC-1096-82D2-F7521EC82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6CEAFD-E790-DD92-03C5-FE7B28BB9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822CA-DA99-B496-AB6E-08CDD4C6B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518C2-05BD-F650-C879-2608122D9B85}"/>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8" name="Footer Placeholder 7">
            <a:extLst>
              <a:ext uri="{FF2B5EF4-FFF2-40B4-BE49-F238E27FC236}">
                <a16:creationId xmlns:a16="http://schemas.microsoft.com/office/drawing/2014/main" id="{6A8CBCF8-3C43-5D48-65F7-6541929758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E501AD-2AEA-2698-388E-B097F3C88BE3}"/>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54252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2D-67EE-012E-5562-D326898C9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0B8D64-C1B9-7B72-C5E9-3110C28A4545}"/>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4" name="Footer Placeholder 3">
            <a:extLst>
              <a:ext uri="{FF2B5EF4-FFF2-40B4-BE49-F238E27FC236}">
                <a16:creationId xmlns:a16="http://schemas.microsoft.com/office/drawing/2014/main" id="{B28DAAD9-C2A7-ABE8-73E4-6B59658E7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D12CCB-1DD8-C5A7-60D1-7E2E21C1B3B8}"/>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4612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F423D-A1FB-685E-5807-F23A6FDABB5D}"/>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3" name="Footer Placeholder 2">
            <a:extLst>
              <a:ext uri="{FF2B5EF4-FFF2-40B4-BE49-F238E27FC236}">
                <a16:creationId xmlns:a16="http://schemas.microsoft.com/office/drawing/2014/main" id="{6929BBEA-5B29-038A-DE32-43AC8874A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5A5892-4E28-1289-EF2B-FB7FD0AC1410}"/>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82191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0AC9-DCBB-158F-72E2-C15F7D9A8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1779EA-21D0-E093-1DD9-CBB0E2E47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E5BAE-5DB2-5834-3450-2E01E9762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48A75-4072-52CC-CFD8-5FE63EC38D32}"/>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6" name="Footer Placeholder 5">
            <a:extLst>
              <a:ext uri="{FF2B5EF4-FFF2-40B4-BE49-F238E27FC236}">
                <a16:creationId xmlns:a16="http://schemas.microsoft.com/office/drawing/2014/main" id="{978F38FB-6EF9-18C3-4C63-90FF7B644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828D4-C07D-C66B-457C-C2D9AE50703F}"/>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15273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A821-5DE8-10D6-CC06-2BDABC8AA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2D6E2C-DB92-9756-E268-87EFFD426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AED61F-D3AC-6A5A-A076-A2A6712D4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E9818-CCEE-0590-E49D-727DFAF435B1}"/>
              </a:ext>
            </a:extLst>
          </p:cNvPr>
          <p:cNvSpPr>
            <a:spLocks noGrp="1"/>
          </p:cNvSpPr>
          <p:nvPr>
            <p:ph type="dt" sz="half" idx="10"/>
          </p:nvPr>
        </p:nvSpPr>
        <p:spPr/>
        <p:txBody>
          <a:bodyPr/>
          <a:lstStyle/>
          <a:p>
            <a:fld id="{241C2AFF-2713-CE47-B7A0-9D68EEB70F09}" type="datetimeFigureOut">
              <a:rPr lang="en-US" smtClean="0"/>
              <a:t>11/19/23</a:t>
            </a:fld>
            <a:endParaRPr lang="en-US"/>
          </a:p>
        </p:txBody>
      </p:sp>
      <p:sp>
        <p:nvSpPr>
          <p:cNvPr id="6" name="Footer Placeholder 5">
            <a:extLst>
              <a:ext uri="{FF2B5EF4-FFF2-40B4-BE49-F238E27FC236}">
                <a16:creationId xmlns:a16="http://schemas.microsoft.com/office/drawing/2014/main" id="{552856F4-275B-8C90-E712-41118B748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F826B-F022-F655-7A83-4171FE784AFC}"/>
              </a:ext>
            </a:extLst>
          </p:cNvPr>
          <p:cNvSpPr>
            <a:spLocks noGrp="1"/>
          </p:cNvSpPr>
          <p:nvPr>
            <p:ph type="sldNum" sz="quarter" idx="12"/>
          </p:nvPr>
        </p:nvSpPr>
        <p:spPr/>
        <p:txBody>
          <a:bodyPr/>
          <a:lstStyle/>
          <a:p>
            <a:fld id="{DD28277E-EF64-DB47-A733-0D2E9D15A0F6}" type="slidenum">
              <a:rPr lang="en-US" smtClean="0"/>
              <a:t>‹#›</a:t>
            </a:fld>
            <a:endParaRPr lang="en-US"/>
          </a:p>
        </p:txBody>
      </p:sp>
    </p:spTree>
    <p:extLst>
      <p:ext uri="{BB962C8B-B14F-4D97-AF65-F5344CB8AC3E}">
        <p14:creationId xmlns:p14="http://schemas.microsoft.com/office/powerpoint/2010/main" val="74810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95717-1D2F-FCA6-BEC1-8D2EEB07A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DA9C2A-6374-6E5B-866D-9EEB171FB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ED294-59CD-ADA7-324C-3CB62C95B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C2AFF-2713-CE47-B7A0-9D68EEB70F09}" type="datetimeFigureOut">
              <a:rPr lang="en-US" smtClean="0"/>
              <a:t>11/19/23</a:t>
            </a:fld>
            <a:endParaRPr lang="en-US"/>
          </a:p>
        </p:txBody>
      </p:sp>
      <p:sp>
        <p:nvSpPr>
          <p:cNvPr id="5" name="Footer Placeholder 4">
            <a:extLst>
              <a:ext uri="{FF2B5EF4-FFF2-40B4-BE49-F238E27FC236}">
                <a16:creationId xmlns:a16="http://schemas.microsoft.com/office/drawing/2014/main" id="{D6B7C2C1-53D0-46BE-4793-261E766A2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FDC6C-A638-8977-F43C-60E28CD1D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8277E-EF64-DB47-A733-0D2E9D15A0F6}" type="slidenum">
              <a:rPr lang="en-US" smtClean="0"/>
              <a:t>‹#›</a:t>
            </a:fld>
            <a:endParaRPr lang="en-US"/>
          </a:p>
        </p:txBody>
      </p:sp>
    </p:spTree>
    <p:extLst>
      <p:ext uri="{BB962C8B-B14F-4D97-AF65-F5344CB8AC3E}">
        <p14:creationId xmlns:p14="http://schemas.microsoft.com/office/powerpoint/2010/main" val="334782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D36A-7161-FF43-95E8-38F297051D9F}"/>
              </a:ext>
            </a:extLst>
          </p:cNvPr>
          <p:cNvSpPr>
            <a:spLocks noGrp="1"/>
          </p:cNvSpPr>
          <p:nvPr>
            <p:ph type="ctrTitle"/>
          </p:nvPr>
        </p:nvSpPr>
        <p:spPr/>
        <p:txBody>
          <a:bodyPr/>
          <a:lstStyle/>
          <a:p>
            <a:r>
              <a:rPr lang="en-US" dirty="0"/>
              <a:t>Bioinformatics pipeline </a:t>
            </a:r>
          </a:p>
        </p:txBody>
      </p:sp>
      <p:sp>
        <p:nvSpPr>
          <p:cNvPr id="3" name="Subtitle 2">
            <a:extLst>
              <a:ext uri="{FF2B5EF4-FFF2-40B4-BE49-F238E27FC236}">
                <a16:creationId xmlns:a16="http://schemas.microsoft.com/office/drawing/2014/main" id="{C1CD14F6-EEEC-F137-614E-554240C1BC0A}"/>
              </a:ext>
            </a:extLst>
          </p:cNvPr>
          <p:cNvSpPr>
            <a:spLocks noGrp="1"/>
          </p:cNvSpPr>
          <p:nvPr>
            <p:ph type="subTitle" idx="1"/>
          </p:nvPr>
        </p:nvSpPr>
        <p:spPr/>
        <p:txBody>
          <a:bodyPr/>
          <a:lstStyle/>
          <a:p>
            <a:r>
              <a:rPr lang="en-US" dirty="0"/>
              <a:t>Brian Arnold</a:t>
            </a:r>
          </a:p>
        </p:txBody>
      </p:sp>
    </p:spTree>
    <p:extLst>
      <p:ext uri="{BB962C8B-B14F-4D97-AF65-F5344CB8AC3E}">
        <p14:creationId xmlns:p14="http://schemas.microsoft.com/office/powerpoint/2010/main" val="2491997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5378-5BBA-E4D3-A635-712957B85440}"/>
              </a:ext>
            </a:extLst>
          </p:cNvPr>
          <p:cNvSpPr>
            <a:spLocks noGrp="1"/>
          </p:cNvSpPr>
          <p:nvPr>
            <p:ph type="title"/>
          </p:nvPr>
        </p:nvSpPr>
        <p:spPr/>
        <p:txBody>
          <a:bodyPr/>
          <a:lstStyle/>
          <a:p>
            <a:r>
              <a:rPr lang="en-US" dirty="0"/>
              <a:t>Go to cluster for demo</a:t>
            </a:r>
          </a:p>
        </p:txBody>
      </p:sp>
      <p:sp>
        <p:nvSpPr>
          <p:cNvPr id="3" name="Content Placeholder 2">
            <a:extLst>
              <a:ext uri="{FF2B5EF4-FFF2-40B4-BE49-F238E27FC236}">
                <a16:creationId xmlns:a16="http://schemas.microsoft.com/office/drawing/2014/main" id="{DB0CA0A8-415F-005D-A21F-4963B91E329C}"/>
              </a:ext>
            </a:extLst>
          </p:cNvPr>
          <p:cNvSpPr>
            <a:spLocks noGrp="1"/>
          </p:cNvSpPr>
          <p:nvPr>
            <p:ph idx="1"/>
          </p:nvPr>
        </p:nvSpPr>
        <p:spPr/>
        <p:txBody>
          <a:bodyPr/>
          <a:lstStyle/>
          <a:p>
            <a:r>
              <a:rPr lang="en-US" dirty="0"/>
              <a:t>Simple pipeline where each step is run in its own bash script</a:t>
            </a:r>
          </a:p>
          <a:p>
            <a:r>
              <a:rPr lang="en-US" dirty="0"/>
              <a:t>Next time: automate with </a:t>
            </a:r>
            <a:r>
              <a:rPr lang="en-US" dirty="0" err="1"/>
              <a:t>snakemake</a:t>
            </a:r>
            <a:r>
              <a:rPr lang="en-US" dirty="0"/>
              <a:t>!</a:t>
            </a:r>
          </a:p>
        </p:txBody>
      </p:sp>
    </p:spTree>
    <p:extLst>
      <p:ext uri="{BB962C8B-B14F-4D97-AF65-F5344CB8AC3E}">
        <p14:creationId xmlns:p14="http://schemas.microsoft.com/office/powerpoint/2010/main" val="283937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3">
            <a:extLst>
              <a:ext uri="{FF2B5EF4-FFF2-40B4-BE49-F238E27FC236}">
                <a16:creationId xmlns:a16="http://schemas.microsoft.com/office/drawing/2014/main" id="{DA35BEEF-7374-BCC8-5D5E-CDE80F7A24BF}"/>
              </a:ext>
            </a:extLst>
          </p:cNvPr>
          <p:cNvSpPr txBox="1">
            <a:spLocks/>
          </p:cNvSpPr>
          <p:nvPr/>
        </p:nvSpPr>
        <p:spPr>
          <a:xfrm>
            <a:off x="-3034" y="2925"/>
            <a:ext cx="12195034" cy="923330"/>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WGS summary: </a:t>
            </a:r>
            <a:r>
              <a:rPr lang="en-US" dirty="0">
                <a:solidFill>
                  <a:schemeClr val="accent6"/>
                </a:solidFill>
              </a:rPr>
              <a:t>programs</a:t>
            </a:r>
            <a:r>
              <a:rPr lang="en-US" dirty="0"/>
              <a:t> to get there</a:t>
            </a:r>
          </a:p>
        </p:txBody>
      </p:sp>
      <p:pic>
        <p:nvPicPr>
          <p:cNvPr id="20" name="Picture 6" descr="Whole Genome Sequencing | Whole Genome Sequencing Cost – 1010Genome |  Quality NGS Bioinformatics Data Analysis Services">
            <a:extLst>
              <a:ext uri="{FF2B5EF4-FFF2-40B4-BE49-F238E27FC236}">
                <a16:creationId xmlns:a16="http://schemas.microsoft.com/office/drawing/2014/main" id="{5B9427C2-5960-1827-9450-AD4D707908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362"/>
          <a:stretch/>
        </p:blipFill>
        <p:spPr bwMode="auto">
          <a:xfrm>
            <a:off x="1913666" y="1122511"/>
            <a:ext cx="6633410" cy="1674601"/>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31">
            <a:extLst>
              <a:ext uri="{FF2B5EF4-FFF2-40B4-BE49-F238E27FC236}">
                <a16:creationId xmlns:a16="http://schemas.microsoft.com/office/drawing/2014/main" id="{9A7B22B7-0FD4-15A0-761D-A214B2701592}"/>
              </a:ext>
            </a:extLst>
          </p:cNvPr>
          <p:cNvSpPr/>
          <p:nvPr/>
        </p:nvSpPr>
        <p:spPr>
          <a:xfrm>
            <a:off x="29370" y="1960931"/>
            <a:ext cx="8559346" cy="2839452"/>
          </a:xfrm>
          <a:custGeom>
            <a:avLst/>
            <a:gdLst>
              <a:gd name="connsiteX0" fmla="*/ 8019166 w 8559346"/>
              <a:gd name="connsiteY0" fmla="*/ 0 h 2839452"/>
              <a:gd name="connsiteX1" fmla="*/ 8471553 w 8559346"/>
              <a:gd name="connsiteY1" fmla="*/ 144379 h 2839452"/>
              <a:gd name="connsiteX2" fmla="*/ 8490804 w 8559346"/>
              <a:gd name="connsiteY2" fmla="*/ 587141 h 2839452"/>
              <a:gd name="connsiteX3" fmla="*/ 7740033 w 8559346"/>
              <a:gd name="connsiteY3" fmla="*/ 1260909 h 2839452"/>
              <a:gd name="connsiteX4" fmla="*/ 4881330 w 8559346"/>
              <a:gd name="connsiteY4" fmla="*/ 1424539 h 2839452"/>
              <a:gd name="connsiteX5" fmla="*/ 1733869 w 8559346"/>
              <a:gd name="connsiteY5" fmla="*/ 1472665 h 2839452"/>
              <a:gd name="connsiteX6" fmla="*/ 549962 w 8559346"/>
              <a:gd name="connsiteY6" fmla="*/ 1559292 h 2839452"/>
              <a:gd name="connsiteX7" fmla="*/ 30198 w 8559346"/>
              <a:gd name="connsiteY7" fmla="*/ 2117558 h 2839452"/>
              <a:gd name="connsiteX8" fmla="*/ 107200 w 8559346"/>
              <a:gd name="connsiteY8" fmla="*/ 2704699 h 2839452"/>
              <a:gd name="connsiteX9" fmla="*/ 482585 w 8559346"/>
              <a:gd name="connsiteY9" fmla="*/ 2839452 h 283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9346" h="2839452">
                <a:moveTo>
                  <a:pt x="8019166" y="0"/>
                </a:moveTo>
                <a:cubicBezTo>
                  <a:pt x="8206056" y="23261"/>
                  <a:pt x="8392947" y="46522"/>
                  <a:pt x="8471553" y="144379"/>
                </a:cubicBezTo>
                <a:cubicBezTo>
                  <a:pt x="8550159" y="242236"/>
                  <a:pt x="8612724" y="401053"/>
                  <a:pt x="8490804" y="587141"/>
                </a:cubicBezTo>
                <a:cubicBezTo>
                  <a:pt x="8368884" y="773229"/>
                  <a:pt x="8341612" y="1121343"/>
                  <a:pt x="7740033" y="1260909"/>
                </a:cubicBezTo>
                <a:cubicBezTo>
                  <a:pt x="7138454" y="1400475"/>
                  <a:pt x="5882357" y="1389246"/>
                  <a:pt x="4881330" y="1424539"/>
                </a:cubicBezTo>
                <a:cubicBezTo>
                  <a:pt x="3880303" y="1459832"/>
                  <a:pt x="2455764" y="1450206"/>
                  <a:pt x="1733869" y="1472665"/>
                </a:cubicBezTo>
                <a:cubicBezTo>
                  <a:pt x="1011974" y="1495124"/>
                  <a:pt x="833907" y="1451810"/>
                  <a:pt x="549962" y="1559292"/>
                </a:cubicBezTo>
                <a:cubicBezTo>
                  <a:pt x="266017" y="1666774"/>
                  <a:pt x="103992" y="1926657"/>
                  <a:pt x="30198" y="2117558"/>
                </a:cubicBezTo>
                <a:cubicBezTo>
                  <a:pt x="-43596" y="2308459"/>
                  <a:pt x="31802" y="2584383"/>
                  <a:pt x="107200" y="2704699"/>
                </a:cubicBezTo>
                <a:cubicBezTo>
                  <a:pt x="182598" y="2825015"/>
                  <a:pt x="332591" y="2832233"/>
                  <a:pt x="482585" y="2839452"/>
                </a:cubicBezTo>
              </a:path>
            </a:pathLst>
          </a:custGeom>
          <a:noFill/>
          <a:ln w="25400">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4926E32-7349-0DB4-29FF-30E87FB69507}"/>
              </a:ext>
            </a:extLst>
          </p:cNvPr>
          <p:cNvGrpSpPr/>
          <p:nvPr/>
        </p:nvGrpSpPr>
        <p:grpSpPr>
          <a:xfrm>
            <a:off x="639247" y="4382851"/>
            <a:ext cx="9435532" cy="835355"/>
            <a:chOff x="1236013" y="4315474"/>
            <a:chExt cx="9435532" cy="835355"/>
          </a:xfrm>
        </p:grpSpPr>
        <p:sp>
          <p:nvSpPr>
            <p:cNvPr id="5" name="TextBox 4">
              <a:extLst>
                <a:ext uri="{FF2B5EF4-FFF2-40B4-BE49-F238E27FC236}">
                  <a16:creationId xmlns:a16="http://schemas.microsoft.com/office/drawing/2014/main" id="{7982AAD1-0D1A-4513-2CA9-938DA3155FA4}"/>
                </a:ext>
              </a:extLst>
            </p:cNvPr>
            <p:cNvSpPr txBox="1"/>
            <p:nvPr/>
          </p:nvSpPr>
          <p:spPr>
            <a:xfrm>
              <a:off x="1236013" y="4315474"/>
              <a:ext cx="974049" cy="830997"/>
            </a:xfrm>
            <a:prstGeom prst="rect">
              <a:avLst/>
            </a:prstGeom>
            <a:noFill/>
            <a:ln>
              <a:solidFill>
                <a:schemeClr val="tx1"/>
              </a:solidFill>
            </a:ln>
          </p:spPr>
          <p:txBody>
            <a:bodyPr wrap="none" rtlCol="0">
              <a:spAutoFit/>
            </a:bodyPr>
            <a:lstStyle/>
            <a:p>
              <a:pPr algn="ctr"/>
              <a:r>
                <a:rPr lang="en-US" sz="2400" dirty="0"/>
                <a:t>RAW</a:t>
              </a:r>
            </a:p>
            <a:p>
              <a:pPr algn="ctr"/>
              <a:r>
                <a:rPr lang="en-US" sz="2400" dirty="0"/>
                <a:t>FASTQ</a:t>
              </a:r>
            </a:p>
          </p:txBody>
        </p:sp>
        <p:sp>
          <p:nvSpPr>
            <p:cNvPr id="7" name="TextBox 6">
              <a:extLst>
                <a:ext uri="{FF2B5EF4-FFF2-40B4-BE49-F238E27FC236}">
                  <a16:creationId xmlns:a16="http://schemas.microsoft.com/office/drawing/2014/main" id="{C624A3BD-A7A9-0D7D-A1B1-686A84722319}"/>
                </a:ext>
              </a:extLst>
            </p:cNvPr>
            <p:cNvSpPr txBox="1"/>
            <p:nvPr/>
          </p:nvSpPr>
          <p:spPr>
            <a:xfrm>
              <a:off x="5312799" y="4500140"/>
              <a:ext cx="789190" cy="461665"/>
            </a:xfrm>
            <a:prstGeom prst="rect">
              <a:avLst/>
            </a:prstGeom>
            <a:noFill/>
            <a:ln>
              <a:solidFill>
                <a:schemeClr val="tx1"/>
              </a:solidFill>
            </a:ln>
          </p:spPr>
          <p:txBody>
            <a:bodyPr wrap="none" rtlCol="0">
              <a:spAutoFit/>
            </a:bodyPr>
            <a:lstStyle/>
            <a:p>
              <a:r>
                <a:rPr lang="en-US" sz="2400" dirty="0"/>
                <a:t>BAM</a:t>
              </a:r>
            </a:p>
          </p:txBody>
        </p:sp>
        <p:sp>
          <p:nvSpPr>
            <p:cNvPr id="10" name="TextBox 9">
              <a:extLst>
                <a:ext uri="{FF2B5EF4-FFF2-40B4-BE49-F238E27FC236}">
                  <a16:creationId xmlns:a16="http://schemas.microsoft.com/office/drawing/2014/main" id="{565D234C-E7D6-51A5-507E-C432B430A7C7}"/>
                </a:ext>
              </a:extLst>
            </p:cNvPr>
            <p:cNvSpPr txBox="1"/>
            <p:nvPr/>
          </p:nvSpPr>
          <p:spPr>
            <a:xfrm>
              <a:off x="2899786" y="4318777"/>
              <a:ext cx="1341906" cy="830997"/>
            </a:xfrm>
            <a:prstGeom prst="rect">
              <a:avLst/>
            </a:prstGeom>
            <a:noFill/>
            <a:ln>
              <a:solidFill>
                <a:schemeClr val="tx1"/>
              </a:solidFill>
            </a:ln>
          </p:spPr>
          <p:txBody>
            <a:bodyPr wrap="none" rtlCol="0">
              <a:spAutoFit/>
            </a:bodyPr>
            <a:lstStyle/>
            <a:p>
              <a:pPr algn="ctr"/>
              <a:r>
                <a:rPr lang="en-US" sz="2400" dirty="0"/>
                <a:t>CLEANED</a:t>
              </a:r>
            </a:p>
            <a:p>
              <a:pPr algn="ctr"/>
              <a:r>
                <a:rPr lang="en-US" sz="2400" dirty="0"/>
                <a:t>FASTQ</a:t>
              </a:r>
            </a:p>
          </p:txBody>
        </p:sp>
        <p:cxnSp>
          <p:nvCxnSpPr>
            <p:cNvPr id="12" name="Straight Arrow Connector 11">
              <a:extLst>
                <a:ext uri="{FF2B5EF4-FFF2-40B4-BE49-F238E27FC236}">
                  <a16:creationId xmlns:a16="http://schemas.microsoft.com/office/drawing/2014/main" id="{95996867-6CB2-4E67-AD5D-AAC48D59F23B}"/>
                </a:ext>
              </a:extLst>
            </p:cNvPr>
            <p:cNvCxnSpPr>
              <a:cxnSpLocks/>
            </p:cNvCxnSpPr>
            <p:nvPr/>
          </p:nvCxnSpPr>
          <p:spPr>
            <a:xfrm flipV="1">
              <a:off x="4241692" y="4730972"/>
              <a:ext cx="108913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252896-0517-EC30-E720-0F720BEFA502}"/>
                </a:ext>
              </a:extLst>
            </p:cNvPr>
            <p:cNvCxnSpPr>
              <a:cxnSpLocks/>
              <a:stCxn id="5" idx="3"/>
            </p:cNvCxnSpPr>
            <p:nvPr/>
          </p:nvCxnSpPr>
          <p:spPr>
            <a:xfrm flipV="1">
              <a:off x="2210062" y="4730972"/>
              <a:ext cx="66789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9253F5-26C1-B060-A1C1-28103165AFC7}"/>
                </a:ext>
              </a:extLst>
            </p:cNvPr>
            <p:cNvCxnSpPr>
              <a:cxnSpLocks/>
            </p:cNvCxnSpPr>
            <p:nvPr/>
          </p:nvCxnSpPr>
          <p:spPr>
            <a:xfrm>
              <a:off x="6096000" y="4730972"/>
              <a:ext cx="11568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74C491F-E1A8-5F42-BEDD-45E96B652806}"/>
                </a:ext>
              </a:extLst>
            </p:cNvPr>
            <p:cNvSpPr txBox="1"/>
            <p:nvPr/>
          </p:nvSpPr>
          <p:spPr>
            <a:xfrm>
              <a:off x="7244331" y="4319832"/>
              <a:ext cx="1814151" cy="830997"/>
            </a:xfrm>
            <a:prstGeom prst="rect">
              <a:avLst/>
            </a:prstGeom>
            <a:noFill/>
            <a:ln>
              <a:solidFill>
                <a:schemeClr val="tx1"/>
              </a:solidFill>
            </a:ln>
          </p:spPr>
          <p:txBody>
            <a:bodyPr wrap="none" rtlCol="0">
              <a:spAutoFit/>
            </a:bodyPr>
            <a:lstStyle/>
            <a:p>
              <a:pPr algn="ctr"/>
              <a:r>
                <a:rPr lang="en-US" sz="2400" dirty="0"/>
                <a:t>BAM</a:t>
              </a:r>
            </a:p>
            <a:p>
              <a:pPr algn="ctr"/>
              <a:r>
                <a:rPr lang="en-US" sz="2400" dirty="0"/>
                <a:t>deduplicated</a:t>
              </a:r>
            </a:p>
          </p:txBody>
        </p:sp>
        <p:sp>
          <p:nvSpPr>
            <p:cNvPr id="42" name="TextBox 41">
              <a:extLst>
                <a:ext uri="{FF2B5EF4-FFF2-40B4-BE49-F238E27FC236}">
                  <a16:creationId xmlns:a16="http://schemas.microsoft.com/office/drawing/2014/main" id="{7F14556E-DE13-094E-ABCC-E2AA9FD9E176}"/>
                </a:ext>
              </a:extLst>
            </p:cNvPr>
            <p:cNvSpPr txBox="1"/>
            <p:nvPr/>
          </p:nvSpPr>
          <p:spPr>
            <a:xfrm>
              <a:off x="10010274" y="4500139"/>
              <a:ext cx="661271" cy="461665"/>
            </a:xfrm>
            <a:prstGeom prst="rect">
              <a:avLst/>
            </a:prstGeom>
            <a:noFill/>
            <a:ln>
              <a:solidFill>
                <a:schemeClr val="tx1"/>
              </a:solidFill>
            </a:ln>
          </p:spPr>
          <p:txBody>
            <a:bodyPr wrap="square" rtlCol="0">
              <a:spAutoFit/>
            </a:bodyPr>
            <a:lstStyle/>
            <a:p>
              <a:r>
                <a:rPr lang="en-US" sz="2400" dirty="0"/>
                <a:t>VCF</a:t>
              </a:r>
            </a:p>
          </p:txBody>
        </p:sp>
        <p:cxnSp>
          <p:nvCxnSpPr>
            <p:cNvPr id="44" name="Straight Arrow Connector 43">
              <a:extLst>
                <a:ext uri="{FF2B5EF4-FFF2-40B4-BE49-F238E27FC236}">
                  <a16:creationId xmlns:a16="http://schemas.microsoft.com/office/drawing/2014/main" id="{0F9F0ADB-D7C2-35E0-D023-EAFD06DEDEF6}"/>
                </a:ext>
              </a:extLst>
            </p:cNvPr>
            <p:cNvCxnSpPr>
              <a:cxnSpLocks/>
            </p:cNvCxnSpPr>
            <p:nvPr/>
          </p:nvCxnSpPr>
          <p:spPr>
            <a:xfrm>
              <a:off x="9068446" y="4730972"/>
              <a:ext cx="9418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6DBAC939-4068-EDE6-10D0-A1D91CBD942E}"/>
              </a:ext>
            </a:extLst>
          </p:cNvPr>
          <p:cNvCxnSpPr>
            <a:cxnSpLocks noChangeAspect="1"/>
          </p:cNvCxnSpPr>
          <p:nvPr/>
        </p:nvCxnSpPr>
        <p:spPr>
          <a:xfrm flipV="1">
            <a:off x="10121442" y="4067026"/>
            <a:ext cx="841795" cy="731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AF7CDA-F06B-CC73-0A35-67B00DC7C221}"/>
              </a:ext>
            </a:extLst>
          </p:cNvPr>
          <p:cNvSpPr txBox="1"/>
          <p:nvPr/>
        </p:nvSpPr>
        <p:spPr>
          <a:xfrm>
            <a:off x="10958903" y="3740189"/>
            <a:ext cx="539828" cy="461665"/>
          </a:xfrm>
          <a:prstGeom prst="rect">
            <a:avLst/>
          </a:prstGeom>
          <a:noFill/>
        </p:spPr>
        <p:txBody>
          <a:bodyPr wrap="none" rtlCol="0">
            <a:spAutoFit/>
          </a:bodyPr>
          <a:lstStyle/>
          <a:p>
            <a:r>
              <a:rPr lang="en-US" sz="2400" dirty="0" err="1"/>
              <a:t>Fst</a:t>
            </a:r>
            <a:endParaRPr lang="en-US" sz="2400" dirty="0"/>
          </a:p>
        </p:txBody>
      </p:sp>
      <p:cxnSp>
        <p:nvCxnSpPr>
          <p:cNvPr id="4" name="Straight Arrow Connector 3">
            <a:extLst>
              <a:ext uri="{FF2B5EF4-FFF2-40B4-BE49-F238E27FC236}">
                <a16:creationId xmlns:a16="http://schemas.microsoft.com/office/drawing/2014/main" id="{50EF2844-7329-1BA5-A7B5-E3B9A8C96086}"/>
              </a:ext>
            </a:extLst>
          </p:cNvPr>
          <p:cNvCxnSpPr>
            <a:cxnSpLocks/>
            <a:endCxn id="6" idx="1"/>
          </p:cNvCxnSpPr>
          <p:nvPr/>
        </p:nvCxnSpPr>
        <p:spPr>
          <a:xfrm flipV="1">
            <a:off x="10110483" y="4798349"/>
            <a:ext cx="848420" cy="82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CCE51E-B7ED-F28E-AABF-73F805369447}"/>
              </a:ext>
            </a:extLst>
          </p:cNvPr>
          <p:cNvSpPr txBox="1"/>
          <p:nvPr/>
        </p:nvSpPr>
        <p:spPr>
          <a:xfrm>
            <a:off x="10958903" y="4567516"/>
            <a:ext cx="684803" cy="461665"/>
          </a:xfrm>
          <a:prstGeom prst="rect">
            <a:avLst/>
          </a:prstGeom>
          <a:noFill/>
        </p:spPr>
        <p:txBody>
          <a:bodyPr wrap="none" rtlCol="0">
            <a:spAutoFit/>
          </a:bodyPr>
          <a:lstStyle/>
          <a:p>
            <a:r>
              <a:rPr lang="en-US" sz="2400" dirty="0"/>
              <a:t>PCA</a:t>
            </a:r>
          </a:p>
        </p:txBody>
      </p:sp>
      <p:cxnSp>
        <p:nvCxnSpPr>
          <p:cNvPr id="8" name="Straight Arrow Connector 7">
            <a:extLst>
              <a:ext uri="{FF2B5EF4-FFF2-40B4-BE49-F238E27FC236}">
                <a16:creationId xmlns:a16="http://schemas.microsoft.com/office/drawing/2014/main" id="{52CC62F8-B9C4-6FE4-A25F-5BA4E6520174}"/>
              </a:ext>
            </a:extLst>
          </p:cNvPr>
          <p:cNvCxnSpPr>
            <a:cxnSpLocks noChangeAspect="1"/>
          </p:cNvCxnSpPr>
          <p:nvPr/>
        </p:nvCxnSpPr>
        <p:spPr>
          <a:xfrm>
            <a:off x="10125775" y="4814901"/>
            <a:ext cx="867243" cy="6400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779D08E-3E4B-B0B6-DC82-ABA6142E80C8}"/>
              </a:ext>
            </a:extLst>
          </p:cNvPr>
          <p:cNvSpPr txBox="1"/>
          <p:nvPr/>
        </p:nvSpPr>
        <p:spPr>
          <a:xfrm>
            <a:off x="10672703" y="5274023"/>
            <a:ext cx="1332485" cy="646331"/>
          </a:xfrm>
          <a:prstGeom prst="rect">
            <a:avLst/>
          </a:prstGeom>
          <a:noFill/>
        </p:spPr>
        <p:txBody>
          <a:bodyPr wrap="square" rtlCol="0">
            <a:spAutoFit/>
          </a:bodyPr>
          <a:lstStyle/>
          <a:p>
            <a:pPr algn="ctr"/>
            <a:r>
              <a:rPr lang="en-US" dirty="0"/>
              <a:t>allele frequencies</a:t>
            </a:r>
          </a:p>
        </p:txBody>
      </p:sp>
      <p:cxnSp>
        <p:nvCxnSpPr>
          <p:cNvPr id="11" name="Straight Arrow Connector 10">
            <a:extLst>
              <a:ext uri="{FF2B5EF4-FFF2-40B4-BE49-F238E27FC236}">
                <a16:creationId xmlns:a16="http://schemas.microsoft.com/office/drawing/2014/main" id="{9F3FAF03-1E8D-319E-D0F0-5CEA99E9A862}"/>
              </a:ext>
            </a:extLst>
          </p:cNvPr>
          <p:cNvCxnSpPr>
            <a:cxnSpLocks/>
          </p:cNvCxnSpPr>
          <p:nvPr/>
        </p:nvCxnSpPr>
        <p:spPr>
          <a:xfrm>
            <a:off x="9773049" y="5069422"/>
            <a:ext cx="6798" cy="1180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8693EB3-EE89-F132-BF37-1EEF5988E73F}"/>
              </a:ext>
            </a:extLst>
          </p:cNvPr>
          <p:cNvSpPr txBox="1"/>
          <p:nvPr/>
        </p:nvSpPr>
        <p:spPr>
          <a:xfrm>
            <a:off x="8893273" y="6250729"/>
            <a:ext cx="1744260" cy="369332"/>
          </a:xfrm>
          <a:prstGeom prst="rect">
            <a:avLst/>
          </a:prstGeom>
          <a:noFill/>
        </p:spPr>
        <p:txBody>
          <a:bodyPr wrap="none" rtlCol="0">
            <a:spAutoFit/>
          </a:bodyPr>
          <a:lstStyle/>
          <a:p>
            <a:r>
              <a:rPr lang="en-US" dirty="0"/>
              <a:t>mutation impact</a:t>
            </a:r>
          </a:p>
        </p:txBody>
      </p:sp>
      <p:sp>
        <p:nvSpPr>
          <p:cNvPr id="15" name="TextBox 14">
            <a:extLst>
              <a:ext uri="{FF2B5EF4-FFF2-40B4-BE49-F238E27FC236}">
                <a16:creationId xmlns:a16="http://schemas.microsoft.com/office/drawing/2014/main" id="{AD5FC5A8-BB4C-4A43-73C6-F51C45101820}"/>
              </a:ext>
            </a:extLst>
          </p:cNvPr>
          <p:cNvSpPr txBox="1"/>
          <p:nvPr/>
        </p:nvSpPr>
        <p:spPr>
          <a:xfrm>
            <a:off x="1479056" y="4027183"/>
            <a:ext cx="936371" cy="369332"/>
          </a:xfrm>
          <a:prstGeom prst="rect">
            <a:avLst/>
          </a:prstGeom>
          <a:noFill/>
        </p:spPr>
        <p:txBody>
          <a:bodyPr wrap="square" rtlCol="0">
            <a:spAutoFit/>
          </a:bodyPr>
          <a:lstStyle/>
          <a:p>
            <a:pPr algn="ctr"/>
            <a:r>
              <a:rPr lang="en-US" dirty="0" err="1">
                <a:solidFill>
                  <a:schemeClr val="accent6"/>
                </a:solidFill>
              </a:rPr>
              <a:t>fastp</a:t>
            </a:r>
            <a:endParaRPr lang="en-US" dirty="0">
              <a:solidFill>
                <a:schemeClr val="accent6"/>
              </a:solidFill>
            </a:endParaRPr>
          </a:p>
        </p:txBody>
      </p:sp>
      <p:sp>
        <p:nvSpPr>
          <p:cNvPr id="16" name="TextBox 15">
            <a:extLst>
              <a:ext uri="{FF2B5EF4-FFF2-40B4-BE49-F238E27FC236}">
                <a16:creationId xmlns:a16="http://schemas.microsoft.com/office/drawing/2014/main" id="{C8EB5490-FC41-569E-C02D-3A02F2EB00B1}"/>
              </a:ext>
            </a:extLst>
          </p:cNvPr>
          <p:cNvSpPr txBox="1"/>
          <p:nvPr/>
        </p:nvSpPr>
        <p:spPr>
          <a:xfrm>
            <a:off x="3640367" y="4027183"/>
            <a:ext cx="1093690" cy="369332"/>
          </a:xfrm>
          <a:prstGeom prst="rect">
            <a:avLst/>
          </a:prstGeom>
          <a:noFill/>
        </p:spPr>
        <p:txBody>
          <a:bodyPr wrap="square" rtlCol="0">
            <a:spAutoFit/>
          </a:bodyPr>
          <a:lstStyle/>
          <a:p>
            <a:pPr algn="ctr"/>
            <a:r>
              <a:rPr lang="en-US" dirty="0">
                <a:solidFill>
                  <a:schemeClr val="accent6"/>
                </a:solidFill>
              </a:rPr>
              <a:t>BWA</a:t>
            </a:r>
          </a:p>
        </p:txBody>
      </p:sp>
      <p:sp>
        <p:nvSpPr>
          <p:cNvPr id="17" name="TextBox 16">
            <a:extLst>
              <a:ext uri="{FF2B5EF4-FFF2-40B4-BE49-F238E27FC236}">
                <a16:creationId xmlns:a16="http://schemas.microsoft.com/office/drawing/2014/main" id="{197ADFB1-4B2B-C5E6-BDCB-9664F6289538}"/>
              </a:ext>
            </a:extLst>
          </p:cNvPr>
          <p:cNvSpPr txBox="1"/>
          <p:nvPr/>
        </p:nvSpPr>
        <p:spPr>
          <a:xfrm>
            <a:off x="8444448" y="3995149"/>
            <a:ext cx="1093690" cy="369332"/>
          </a:xfrm>
          <a:prstGeom prst="rect">
            <a:avLst/>
          </a:prstGeom>
          <a:noFill/>
        </p:spPr>
        <p:txBody>
          <a:bodyPr wrap="square" rtlCol="0">
            <a:spAutoFit/>
          </a:bodyPr>
          <a:lstStyle/>
          <a:p>
            <a:pPr algn="ctr"/>
            <a:r>
              <a:rPr lang="en-US" dirty="0">
                <a:solidFill>
                  <a:schemeClr val="accent6"/>
                </a:solidFill>
              </a:rPr>
              <a:t>GATK</a:t>
            </a:r>
          </a:p>
        </p:txBody>
      </p:sp>
      <p:sp>
        <p:nvSpPr>
          <p:cNvPr id="18" name="TextBox 17">
            <a:extLst>
              <a:ext uri="{FF2B5EF4-FFF2-40B4-BE49-F238E27FC236}">
                <a16:creationId xmlns:a16="http://schemas.microsoft.com/office/drawing/2014/main" id="{81F9F2CD-A1F6-FCE0-188F-E8BF8D89D035}"/>
              </a:ext>
            </a:extLst>
          </p:cNvPr>
          <p:cNvSpPr txBox="1"/>
          <p:nvPr/>
        </p:nvSpPr>
        <p:spPr>
          <a:xfrm>
            <a:off x="9847223" y="4027221"/>
            <a:ext cx="1093690" cy="307777"/>
          </a:xfrm>
          <a:prstGeom prst="rect">
            <a:avLst/>
          </a:prstGeom>
          <a:noFill/>
        </p:spPr>
        <p:txBody>
          <a:bodyPr wrap="square" rtlCol="0">
            <a:spAutoFit/>
          </a:bodyPr>
          <a:lstStyle/>
          <a:p>
            <a:pPr algn="ctr"/>
            <a:r>
              <a:rPr lang="en-US" sz="1400" dirty="0" err="1">
                <a:solidFill>
                  <a:schemeClr val="accent6"/>
                </a:solidFill>
              </a:rPr>
              <a:t>vcftools</a:t>
            </a:r>
            <a:endParaRPr lang="en-US" sz="1400" dirty="0">
              <a:solidFill>
                <a:schemeClr val="accent6"/>
              </a:solidFill>
            </a:endParaRPr>
          </a:p>
        </p:txBody>
      </p:sp>
      <p:sp>
        <p:nvSpPr>
          <p:cNvPr id="19" name="TextBox 18">
            <a:extLst>
              <a:ext uri="{FF2B5EF4-FFF2-40B4-BE49-F238E27FC236}">
                <a16:creationId xmlns:a16="http://schemas.microsoft.com/office/drawing/2014/main" id="{9D9DDEA0-159F-A159-27F9-7B1C0B4A9460}"/>
              </a:ext>
            </a:extLst>
          </p:cNvPr>
          <p:cNvSpPr txBox="1"/>
          <p:nvPr/>
        </p:nvSpPr>
        <p:spPr>
          <a:xfrm>
            <a:off x="10089758" y="4543754"/>
            <a:ext cx="1093690" cy="307777"/>
          </a:xfrm>
          <a:prstGeom prst="rect">
            <a:avLst/>
          </a:prstGeom>
          <a:noFill/>
        </p:spPr>
        <p:txBody>
          <a:bodyPr wrap="square" rtlCol="0">
            <a:spAutoFit/>
          </a:bodyPr>
          <a:lstStyle/>
          <a:p>
            <a:pPr algn="ctr"/>
            <a:r>
              <a:rPr lang="en-US" sz="1400" dirty="0">
                <a:solidFill>
                  <a:schemeClr val="accent6"/>
                </a:solidFill>
              </a:rPr>
              <a:t>PLINK</a:t>
            </a:r>
          </a:p>
        </p:txBody>
      </p:sp>
      <p:sp>
        <p:nvSpPr>
          <p:cNvPr id="21" name="TextBox 20">
            <a:extLst>
              <a:ext uri="{FF2B5EF4-FFF2-40B4-BE49-F238E27FC236}">
                <a16:creationId xmlns:a16="http://schemas.microsoft.com/office/drawing/2014/main" id="{1C446790-826A-087A-1AC9-23129D75079B}"/>
              </a:ext>
            </a:extLst>
          </p:cNvPr>
          <p:cNvSpPr txBox="1"/>
          <p:nvPr/>
        </p:nvSpPr>
        <p:spPr>
          <a:xfrm>
            <a:off x="9831397" y="5096492"/>
            <a:ext cx="1093690" cy="307777"/>
          </a:xfrm>
          <a:prstGeom prst="rect">
            <a:avLst/>
          </a:prstGeom>
          <a:noFill/>
        </p:spPr>
        <p:txBody>
          <a:bodyPr wrap="square" rtlCol="0">
            <a:spAutoFit/>
          </a:bodyPr>
          <a:lstStyle/>
          <a:p>
            <a:pPr algn="ctr"/>
            <a:r>
              <a:rPr lang="en-US" sz="1400" dirty="0">
                <a:solidFill>
                  <a:schemeClr val="accent6"/>
                </a:solidFill>
              </a:rPr>
              <a:t>PLINK</a:t>
            </a:r>
          </a:p>
        </p:txBody>
      </p:sp>
      <p:sp>
        <p:nvSpPr>
          <p:cNvPr id="22" name="TextBox 21">
            <a:extLst>
              <a:ext uri="{FF2B5EF4-FFF2-40B4-BE49-F238E27FC236}">
                <a16:creationId xmlns:a16="http://schemas.microsoft.com/office/drawing/2014/main" id="{52964760-6800-42C5-7238-401A1D96264A}"/>
              </a:ext>
            </a:extLst>
          </p:cNvPr>
          <p:cNvSpPr txBox="1"/>
          <p:nvPr/>
        </p:nvSpPr>
        <p:spPr>
          <a:xfrm>
            <a:off x="9132856" y="5391190"/>
            <a:ext cx="634148" cy="307777"/>
          </a:xfrm>
          <a:prstGeom prst="rect">
            <a:avLst/>
          </a:prstGeom>
          <a:noFill/>
        </p:spPr>
        <p:txBody>
          <a:bodyPr wrap="none" rtlCol="0">
            <a:spAutoFit/>
          </a:bodyPr>
          <a:lstStyle/>
          <a:p>
            <a:r>
              <a:rPr lang="en-US" sz="1400" dirty="0" err="1">
                <a:solidFill>
                  <a:schemeClr val="accent6"/>
                </a:solidFill>
              </a:rPr>
              <a:t>snpEff</a:t>
            </a:r>
            <a:endParaRPr lang="en-US" sz="1400" dirty="0">
              <a:solidFill>
                <a:schemeClr val="accent6"/>
              </a:solidFill>
            </a:endParaRPr>
          </a:p>
        </p:txBody>
      </p:sp>
      <p:sp>
        <p:nvSpPr>
          <p:cNvPr id="23" name="TextBox 22">
            <a:extLst>
              <a:ext uri="{FF2B5EF4-FFF2-40B4-BE49-F238E27FC236}">
                <a16:creationId xmlns:a16="http://schemas.microsoft.com/office/drawing/2014/main" id="{AF6B7968-41A3-BB0B-DF3D-415701607EF2}"/>
              </a:ext>
            </a:extLst>
          </p:cNvPr>
          <p:cNvSpPr txBox="1"/>
          <p:nvPr/>
        </p:nvSpPr>
        <p:spPr>
          <a:xfrm>
            <a:off x="5468268" y="4025041"/>
            <a:ext cx="1093690" cy="369332"/>
          </a:xfrm>
          <a:prstGeom prst="rect">
            <a:avLst/>
          </a:prstGeom>
          <a:noFill/>
        </p:spPr>
        <p:txBody>
          <a:bodyPr wrap="square" rtlCol="0">
            <a:spAutoFit/>
          </a:bodyPr>
          <a:lstStyle/>
          <a:p>
            <a:pPr algn="ctr"/>
            <a:r>
              <a:rPr lang="en-US" dirty="0">
                <a:solidFill>
                  <a:schemeClr val="accent6"/>
                </a:solidFill>
              </a:rPr>
              <a:t>Picard</a:t>
            </a:r>
          </a:p>
        </p:txBody>
      </p:sp>
    </p:spTree>
    <p:extLst>
      <p:ext uri="{BB962C8B-B14F-4D97-AF65-F5344CB8AC3E}">
        <p14:creationId xmlns:p14="http://schemas.microsoft.com/office/powerpoint/2010/main" val="389131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vil war drove these elephants to lose their tusks—through evolution |  Science | AAAS">
            <a:extLst>
              <a:ext uri="{FF2B5EF4-FFF2-40B4-BE49-F238E27FC236}">
                <a16:creationId xmlns:a16="http://schemas.microsoft.com/office/drawing/2014/main" id="{366005EB-A5E7-0AEF-65C8-8CDC0EF22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82" y="1919435"/>
            <a:ext cx="7469578" cy="49385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CF87928-602B-3E1F-4813-80E8994F26CD}"/>
              </a:ext>
            </a:extLst>
          </p:cNvPr>
          <p:cNvPicPr>
            <a:picLocks noChangeAspect="1"/>
          </p:cNvPicPr>
          <p:nvPr/>
        </p:nvPicPr>
        <p:blipFill>
          <a:blip r:embed="rId4"/>
          <a:stretch>
            <a:fillRect/>
          </a:stretch>
        </p:blipFill>
        <p:spPr>
          <a:xfrm>
            <a:off x="1869951" y="0"/>
            <a:ext cx="7886040" cy="2308608"/>
          </a:xfrm>
          <a:prstGeom prst="rect">
            <a:avLst/>
          </a:prstGeom>
        </p:spPr>
      </p:pic>
    </p:spTree>
    <p:extLst>
      <p:ext uri="{BB962C8B-B14F-4D97-AF65-F5344CB8AC3E}">
        <p14:creationId xmlns:p14="http://schemas.microsoft.com/office/powerpoint/2010/main" val="402495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C336D-3337-0E2A-86CC-3E2749EA75D8}"/>
              </a:ext>
            </a:extLst>
          </p:cNvPr>
          <p:cNvSpPr>
            <a:spLocks noGrp="1"/>
          </p:cNvSpPr>
          <p:nvPr>
            <p:ph idx="1"/>
          </p:nvPr>
        </p:nvSpPr>
        <p:spPr>
          <a:xfrm>
            <a:off x="0" y="1065604"/>
            <a:ext cx="7030192" cy="3745387"/>
          </a:xfrm>
        </p:spPr>
        <p:txBody>
          <a:bodyPr>
            <a:normAutofit/>
          </a:bodyPr>
          <a:lstStyle/>
          <a:p>
            <a:r>
              <a:rPr lang="en-US" dirty="0"/>
              <a:t>questions</a:t>
            </a:r>
          </a:p>
          <a:p>
            <a:pPr lvl="1"/>
            <a:r>
              <a:rPr lang="en-US" dirty="0"/>
              <a:t>is </a:t>
            </a:r>
            <a:r>
              <a:rPr lang="en-US" dirty="0" err="1"/>
              <a:t>tusklessness</a:t>
            </a:r>
            <a:r>
              <a:rPr lang="en-US" dirty="0"/>
              <a:t> a beneficial trait?</a:t>
            </a:r>
          </a:p>
          <a:p>
            <a:pPr lvl="1"/>
            <a:r>
              <a:rPr lang="en-US" dirty="0"/>
              <a:t>which mutation(s) cause </a:t>
            </a:r>
            <a:r>
              <a:rPr lang="en-US" dirty="0" err="1"/>
              <a:t>tusklessness</a:t>
            </a:r>
            <a:r>
              <a:rPr lang="en-US" dirty="0"/>
              <a:t>?</a:t>
            </a:r>
          </a:p>
          <a:p>
            <a:pPr lvl="1"/>
            <a:r>
              <a:rPr lang="en-US" dirty="0"/>
              <a:t>why are females only tuskless?</a:t>
            </a:r>
          </a:p>
          <a:p>
            <a:r>
              <a:rPr lang="en-US" dirty="0"/>
              <a:t>data</a:t>
            </a:r>
          </a:p>
          <a:p>
            <a:pPr lvl="1"/>
            <a:r>
              <a:rPr lang="en-US" dirty="0"/>
              <a:t>WGS from 10 tuskless matriarchs, 7 tusked matriarchs from </a:t>
            </a:r>
            <a:r>
              <a:rPr lang="en-US" dirty="0" err="1"/>
              <a:t>Gorongosa</a:t>
            </a:r>
            <a:r>
              <a:rPr lang="en-US" dirty="0"/>
              <a:t> National Park, MZ</a:t>
            </a:r>
          </a:p>
          <a:p>
            <a:pPr lvl="1"/>
            <a:r>
              <a:rPr lang="en-US" dirty="0"/>
              <a:t>decades of survey data on elephant families</a:t>
            </a:r>
          </a:p>
          <a:p>
            <a:pPr lvl="2"/>
            <a:r>
              <a:rPr lang="en-US" dirty="0"/>
              <a:t>This was </a:t>
            </a:r>
            <a:r>
              <a:rPr lang="en-US" i="1" dirty="0"/>
              <a:t>extremely</a:t>
            </a:r>
            <a:r>
              <a:rPr lang="en-US" dirty="0"/>
              <a:t> important</a:t>
            </a:r>
          </a:p>
        </p:txBody>
      </p:sp>
      <p:pic>
        <p:nvPicPr>
          <p:cNvPr id="2052" name="Picture 4" descr="African elephants are being born without tusks due to poaching, researchers  say | The Independent | The Independent">
            <a:extLst>
              <a:ext uri="{FF2B5EF4-FFF2-40B4-BE49-F238E27FC236}">
                <a16:creationId xmlns:a16="http://schemas.microsoft.com/office/drawing/2014/main" id="{B33222C5-A7C3-43CE-DBDA-B51A7DD47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191" y="-15433"/>
            <a:ext cx="5161808" cy="38713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Gorongosa Elephant Project">
            <a:extLst>
              <a:ext uri="{FF2B5EF4-FFF2-40B4-BE49-F238E27FC236}">
                <a16:creationId xmlns:a16="http://schemas.microsoft.com/office/drawing/2014/main" id="{CAA1396E-50DE-CA94-B8BF-B57BBA9C6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192" y="3967254"/>
            <a:ext cx="5161807" cy="289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8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B86F80-1D0C-6D45-C42E-B2E599B53A9E}"/>
              </a:ext>
            </a:extLst>
          </p:cNvPr>
          <p:cNvPicPr>
            <a:picLocks noChangeAspect="1"/>
          </p:cNvPicPr>
          <p:nvPr/>
        </p:nvPicPr>
        <p:blipFill>
          <a:blip r:embed="rId2"/>
          <a:stretch>
            <a:fillRect/>
          </a:stretch>
        </p:blipFill>
        <p:spPr>
          <a:xfrm>
            <a:off x="581891" y="1286931"/>
            <a:ext cx="8981209" cy="4516941"/>
          </a:xfrm>
          <a:prstGeom prst="rect">
            <a:avLst/>
          </a:prstGeom>
        </p:spPr>
      </p:pic>
      <p:sp>
        <p:nvSpPr>
          <p:cNvPr id="6" name="Title 3">
            <a:extLst>
              <a:ext uri="{FF2B5EF4-FFF2-40B4-BE49-F238E27FC236}">
                <a16:creationId xmlns:a16="http://schemas.microsoft.com/office/drawing/2014/main" id="{D084DBAD-2B2F-EA83-FC20-89655F472865}"/>
              </a:ext>
            </a:extLst>
          </p:cNvPr>
          <p:cNvSpPr txBox="1">
            <a:spLocks/>
          </p:cNvSpPr>
          <p:nvPr/>
        </p:nvSpPr>
        <p:spPr>
          <a:xfrm>
            <a:off x="-3034" y="2925"/>
            <a:ext cx="12103990" cy="923330"/>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Survey data</a:t>
            </a:r>
          </a:p>
        </p:txBody>
      </p:sp>
      <p:sp>
        <p:nvSpPr>
          <p:cNvPr id="2" name="TextBox 1">
            <a:extLst>
              <a:ext uri="{FF2B5EF4-FFF2-40B4-BE49-F238E27FC236}">
                <a16:creationId xmlns:a16="http://schemas.microsoft.com/office/drawing/2014/main" id="{EAE107B0-773D-2172-0E87-C2984DFF3C8A}"/>
              </a:ext>
            </a:extLst>
          </p:cNvPr>
          <p:cNvSpPr txBox="1"/>
          <p:nvPr/>
        </p:nvSpPr>
        <p:spPr>
          <a:xfrm>
            <a:off x="415637" y="5903893"/>
            <a:ext cx="11419608" cy="954107"/>
          </a:xfrm>
          <a:prstGeom prst="rect">
            <a:avLst/>
          </a:prstGeom>
          <a:noFill/>
        </p:spPr>
        <p:txBody>
          <a:bodyPr wrap="square" rtlCol="0">
            <a:spAutoFit/>
          </a:bodyPr>
          <a:lstStyle/>
          <a:p>
            <a:r>
              <a:rPr lang="en-US" sz="2800" b="1" dirty="0"/>
              <a:t>Conclusion 1</a:t>
            </a:r>
            <a:r>
              <a:rPr lang="en-US" sz="2800" dirty="0"/>
              <a:t>: tusked elephants selectively targeted, 5 tusked elephants were killed for every tuskless elephant</a:t>
            </a:r>
          </a:p>
        </p:txBody>
      </p:sp>
    </p:spTree>
    <p:extLst>
      <p:ext uri="{BB962C8B-B14F-4D97-AF65-F5344CB8AC3E}">
        <p14:creationId xmlns:p14="http://schemas.microsoft.com/office/powerpoint/2010/main" val="238921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351F88-C400-FB96-0F8F-E0EDE6BD8C06}"/>
              </a:ext>
            </a:extLst>
          </p:cNvPr>
          <p:cNvPicPr>
            <a:picLocks noChangeAspect="1"/>
          </p:cNvPicPr>
          <p:nvPr/>
        </p:nvPicPr>
        <p:blipFill rotWithShape="1">
          <a:blip r:embed="rId2"/>
          <a:srcRect r="34925"/>
          <a:stretch/>
        </p:blipFill>
        <p:spPr>
          <a:xfrm>
            <a:off x="143494" y="2751421"/>
            <a:ext cx="5057898" cy="4106579"/>
          </a:xfrm>
          <a:prstGeom prst="rect">
            <a:avLst/>
          </a:prstGeom>
        </p:spPr>
      </p:pic>
      <p:sp>
        <p:nvSpPr>
          <p:cNvPr id="7" name="TextBox 6">
            <a:extLst>
              <a:ext uri="{FF2B5EF4-FFF2-40B4-BE49-F238E27FC236}">
                <a16:creationId xmlns:a16="http://schemas.microsoft.com/office/drawing/2014/main" id="{446715D1-8423-1DDF-3D7A-4D3CA65E9486}"/>
              </a:ext>
            </a:extLst>
          </p:cNvPr>
          <p:cNvSpPr txBox="1"/>
          <p:nvPr/>
        </p:nvSpPr>
        <p:spPr>
          <a:xfrm>
            <a:off x="0" y="961861"/>
            <a:ext cx="7851765" cy="1200329"/>
          </a:xfrm>
          <a:prstGeom prst="rect">
            <a:avLst/>
          </a:prstGeom>
          <a:noFill/>
        </p:spPr>
        <p:txBody>
          <a:bodyPr wrap="none" rtlCol="0">
            <a:spAutoFit/>
          </a:bodyPr>
          <a:lstStyle/>
          <a:p>
            <a:r>
              <a:rPr lang="en-US" sz="2400" b="1" dirty="0"/>
              <a:t>Conclusion 2</a:t>
            </a:r>
            <a:r>
              <a:rPr lang="en-US" sz="2400" dirty="0"/>
              <a:t>: tuskless trait looks genetic, specific to females</a:t>
            </a:r>
          </a:p>
          <a:p>
            <a:pPr marL="285750" indent="-285750">
              <a:buFont typeface="Arial" panose="020B0604020202020204" pitchFamily="34" charset="0"/>
              <a:buChar char="•"/>
            </a:pPr>
            <a:r>
              <a:rPr lang="en-US" sz="2400" dirty="0"/>
              <a:t>tusked moms birth tusked daughters</a:t>
            </a:r>
          </a:p>
          <a:p>
            <a:pPr marL="285750" indent="-285750">
              <a:buFont typeface="Arial" panose="020B0604020202020204" pitchFamily="34" charset="0"/>
              <a:buChar char="•"/>
            </a:pPr>
            <a:r>
              <a:rPr lang="en-US" sz="2400" dirty="0"/>
              <a:t>tuskless moms birth both tusked and tuskless daughters</a:t>
            </a:r>
          </a:p>
        </p:txBody>
      </p:sp>
      <p:sp>
        <p:nvSpPr>
          <p:cNvPr id="2" name="Title 3">
            <a:extLst>
              <a:ext uri="{FF2B5EF4-FFF2-40B4-BE49-F238E27FC236}">
                <a16:creationId xmlns:a16="http://schemas.microsoft.com/office/drawing/2014/main" id="{F2FB7D7A-3268-0B7E-D944-F643759356C0}"/>
              </a:ext>
            </a:extLst>
          </p:cNvPr>
          <p:cNvSpPr txBox="1">
            <a:spLocks/>
          </p:cNvSpPr>
          <p:nvPr/>
        </p:nvSpPr>
        <p:spPr>
          <a:xfrm>
            <a:off x="-3034" y="2925"/>
            <a:ext cx="12103990" cy="923330"/>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Survey data</a:t>
            </a:r>
          </a:p>
        </p:txBody>
      </p:sp>
      <p:grpSp>
        <p:nvGrpSpPr>
          <p:cNvPr id="10" name="Group 9">
            <a:extLst>
              <a:ext uri="{FF2B5EF4-FFF2-40B4-BE49-F238E27FC236}">
                <a16:creationId xmlns:a16="http://schemas.microsoft.com/office/drawing/2014/main" id="{CC04597B-102B-7EF3-6C2E-53D368A18C54}"/>
              </a:ext>
            </a:extLst>
          </p:cNvPr>
          <p:cNvGrpSpPr/>
          <p:nvPr/>
        </p:nvGrpSpPr>
        <p:grpSpPr>
          <a:xfrm>
            <a:off x="6840186" y="2800393"/>
            <a:ext cx="5351814" cy="3473676"/>
            <a:chOff x="6840186" y="2121052"/>
            <a:chExt cx="5351814" cy="3473676"/>
          </a:xfrm>
        </p:grpSpPr>
        <p:pic>
          <p:nvPicPr>
            <p:cNvPr id="2050" name="Picture 2" descr="Gorongosa tuskless elephants">
              <a:extLst>
                <a:ext uri="{FF2B5EF4-FFF2-40B4-BE49-F238E27FC236}">
                  <a16:creationId xmlns:a16="http://schemas.microsoft.com/office/drawing/2014/main" id="{53C1293A-8A9E-8163-7C00-BE44624FD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187" y="2121052"/>
              <a:ext cx="5351813" cy="30120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9BE964-20C5-73F5-BC1A-EDECA2C2E392}"/>
                </a:ext>
              </a:extLst>
            </p:cNvPr>
            <p:cNvSpPr txBox="1"/>
            <p:nvPr/>
          </p:nvSpPr>
          <p:spPr>
            <a:xfrm>
              <a:off x="6840186" y="5133063"/>
              <a:ext cx="5351814" cy="461665"/>
            </a:xfrm>
            <a:prstGeom prst="rect">
              <a:avLst/>
            </a:prstGeom>
            <a:noFill/>
          </p:spPr>
          <p:txBody>
            <a:bodyPr wrap="square" rtlCol="0">
              <a:spAutoFit/>
            </a:bodyPr>
            <a:lstStyle/>
            <a:p>
              <a:r>
                <a:rPr lang="en-US" sz="1200" b="0" i="0" dirty="0" err="1">
                  <a:solidFill>
                    <a:srgbClr val="000000"/>
                  </a:solidFill>
                  <a:effectLst/>
                  <a:latin typeface="Roboto" panose="02000000000000000000" pitchFamily="2" charset="0"/>
                </a:rPr>
                <a:t>Matriach</a:t>
              </a:r>
              <a:r>
                <a:rPr lang="en-US" sz="1200" b="0" i="0" dirty="0">
                  <a:solidFill>
                    <a:srgbClr val="000000"/>
                  </a:solidFill>
                  <a:effectLst/>
                  <a:latin typeface="Roboto" panose="02000000000000000000" pitchFamily="2" charset="0"/>
                </a:rPr>
                <a:t> </a:t>
              </a:r>
              <a:r>
                <a:rPr lang="en-US" sz="1200" b="0" i="0" dirty="0" err="1">
                  <a:solidFill>
                    <a:srgbClr val="000000"/>
                  </a:solidFill>
                  <a:effectLst/>
                  <a:latin typeface="Roboto" panose="02000000000000000000" pitchFamily="2" charset="0"/>
                </a:rPr>
                <a:t>Junia</a:t>
              </a:r>
              <a:r>
                <a:rPr lang="en-US" sz="1200" b="0" i="0" dirty="0">
                  <a:solidFill>
                    <a:srgbClr val="000000"/>
                  </a:solidFill>
                  <a:effectLst/>
                  <a:latin typeface="Roboto" panose="02000000000000000000" pitchFamily="2" charset="0"/>
                </a:rPr>
                <a:t> (left) stands with her young tusked son and Isabella, her adult tuskless daughter.</a:t>
              </a:r>
              <a:endParaRPr lang="en-US" sz="1200" dirty="0"/>
            </a:p>
          </p:txBody>
        </p:sp>
      </p:grpSp>
    </p:spTree>
    <p:extLst>
      <p:ext uri="{BB962C8B-B14F-4D97-AF65-F5344CB8AC3E}">
        <p14:creationId xmlns:p14="http://schemas.microsoft.com/office/powerpoint/2010/main" val="108797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9B7FA-1EA5-8732-3219-1B37162D1135}"/>
              </a:ext>
            </a:extLst>
          </p:cNvPr>
          <p:cNvSpPr txBox="1">
            <a:spLocks/>
          </p:cNvSpPr>
          <p:nvPr/>
        </p:nvSpPr>
        <p:spPr>
          <a:xfrm>
            <a:off x="-3034" y="86025"/>
            <a:ext cx="12103990" cy="840230"/>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Survey data</a:t>
            </a:r>
          </a:p>
        </p:txBody>
      </p:sp>
      <p:pic>
        <p:nvPicPr>
          <p:cNvPr id="8" name="Picture 7">
            <a:extLst>
              <a:ext uri="{FF2B5EF4-FFF2-40B4-BE49-F238E27FC236}">
                <a16:creationId xmlns:a16="http://schemas.microsoft.com/office/drawing/2014/main" id="{65A74192-B453-808F-9D4E-9F95521732FD}"/>
              </a:ext>
            </a:extLst>
          </p:cNvPr>
          <p:cNvPicPr>
            <a:picLocks noChangeAspect="1"/>
          </p:cNvPicPr>
          <p:nvPr/>
        </p:nvPicPr>
        <p:blipFill rotWithShape="1">
          <a:blip r:embed="rId2"/>
          <a:srcRect l="65746"/>
          <a:stretch/>
        </p:blipFill>
        <p:spPr>
          <a:xfrm>
            <a:off x="940505" y="1261617"/>
            <a:ext cx="2509652" cy="3871016"/>
          </a:xfrm>
          <a:prstGeom prst="rect">
            <a:avLst/>
          </a:prstGeom>
        </p:spPr>
      </p:pic>
      <p:sp>
        <p:nvSpPr>
          <p:cNvPr id="9" name="TextBox 8">
            <a:extLst>
              <a:ext uri="{FF2B5EF4-FFF2-40B4-BE49-F238E27FC236}">
                <a16:creationId xmlns:a16="http://schemas.microsoft.com/office/drawing/2014/main" id="{1F52FA86-9048-2A56-26A6-F1B54F935050}"/>
              </a:ext>
            </a:extLst>
          </p:cNvPr>
          <p:cNvSpPr txBox="1"/>
          <p:nvPr/>
        </p:nvSpPr>
        <p:spPr>
          <a:xfrm>
            <a:off x="4609502" y="805340"/>
            <a:ext cx="627050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tuskless moms birth significantly more female offspring</a:t>
            </a:r>
          </a:p>
        </p:txBody>
      </p:sp>
      <p:sp>
        <p:nvSpPr>
          <p:cNvPr id="2" name="TextBox 1">
            <a:extLst>
              <a:ext uri="{FF2B5EF4-FFF2-40B4-BE49-F238E27FC236}">
                <a16:creationId xmlns:a16="http://schemas.microsoft.com/office/drawing/2014/main" id="{3410CC4D-900A-21DB-9AF1-9A4018D6D94B}"/>
              </a:ext>
            </a:extLst>
          </p:cNvPr>
          <p:cNvSpPr txBox="1"/>
          <p:nvPr/>
        </p:nvSpPr>
        <p:spPr>
          <a:xfrm>
            <a:off x="45522" y="6001186"/>
            <a:ext cx="12100956" cy="830997"/>
          </a:xfrm>
          <a:prstGeom prst="rect">
            <a:avLst/>
          </a:prstGeom>
          <a:noFill/>
        </p:spPr>
        <p:txBody>
          <a:bodyPr wrap="square" rtlCol="0">
            <a:spAutoFit/>
          </a:bodyPr>
          <a:lstStyle/>
          <a:p>
            <a:r>
              <a:rPr lang="en-US" sz="2400" b="1" dirty="0"/>
              <a:t>Conclusion 3</a:t>
            </a:r>
            <a:r>
              <a:rPr lang="en-US" sz="2400" dirty="0"/>
              <a:t>: female-specificity of tuskless trait appears to be caused by </a:t>
            </a:r>
            <a:r>
              <a:rPr lang="en-US" sz="2400" i="1" dirty="0"/>
              <a:t>male-lethal</a:t>
            </a:r>
            <a:r>
              <a:rPr lang="en-US" sz="2400" dirty="0"/>
              <a:t> mutation on X chromosome</a:t>
            </a:r>
          </a:p>
        </p:txBody>
      </p:sp>
      <p:sp>
        <p:nvSpPr>
          <p:cNvPr id="3" name="TextBox 2">
            <a:extLst>
              <a:ext uri="{FF2B5EF4-FFF2-40B4-BE49-F238E27FC236}">
                <a16:creationId xmlns:a16="http://schemas.microsoft.com/office/drawing/2014/main" id="{7CDC2C82-7AF0-B6E5-8810-8A0E9231BC31}"/>
              </a:ext>
            </a:extLst>
          </p:cNvPr>
          <p:cNvSpPr txBox="1"/>
          <p:nvPr/>
        </p:nvSpPr>
        <p:spPr>
          <a:xfrm>
            <a:off x="4631042" y="1420475"/>
            <a:ext cx="7560958" cy="1477328"/>
          </a:xfrm>
          <a:prstGeom prst="rect">
            <a:avLst/>
          </a:prstGeom>
          <a:noFill/>
        </p:spPr>
        <p:txBody>
          <a:bodyPr wrap="square" rtlCol="0">
            <a:spAutoFit/>
          </a:bodyPr>
          <a:lstStyle/>
          <a:p>
            <a:r>
              <a:rPr lang="en-US" sz="1800" dirty="0"/>
              <a:t>Suggested biological mechanism involves mutation on X chromosome with 2 effects:</a:t>
            </a:r>
          </a:p>
          <a:p>
            <a:pPr marL="800100" lvl="1" indent="-342900">
              <a:buFont typeface="+mj-lt"/>
              <a:buAutoNum type="arabicPeriod"/>
            </a:pPr>
            <a:r>
              <a:rPr lang="en-US" dirty="0"/>
              <a:t>Dominant for </a:t>
            </a:r>
            <a:r>
              <a:rPr lang="en-US" dirty="0" err="1"/>
              <a:t>tusklessness</a:t>
            </a:r>
            <a:endParaRPr lang="en-US" dirty="0"/>
          </a:p>
          <a:p>
            <a:pPr marL="800100" lvl="1" indent="-342900">
              <a:buFont typeface="+mj-lt"/>
              <a:buAutoNum type="arabicPeriod"/>
            </a:pPr>
            <a:r>
              <a:rPr lang="en-US" dirty="0"/>
              <a:t>Recessive for lethality</a:t>
            </a:r>
          </a:p>
          <a:p>
            <a:endParaRPr lang="en-US" dirty="0"/>
          </a:p>
        </p:txBody>
      </p:sp>
      <p:grpSp>
        <p:nvGrpSpPr>
          <p:cNvPr id="13" name="Group 12">
            <a:extLst>
              <a:ext uri="{FF2B5EF4-FFF2-40B4-BE49-F238E27FC236}">
                <a16:creationId xmlns:a16="http://schemas.microsoft.com/office/drawing/2014/main" id="{CB2740B3-9FB6-B205-E16F-180033C9B79F}"/>
              </a:ext>
            </a:extLst>
          </p:cNvPr>
          <p:cNvGrpSpPr/>
          <p:nvPr/>
        </p:nvGrpSpPr>
        <p:grpSpPr>
          <a:xfrm>
            <a:off x="4693046" y="3495024"/>
            <a:ext cx="110832" cy="998551"/>
            <a:chOff x="5452997" y="2990754"/>
            <a:chExt cx="110832" cy="998551"/>
          </a:xfrm>
        </p:grpSpPr>
        <p:sp>
          <p:nvSpPr>
            <p:cNvPr id="12" name="Oval 11">
              <a:extLst>
                <a:ext uri="{FF2B5EF4-FFF2-40B4-BE49-F238E27FC236}">
                  <a16:creationId xmlns:a16="http://schemas.microsoft.com/office/drawing/2014/main" id="{9550A83F-9B72-9214-9470-8FE585A7DC36}"/>
                </a:ext>
              </a:extLst>
            </p:cNvPr>
            <p:cNvSpPr/>
            <p:nvPr/>
          </p:nvSpPr>
          <p:spPr>
            <a:xfrm>
              <a:off x="5452997" y="3473630"/>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3913BA2-D822-9F0D-E8DE-BB3941080E1E}"/>
                </a:ext>
              </a:extLst>
            </p:cNvPr>
            <p:cNvSpPr/>
            <p:nvPr/>
          </p:nvSpPr>
          <p:spPr>
            <a:xfrm>
              <a:off x="5452997" y="2990754"/>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C0961F3-54BA-510A-D6E3-93E5441E7F26}"/>
                </a:ext>
              </a:extLst>
            </p:cNvPr>
            <p:cNvSpPr>
              <a:spLocks noChangeAspect="1"/>
            </p:cNvSpPr>
            <p:nvPr/>
          </p:nvSpPr>
          <p:spPr>
            <a:xfrm>
              <a:off x="5452997" y="3429000"/>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A239D5FE-EE7E-9F4D-5F93-92C81A0C5E43}"/>
              </a:ext>
            </a:extLst>
          </p:cNvPr>
          <p:cNvGrpSpPr/>
          <p:nvPr/>
        </p:nvGrpSpPr>
        <p:grpSpPr>
          <a:xfrm>
            <a:off x="4915501" y="3495024"/>
            <a:ext cx="110832" cy="998551"/>
            <a:chOff x="5452997" y="2990754"/>
            <a:chExt cx="110832" cy="998551"/>
          </a:xfrm>
        </p:grpSpPr>
        <p:sp>
          <p:nvSpPr>
            <p:cNvPr id="15" name="Oval 14">
              <a:extLst>
                <a:ext uri="{FF2B5EF4-FFF2-40B4-BE49-F238E27FC236}">
                  <a16:creationId xmlns:a16="http://schemas.microsoft.com/office/drawing/2014/main" id="{8C1287A6-2704-EDB4-F359-44E95C616FB7}"/>
                </a:ext>
              </a:extLst>
            </p:cNvPr>
            <p:cNvSpPr/>
            <p:nvPr/>
          </p:nvSpPr>
          <p:spPr>
            <a:xfrm>
              <a:off x="5452997" y="3473630"/>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83F08ED-4D9B-F6B0-34A4-1125C066EEFB}"/>
                </a:ext>
              </a:extLst>
            </p:cNvPr>
            <p:cNvSpPr/>
            <p:nvPr/>
          </p:nvSpPr>
          <p:spPr>
            <a:xfrm>
              <a:off x="5452997" y="2990754"/>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5F038C7-D543-6B1D-EF89-544B3D0C6984}"/>
                </a:ext>
              </a:extLst>
            </p:cNvPr>
            <p:cNvSpPr>
              <a:spLocks noChangeAspect="1"/>
            </p:cNvSpPr>
            <p:nvPr/>
          </p:nvSpPr>
          <p:spPr>
            <a:xfrm>
              <a:off x="5452997" y="3429000"/>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B83D23C-C756-B32F-8711-84142BAD4013}"/>
              </a:ext>
            </a:extLst>
          </p:cNvPr>
          <p:cNvGrpSpPr/>
          <p:nvPr/>
        </p:nvGrpSpPr>
        <p:grpSpPr>
          <a:xfrm>
            <a:off x="5941743" y="3495024"/>
            <a:ext cx="110832" cy="998551"/>
            <a:chOff x="5452997" y="2990754"/>
            <a:chExt cx="110832" cy="998551"/>
          </a:xfrm>
        </p:grpSpPr>
        <p:sp>
          <p:nvSpPr>
            <p:cNvPr id="19" name="Oval 18">
              <a:extLst>
                <a:ext uri="{FF2B5EF4-FFF2-40B4-BE49-F238E27FC236}">
                  <a16:creationId xmlns:a16="http://schemas.microsoft.com/office/drawing/2014/main" id="{224516B4-3697-1D8C-0D91-955C4BAEE4A7}"/>
                </a:ext>
              </a:extLst>
            </p:cNvPr>
            <p:cNvSpPr/>
            <p:nvPr/>
          </p:nvSpPr>
          <p:spPr>
            <a:xfrm>
              <a:off x="5452997" y="3473630"/>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CF931C5-4902-38BA-1756-1FD3DB924C65}"/>
                </a:ext>
              </a:extLst>
            </p:cNvPr>
            <p:cNvSpPr/>
            <p:nvPr/>
          </p:nvSpPr>
          <p:spPr>
            <a:xfrm>
              <a:off x="5452997" y="2990754"/>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EB2AA4D-F4D9-6FBC-7205-0EBB9D1040C3}"/>
                </a:ext>
              </a:extLst>
            </p:cNvPr>
            <p:cNvSpPr>
              <a:spLocks noChangeAspect="1"/>
            </p:cNvSpPr>
            <p:nvPr/>
          </p:nvSpPr>
          <p:spPr>
            <a:xfrm>
              <a:off x="5452997" y="3429000"/>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DCA0FBE-3702-6F5C-8560-20DA7E4E12B5}"/>
              </a:ext>
            </a:extLst>
          </p:cNvPr>
          <p:cNvGrpSpPr/>
          <p:nvPr/>
        </p:nvGrpSpPr>
        <p:grpSpPr>
          <a:xfrm>
            <a:off x="6201069" y="3520833"/>
            <a:ext cx="110832" cy="603930"/>
            <a:chOff x="5452997" y="3016563"/>
            <a:chExt cx="110832" cy="603930"/>
          </a:xfrm>
        </p:grpSpPr>
        <p:sp>
          <p:nvSpPr>
            <p:cNvPr id="23" name="Oval 22">
              <a:extLst>
                <a:ext uri="{FF2B5EF4-FFF2-40B4-BE49-F238E27FC236}">
                  <a16:creationId xmlns:a16="http://schemas.microsoft.com/office/drawing/2014/main" id="{CCFC095E-0086-3C8B-DC63-50F74CBF27D2}"/>
                </a:ext>
              </a:extLst>
            </p:cNvPr>
            <p:cNvSpPr/>
            <p:nvPr/>
          </p:nvSpPr>
          <p:spPr>
            <a:xfrm>
              <a:off x="5452997" y="3307220"/>
              <a:ext cx="106657" cy="3132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7D8C3F-E4B3-ED49-264C-DE4E3CF0971F}"/>
                </a:ext>
              </a:extLst>
            </p:cNvPr>
            <p:cNvSpPr/>
            <p:nvPr/>
          </p:nvSpPr>
          <p:spPr>
            <a:xfrm>
              <a:off x="5452997" y="3016563"/>
              <a:ext cx="110832" cy="3019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CFA9D4-3B2D-D1BA-148B-D367E7710F9C}"/>
                </a:ext>
              </a:extLst>
            </p:cNvPr>
            <p:cNvSpPr>
              <a:spLocks noChangeAspect="1"/>
            </p:cNvSpPr>
            <p:nvPr/>
          </p:nvSpPr>
          <p:spPr>
            <a:xfrm>
              <a:off x="5452997" y="3268626"/>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a:extLst>
              <a:ext uri="{FF2B5EF4-FFF2-40B4-BE49-F238E27FC236}">
                <a16:creationId xmlns:a16="http://schemas.microsoft.com/office/drawing/2014/main" id="{4A64FDC5-DEE9-0928-7714-BEF45CD340F2}"/>
              </a:ext>
            </a:extLst>
          </p:cNvPr>
          <p:cNvSpPr txBox="1"/>
          <p:nvPr/>
        </p:nvSpPr>
        <p:spPr>
          <a:xfrm>
            <a:off x="4589228" y="4476378"/>
            <a:ext cx="304892" cy="369332"/>
          </a:xfrm>
          <a:prstGeom prst="rect">
            <a:avLst/>
          </a:prstGeom>
          <a:noFill/>
        </p:spPr>
        <p:txBody>
          <a:bodyPr wrap="none" rtlCol="0">
            <a:spAutoFit/>
          </a:bodyPr>
          <a:lstStyle/>
          <a:p>
            <a:r>
              <a:rPr lang="en-US" dirty="0"/>
              <a:t>X</a:t>
            </a:r>
          </a:p>
        </p:txBody>
      </p:sp>
      <p:sp>
        <p:nvSpPr>
          <p:cNvPr id="27" name="TextBox 26">
            <a:extLst>
              <a:ext uri="{FF2B5EF4-FFF2-40B4-BE49-F238E27FC236}">
                <a16:creationId xmlns:a16="http://schemas.microsoft.com/office/drawing/2014/main" id="{8A2E34A1-773D-A914-03A4-A66B9B29E52D}"/>
              </a:ext>
            </a:extLst>
          </p:cNvPr>
          <p:cNvSpPr txBox="1"/>
          <p:nvPr/>
        </p:nvSpPr>
        <p:spPr>
          <a:xfrm>
            <a:off x="4816383" y="4477292"/>
            <a:ext cx="304892" cy="369332"/>
          </a:xfrm>
          <a:prstGeom prst="rect">
            <a:avLst/>
          </a:prstGeom>
          <a:noFill/>
        </p:spPr>
        <p:txBody>
          <a:bodyPr wrap="none" rtlCol="0">
            <a:spAutoFit/>
          </a:bodyPr>
          <a:lstStyle/>
          <a:p>
            <a:r>
              <a:rPr lang="en-US" dirty="0"/>
              <a:t>X</a:t>
            </a:r>
          </a:p>
        </p:txBody>
      </p:sp>
      <p:sp>
        <p:nvSpPr>
          <p:cNvPr id="28" name="TextBox 27">
            <a:extLst>
              <a:ext uri="{FF2B5EF4-FFF2-40B4-BE49-F238E27FC236}">
                <a16:creationId xmlns:a16="http://schemas.microsoft.com/office/drawing/2014/main" id="{C76B4228-9346-0C2C-E563-0FBE03A85C42}"/>
              </a:ext>
            </a:extLst>
          </p:cNvPr>
          <p:cNvSpPr txBox="1"/>
          <p:nvPr/>
        </p:nvSpPr>
        <p:spPr>
          <a:xfrm>
            <a:off x="5842625" y="4478713"/>
            <a:ext cx="304892" cy="369332"/>
          </a:xfrm>
          <a:prstGeom prst="rect">
            <a:avLst/>
          </a:prstGeom>
          <a:noFill/>
        </p:spPr>
        <p:txBody>
          <a:bodyPr wrap="none" rtlCol="0">
            <a:spAutoFit/>
          </a:bodyPr>
          <a:lstStyle/>
          <a:p>
            <a:r>
              <a:rPr lang="en-US" dirty="0"/>
              <a:t>X</a:t>
            </a:r>
          </a:p>
        </p:txBody>
      </p:sp>
      <p:sp>
        <p:nvSpPr>
          <p:cNvPr id="29" name="TextBox 28">
            <a:extLst>
              <a:ext uri="{FF2B5EF4-FFF2-40B4-BE49-F238E27FC236}">
                <a16:creationId xmlns:a16="http://schemas.microsoft.com/office/drawing/2014/main" id="{CCFF7927-23F6-F063-CDD6-EFD8B04AB440}"/>
              </a:ext>
            </a:extLst>
          </p:cNvPr>
          <p:cNvSpPr txBox="1"/>
          <p:nvPr/>
        </p:nvSpPr>
        <p:spPr>
          <a:xfrm>
            <a:off x="6146609" y="4488011"/>
            <a:ext cx="296876" cy="369332"/>
          </a:xfrm>
          <a:prstGeom prst="rect">
            <a:avLst/>
          </a:prstGeom>
          <a:noFill/>
        </p:spPr>
        <p:txBody>
          <a:bodyPr wrap="none" rtlCol="0">
            <a:spAutoFit/>
          </a:bodyPr>
          <a:lstStyle/>
          <a:p>
            <a:r>
              <a:rPr lang="en-US" dirty="0"/>
              <a:t>Y</a:t>
            </a:r>
          </a:p>
        </p:txBody>
      </p:sp>
      <p:sp>
        <p:nvSpPr>
          <p:cNvPr id="30" name="TextBox 29">
            <a:extLst>
              <a:ext uri="{FF2B5EF4-FFF2-40B4-BE49-F238E27FC236}">
                <a16:creationId xmlns:a16="http://schemas.microsoft.com/office/drawing/2014/main" id="{54C2253C-CBC1-A741-8E97-8089DDDF1AF5}"/>
              </a:ext>
            </a:extLst>
          </p:cNvPr>
          <p:cNvSpPr txBox="1"/>
          <p:nvPr/>
        </p:nvSpPr>
        <p:spPr>
          <a:xfrm>
            <a:off x="4426047" y="2906898"/>
            <a:ext cx="925253" cy="646331"/>
          </a:xfrm>
          <a:prstGeom prst="rect">
            <a:avLst/>
          </a:prstGeom>
          <a:noFill/>
        </p:spPr>
        <p:txBody>
          <a:bodyPr wrap="none" rtlCol="0">
            <a:spAutoFit/>
          </a:bodyPr>
          <a:lstStyle/>
          <a:p>
            <a:pPr algn="ctr"/>
            <a:r>
              <a:rPr lang="en-US" dirty="0"/>
              <a:t>tuskless</a:t>
            </a:r>
          </a:p>
          <a:p>
            <a:pPr algn="ctr"/>
            <a:r>
              <a:rPr lang="en-US" dirty="0"/>
              <a:t>mom</a:t>
            </a:r>
          </a:p>
        </p:txBody>
      </p:sp>
      <p:sp>
        <p:nvSpPr>
          <p:cNvPr id="31" name="TextBox 30">
            <a:extLst>
              <a:ext uri="{FF2B5EF4-FFF2-40B4-BE49-F238E27FC236}">
                <a16:creationId xmlns:a16="http://schemas.microsoft.com/office/drawing/2014/main" id="{A67C094E-B095-5A11-A31F-6F4DD0666DA2}"/>
              </a:ext>
            </a:extLst>
          </p:cNvPr>
          <p:cNvSpPr txBox="1"/>
          <p:nvPr/>
        </p:nvSpPr>
        <p:spPr>
          <a:xfrm>
            <a:off x="5809016" y="3056778"/>
            <a:ext cx="538930" cy="369332"/>
          </a:xfrm>
          <a:prstGeom prst="rect">
            <a:avLst/>
          </a:prstGeom>
          <a:noFill/>
        </p:spPr>
        <p:txBody>
          <a:bodyPr wrap="none" rtlCol="0">
            <a:spAutoFit/>
          </a:bodyPr>
          <a:lstStyle/>
          <a:p>
            <a:r>
              <a:rPr lang="en-US" dirty="0"/>
              <a:t>dad</a:t>
            </a:r>
          </a:p>
        </p:txBody>
      </p:sp>
      <p:sp>
        <p:nvSpPr>
          <p:cNvPr id="32" name="Left Brace 31">
            <a:extLst>
              <a:ext uri="{FF2B5EF4-FFF2-40B4-BE49-F238E27FC236}">
                <a16:creationId xmlns:a16="http://schemas.microsoft.com/office/drawing/2014/main" id="{063D9424-F79D-EF8A-6819-CD36435350B1}"/>
              </a:ext>
            </a:extLst>
          </p:cNvPr>
          <p:cNvSpPr/>
          <p:nvPr/>
        </p:nvSpPr>
        <p:spPr>
          <a:xfrm rot="10800000">
            <a:off x="6888505" y="3042310"/>
            <a:ext cx="326273" cy="18516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E1820E0D-59EA-AF8D-254F-F31241E9FA77}"/>
              </a:ext>
            </a:extLst>
          </p:cNvPr>
          <p:cNvSpPr txBox="1"/>
          <p:nvPr/>
        </p:nvSpPr>
        <p:spPr>
          <a:xfrm>
            <a:off x="5340253" y="3724792"/>
            <a:ext cx="300082" cy="369332"/>
          </a:xfrm>
          <a:prstGeom prst="rect">
            <a:avLst/>
          </a:prstGeom>
          <a:noFill/>
        </p:spPr>
        <p:txBody>
          <a:bodyPr wrap="none" rtlCol="0">
            <a:spAutoFit/>
          </a:bodyPr>
          <a:lstStyle/>
          <a:p>
            <a:r>
              <a:rPr lang="en-US" dirty="0"/>
              <a:t>+</a:t>
            </a:r>
          </a:p>
        </p:txBody>
      </p:sp>
      <p:sp>
        <p:nvSpPr>
          <p:cNvPr id="34" name="Cross 33">
            <a:extLst>
              <a:ext uri="{FF2B5EF4-FFF2-40B4-BE49-F238E27FC236}">
                <a16:creationId xmlns:a16="http://schemas.microsoft.com/office/drawing/2014/main" id="{FAD62125-E6DE-0374-C82D-052708328ACD}"/>
              </a:ext>
            </a:extLst>
          </p:cNvPr>
          <p:cNvSpPr>
            <a:spLocks noChangeAspect="1"/>
          </p:cNvSpPr>
          <p:nvPr/>
        </p:nvSpPr>
        <p:spPr>
          <a:xfrm rot="18826970">
            <a:off x="4906173" y="3670731"/>
            <a:ext cx="136463" cy="136463"/>
          </a:xfrm>
          <a:prstGeom prst="plus">
            <a:avLst>
              <a:gd name="adj" fmla="val 42886"/>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E70624B-F1B5-2ADB-7277-6B11F207F43A}"/>
              </a:ext>
            </a:extLst>
          </p:cNvPr>
          <p:cNvGrpSpPr/>
          <p:nvPr/>
        </p:nvGrpSpPr>
        <p:grpSpPr>
          <a:xfrm>
            <a:off x="8530321" y="3464385"/>
            <a:ext cx="110832" cy="998551"/>
            <a:chOff x="5452997" y="2990754"/>
            <a:chExt cx="110832" cy="998551"/>
          </a:xfrm>
        </p:grpSpPr>
        <p:sp>
          <p:nvSpPr>
            <p:cNvPr id="40" name="Oval 39">
              <a:extLst>
                <a:ext uri="{FF2B5EF4-FFF2-40B4-BE49-F238E27FC236}">
                  <a16:creationId xmlns:a16="http://schemas.microsoft.com/office/drawing/2014/main" id="{22BBE1E8-0D5E-7DB8-F180-1DE4B2245EE0}"/>
                </a:ext>
              </a:extLst>
            </p:cNvPr>
            <p:cNvSpPr/>
            <p:nvPr/>
          </p:nvSpPr>
          <p:spPr>
            <a:xfrm>
              <a:off x="5452997" y="3473630"/>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ED71BCA-6878-4346-6E96-4A85AF77D58B}"/>
                </a:ext>
              </a:extLst>
            </p:cNvPr>
            <p:cNvSpPr/>
            <p:nvPr/>
          </p:nvSpPr>
          <p:spPr>
            <a:xfrm>
              <a:off x="5452997" y="2990754"/>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E38FDEE-6F92-EA78-0358-5870F257005C}"/>
                </a:ext>
              </a:extLst>
            </p:cNvPr>
            <p:cNvSpPr>
              <a:spLocks noChangeAspect="1"/>
            </p:cNvSpPr>
            <p:nvPr/>
          </p:nvSpPr>
          <p:spPr>
            <a:xfrm>
              <a:off x="5452997" y="3429000"/>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A16F00E-E699-C968-89F9-B740B33FCFA4}"/>
              </a:ext>
            </a:extLst>
          </p:cNvPr>
          <p:cNvGrpSpPr/>
          <p:nvPr/>
        </p:nvGrpSpPr>
        <p:grpSpPr>
          <a:xfrm>
            <a:off x="8789647" y="3490194"/>
            <a:ext cx="110832" cy="603930"/>
            <a:chOff x="5452997" y="3016563"/>
            <a:chExt cx="110832" cy="603930"/>
          </a:xfrm>
        </p:grpSpPr>
        <p:sp>
          <p:nvSpPr>
            <p:cNvPr id="44" name="Oval 43">
              <a:extLst>
                <a:ext uri="{FF2B5EF4-FFF2-40B4-BE49-F238E27FC236}">
                  <a16:creationId xmlns:a16="http://schemas.microsoft.com/office/drawing/2014/main" id="{41D56F84-0656-4307-9B44-9DC3F303487B}"/>
                </a:ext>
              </a:extLst>
            </p:cNvPr>
            <p:cNvSpPr/>
            <p:nvPr/>
          </p:nvSpPr>
          <p:spPr>
            <a:xfrm>
              <a:off x="5452997" y="3307220"/>
              <a:ext cx="106657" cy="3132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291757F-0CFC-D4C8-B3D5-95B5EF9E1A1F}"/>
                </a:ext>
              </a:extLst>
            </p:cNvPr>
            <p:cNvSpPr/>
            <p:nvPr/>
          </p:nvSpPr>
          <p:spPr>
            <a:xfrm>
              <a:off x="5452997" y="3016563"/>
              <a:ext cx="110832" cy="3019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C836E32-A5EF-3E00-95AD-93DFC46603C3}"/>
                </a:ext>
              </a:extLst>
            </p:cNvPr>
            <p:cNvSpPr>
              <a:spLocks noChangeAspect="1"/>
            </p:cNvSpPr>
            <p:nvPr/>
          </p:nvSpPr>
          <p:spPr>
            <a:xfrm>
              <a:off x="5452997" y="3268626"/>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28FD10F0-3E98-CCE4-0BC9-CD0CC6CAE258}"/>
              </a:ext>
            </a:extLst>
          </p:cNvPr>
          <p:cNvGrpSpPr/>
          <p:nvPr/>
        </p:nvGrpSpPr>
        <p:grpSpPr>
          <a:xfrm>
            <a:off x="10555975" y="3490194"/>
            <a:ext cx="110832" cy="603930"/>
            <a:chOff x="5452997" y="3016563"/>
            <a:chExt cx="110832" cy="603930"/>
          </a:xfrm>
        </p:grpSpPr>
        <p:sp>
          <p:nvSpPr>
            <p:cNvPr id="52" name="Oval 51">
              <a:extLst>
                <a:ext uri="{FF2B5EF4-FFF2-40B4-BE49-F238E27FC236}">
                  <a16:creationId xmlns:a16="http://schemas.microsoft.com/office/drawing/2014/main" id="{F50F4E3F-0096-1BC8-088C-BC0CE3E7E96B}"/>
                </a:ext>
              </a:extLst>
            </p:cNvPr>
            <p:cNvSpPr/>
            <p:nvPr/>
          </p:nvSpPr>
          <p:spPr>
            <a:xfrm>
              <a:off x="5452997" y="3307220"/>
              <a:ext cx="106657" cy="3132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FD8414E-8BBE-5167-AC78-C8B93D98981D}"/>
                </a:ext>
              </a:extLst>
            </p:cNvPr>
            <p:cNvSpPr/>
            <p:nvPr/>
          </p:nvSpPr>
          <p:spPr>
            <a:xfrm>
              <a:off x="5452997" y="3016563"/>
              <a:ext cx="110832" cy="3019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58268A9-FDE2-7647-FE69-5F57EA4A90D9}"/>
                </a:ext>
              </a:extLst>
            </p:cNvPr>
            <p:cNvSpPr>
              <a:spLocks noChangeAspect="1"/>
            </p:cNvSpPr>
            <p:nvPr/>
          </p:nvSpPr>
          <p:spPr>
            <a:xfrm>
              <a:off x="5452997" y="3268626"/>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6EC39801-41DE-74A3-3630-1C13503DE7E6}"/>
              </a:ext>
            </a:extLst>
          </p:cNvPr>
          <p:cNvGrpSpPr/>
          <p:nvPr/>
        </p:nvGrpSpPr>
        <p:grpSpPr>
          <a:xfrm>
            <a:off x="10261997" y="3464504"/>
            <a:ext cx="110832" cy="998551"/>
            <a:chOff x="5452997" y="2990754"/>
            <a:chExt cx="110832" cy="998551"/>
          </a:xfrm>
        </p:grpSpPr>
        <p:sp>
          <p:nvSpPr>
            <p:cNvPr id="56" name="Oval 55">
              <a:extLst>
                <a:ext uri="{FF2B5EF4-FFF2-40B4-BE49-F238E27FC236}">
                  <a16:creationId xmlns:a16="http://schemas.microsoft.com/office/drawing/2014/main" id="{4A137E1A-8575-E6C5-B777-5FE1FA9ABCD5}"/>
                </a:ext>
              </a:extLst>
            </p:cNvPr>
            <p:cNvSpPr/>
            <p:nvPr/>
          </p:nvSpPr>
          <p:spPr>
            <a:xfrm>
              <a:off x="5452997" y="3473630"/>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036123D-ADED-C0FD-6232-25888E5D76E5}"/>
                </a:ext>
              </a:extLst>
            </p:cNvPr>
            <p:cNvSpPr/>
            <p:nvPr/>
          </p:nvSpPr>
          <p:spPr>
            <a:xfrm>
              <a:off x="5452997" y="2990754"/>
              <a:ext cx="110832" cy="515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5B41C34-A59D-5E62-436D-C779E3A30E9C}"/>
                </a:ext>
              </a:extLst>
            </p:cNvPr>
            <p:cNvSpPr>
              <a:spLocks noChangeAspect="1"/>
            </p:cNvSpPr>
            <p:nvPr/>
          </p:nvSpPr>
          <p:spPr>
            <a:xfrm>
              <a:off x="5452997" y="3429000"/>
              <a:ext cx="106657" cy="10719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Cross 58">
            <a:extLst>
              <a:ext uri="{FF2B5EF4-FFF2-40B4-BE49-F238E27FC236}">
                <a16:creationId xmlns:a16="http://schemas.microsoft.com/office/drawing/2014/main" id="{C528A7F3-98EB-0E38-51DD-4EA6E0F93276}"/>
              </a:ext>
            </a:extLst>
          </p:cNvPr>
          <p:cNvSpPr>
            <a:spLocks noChangeAspect="1"/>
          </p:cNvSpPr>
          <p:nvPr/>
        </p:nvSpPr>
        <p:spPr>
          <a:xfrm rot="18826970">
            <a:off x="10252669" y="3640211"/>
            <a:ext cx="136463" cy="136463"/>
          </a:xfrm>
          <a:prstGeom prst="plus">
            <a:avLst>
              <a:gd name="adj" fmla="val 42886"/>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92FC3723-6D5D-A6DA-1FBA-BCEEBF796F3E}"/>
              </a:ext>
            </a:extLst>
          </p:cNvPr>
          <p:cNvSpPr txBox="1"/>
          <p:nvPr/>
        </p:nvSpPr>
        <p:spPr>
          <a:xfrm>
            <a:off x="8409218" y="4458788"/>
            <a:ext cx="304892" cy="369332"/>
          </a:xfrm>
          <a:prstGeom prst="rect">
            <a:avLst/>
          </a:prstGeom>
          <a:noFill/>
        </p:spPr>
        <p:txBody>
          <a:bodyPr wrap="none" rtlCol="0">
            <a:spAutoFit/>
          </a:bodyPr>
          <a:lstStyle/>
          <a:p>
            <a:r>
              <a:rPr lang="en-US" dirty="0"/>
              <a:t>X</a:t>
            </a:r>
          </a:p>
        </p:txBody>
      </p:sp>
      <p:sp>
        <p:nvSpPr>
          <p:cNvPr id="61" name="TextBox 60">
            <a:extLst>
              <a:ext uri="{FF2B5EF4-FFF2-40B4-BE49-F238E27FC236}">
                <a16:creationId xmlns:a16="http://schemas.microsoft.com/office/drawing/2014/main" id="{DA193077-BD40-4D69-0A7C-783A9071D763}"/>
              </a:ext>
            </a:extLst>
          </p:cNvPr>
          <p:cNvSpPr txBox="1"/>
          <p:nvPr/>
        </p:nvSpPr>
        <p:spPr>
          <a:xfrm>
            <a:off x="8713202" y="4468086"/>
            <a:ext cx="296876" cy="369332"/>
          </a:xfrm>
          <a:prstGeom prst="rect">
            <a:avLst/>
          </a:prstGeom>
          <a:noFill/>
        </p:spPr>
        <p:txBody>
          <a:bodyPr wrap="none" rtlCol="0">
            <a:spAutoFit/>
          </a:bodyPr>
          <a:lstStyle/>
          <a:p>
            <a:r>
              <a:rPr lang="en-US" dirty="0"/>
              <a:t>Y</a:t>
            </a:r>
          </a:p>
        </p:txBody>
      </p:sp>
      <p:sp>
        <p:nvSpPr>
          <p:cNvPr id="62" name="TextBox 61">
            <a:extLst>
              <a:ext uri="{FF2B5EF4-FFF2-40B4-BE49-F238E27FC236}">
                <a16:creationId xmlns:a16="http://schemas.microsoft.com/office/drawing/2014/main" id="{90B588B8-F92F-35A9-D94B-00BEC778472C}"/>
              </a:ext>
            </a:extLst>
          </p:cNvPr>
          <p:cNvSpPr txBox="1"/>
          <p:nvPr/>
        </p:nvSpPr>
        <p:spPr>
          <a:xfrm>
            <a:off x="10161874" y="4469502"/>
            <a:ext cx="30489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6AD60EE6-8948-B5A0-7C5D-F5F7D230E3DA}"/>
              </a:ext>
            </a:extLst>
          </p:cNvPr>
          <p:cNvSpPr txBox="1"/>
          <p:nvPr/>
        </p:nvSpPr>
        <p:spPr>
          <a:xfrm>
            <a:off x="10465858" y="4478800"/>
            <a:ext cx="296876" cy="369332"/>
          </a:xfrm>
          <a:prstGeom prst="rect">
            <a:avLst/>
          </a:prstGeom>
          <a:noFill/>
        </p:spPr>
        <p:txBody>
          <a:bodyPr wrap="none" rtlCol="0">
            <a:spAutoFit/>
          </a:bodyPr>
          <a:lstStyle/>
          <a:p>
            <a:r>
              <a:rPr lang="en-US" dirty="0"/>
              <a:t>Y</a:t>
            </a:r>
          </a:p>
        </p:txBody>
      </p:sp>
      <p:sp>
        <p:nvSpPr>
          <p:cNvPr id="64" name="Cross 63">
            <a:extLst>
              <a:ext uri="{FF2B5EF4-FFF2-40B4-BE49-F238E27FC236}">
                <a16:creationId xmlns:a16="http://schemas.microsoft.com/office/drawing/2014/main" id="{4B6583E7-DD80-56BD-8C62-621E80393EF3}"/>
              </a:ext>
            </a:extLst>
          </p:cNvPr>
          <p:cNvSpPr>
            <a:spLocks noChangeAspect="1"/>
          </p:cNvSpPr>
          <p:nvPr/>
        </p:nvSpPr>
        <p:spPr>
          <a:xfrm rot="18826970">
            <a:off x="9676747" y="3142927"/>
            <a:ext cx="1578222" cy="1578222"/>
          </a:xfrm>
          <a:prstGeom prst="plus">
            <a:avLst>
              <a:gd name="adj" fmla="val 48471"/>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E0D3FF5D-1B26-E32D-DC65-04C638E307B2}"/>
              </a:ext>
            </a:extLst>
          </p:cNvPr>
          <p:cNvSpPr txBox="1"/>
          <p:nvPr/>
        </p:nvSpPr>
        <p:spPr>
          <a:xfrm>
            <a:off x="7240802" y="3761588"/>
            <a:ext cx="670376" cy="369332"/>
          </a:xfrm>
          <a:prstGeom prst="rect">
            <a:avLst/>
          </a:prstGeom>
          <a:noFill/>
        </p:spPr>
        <p:txBody>
          <a:bodyPr wrap="none" rtlCol="0">
            <a:spAutoFit/>
          </a:bodyPr>
          <a:lstStyle/>
          <a:p>
            <a:r>
              <a:rPr lang="en-US" dirty="0"/>
              <a:t>sons:</a:t>
            </a:r>
          </a:p>
        </p:txBody>
      </p:sp>
      <p:sp>
        <p:nvSpPr>
          <p:cNvPr id="66" name="TextBox 65">
            <a:extLst>
              <a:ext uri="{FF2B5EF4-FFF2-40B4-BE49-F238E27FC236}">
                <a16:creationId xmlns:a16="http://schemas.microsoft.com/office/drawing/2014/main" id="{C769F55A-081F-2A82-3421-A56AEF89175B}"/>
              </a:ext>
            </a:extLst>
          </p:cNvPr>
          <p:cNvSpPr txBox="1"/>
          <p:nvPr/>
        </p:nvSpPr>
        <p:spPr>
          <a:xfrm>
            <a:off x="9294973" y="3792285"/>
            <a:ext cx="386644" cy="369332"/>
          </a:xfrm>
          <a:prstGeom prst="rect">
            <a:avLst/>
          </a:prstGeom>
          <a:noFill/>
        </p:spPr>
        <p:txBody>
          <a:bodyPr wrap="none" rtlCol="0">
            <a:spAutoFit/>
          </a:bodyPr>
          <a:lstStyle/>
          <a:p>
            <a:r>
              <a:rPr lang="en-US" dirty="0"/>
              <a:t>or</a:t>
            </a:r>
          </a:p>
        </p:txBody>
      </p:sp>
      <p:sp>
        <p:nvSpPr>
          <p:cNvPr id="67" name="TextBox 66">
            <a:extLst>
              <a:ext uri="{FF2B5EF4-FFF2-40B4-BE49-F238E27FC236}">
                <a16:creationId xmlns:a16="http://schemas.microsoft.com/office/drawing/2014/main" id="{BDEB9D25-0328-5FC6-53D6-B87C2819DA53}"/>
              </a:ext>
            </a:extLst>
          </p:cNvPr>
          <p:cNvSpPr txBox="1"/>
          <p:nvPr/>
        </p:nvSpPr>
        <p:spPr>
          <a:xfrm>
            <a:off x="6967434" y="5308041"/>
            <a:ext cx="5179044" cy="646331"/>
          </a:xfrm>
          <a:prstGeom prst="rect">
            <a:avLst/>
          </a:prstGeom>
          <a:noFill/>
        </p:spPr>
        <p:txBody>
          <a:bodyPr wrap="square" rtlCol="0">
            <a:spAutoFit/>
          </a:bodyPr>
          <a:lstStyle/>
          <a:p>
            <a:r>
              <a:rPr lang="en-US" dirty="0"/>
              <a:t>½ of sons from tuskless moms prematurely dying, so they birth more daughters</a:t>
            </a:r>
          </a:p>
        </p:txBody>
      </p:sp>
    </p:spTree>
    <p:extLst>
      <p:ext uri="{BB962C8B-B14F-4D97-AF65-F5344CB8AC3E}">
        <p14:creationId xmlns:p14="http://schemas.microsoft.com/office/powerpoint/2010/main" val="213474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3">
            <a:extLst>
              <a:ext uri="{FF2B5EF4-FFF2-40B4-BE49-F238E27FC236}">
                <a16:creationId xmlns:a16="http://schemas.microsoft.com/office/drawing/2014/main" id="{DA35BEEF-7374-BCC8-5D5E-CDE80F7A24BF}"/>
              </a:ext>
            </a:extLst>
          </p:cNvPr>
          <p:cNvSpPr txBox="1">
            <a:spLocks/>
          </p:cNvSpPr>
          <p:nvPr/>
        </p:nvSpPr>
        <p:spPr>
          <a:xfrm>
            <a:off x="-3034" y="2925"/>
            <a:ext cx="12195034" cy="923330"/>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WGS summary: </a:t>
            </a:r>
            <a:r>
              <a:rPr lang="en-US" dirty="0">
                <a:solidFill>
                  <a:schemeClr val="accent6"/>
                </a:solidFill>
              </a:rPr>
              <a:t>programs</a:t>
            </a:r>
            <a:r>
              <a:rPr lang="en-US" dirty="0"/>
              <a:t> to get there</a:t>
            </a:r>
          </a:p>
        </p:txBody>
      </p:sp>
      <p:pic>
        <p:nvPicPr>
          <p:cNvPr id="20" name="Picture 6" descr="Whole Genome Sequencing | Whole Genome Sequencing Cost – 1010Genome |  Quality NGS Bioinformatics Data Analysis Services">
            <a:extLst>
              <a:ext uri="{FF2B5EF4-FFF2-40B4-BE49-F238E27FC236}">
                <a16:creationId xmlns:a16="http://schemas.microsoft.com/office/drawing/2014/main" id="{5B9427C2-5960-1827-9450-AD4D707908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362"/>
          <a:stretch/>
        </p:blipFill>
        <p:spPr bwMode="auto">
          <a:xfrm>
            <a:off x="1913666" y="1122511"/>
            <a:ext cx="6633410" cy="1674601"/>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31">
            <a:extLst>
              <a:ext uri="{FF2B5EF4-FFF2-40B4-BE49-F238E27FC236}">
                <a16:creationId xmlns:a16="http://schemas.microsoft.com/office/drawing/2014/main" id="{9A7B22B7-0FD4-15A0-761D-A214B2701592}"/>
              </a:ext>
            </a:extLst>
          </p:cNvPr>
          <p:cNvSpPr/>
          <p:nvPr/>
        </p:nvSpPr>
        <p:spPr>
          <a:xfrm>
            <a:off x="29370" y="1960931"/>
            <a:ext cx="8559346" cy="2839452"/>
          </a:xfrm>
          <a:custGeom>
            <a:avLst/>
            <a:gdLst>
              <a:gd name="connsiteX0" fmla="*/ 8019166 w 8559346"/>
              <a:gd name="connsiteY0" fmla="*/ 0 h 2839452"/>
              <a:gd name="connsiteX1" fmla="*/ 8471553 w 8559346"/>
              <a:gd name="connsiteY1" fmla="*/ 144379 h 2839452"/>
              <a:gd name="connsiteX2" fmla="*/ 8490804 w 8559346"/>
              <a:gd name="connsiteY2" fmla="*/ 587141 h 2839452"/>
              <a:gd name="connsiteX3" fmla="*/ 7740033 w 8559346"/>
              <a:gd name="connsiteY3" fmla="*/ 1260909 h 2839452"/>
              <a:gd name="connsiteX4" fmla="*/ 4881330 w 8559346"/>
              <a:gd name="connsiteY4" fmla="*/ 1424539 h 2839452"/>
              <a:gd name="connsiteX5" fmla="*/ 1733869 w 8559346"/>
              <a:gd name="connsiteY5" fmla="*/ 1472665 h 2839452"/>
              <a:gd name="connsiteX6" fmla="*/ 549962 w 8559346"/>
              <a:gd name="connsiteY6" fmla="*/ 1559292 h 2839452"/>
              <a:gd name="connsiteX7" fmla="*/ 30198 w 8559346"/>
              <a:gd name="connsiteY7" fmla="*/ 2117558 h 2839452"/>
              <a:gd name="connsiteX8" fmla="*/ 107200 w 8559346"/>
              <a:gd name="connsiteY8" fmla="*/ 2704699 h 2839452"/>
              <a:gd name="connsiteX9" fmla="*/ 482585 w 8559346"/>
              <a:gd name="connsiteY9" fmla="*/ 2839452 h 283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9346" h="2839452">
                <a:moveTo>
                  <a:pt x="8019166" y="0"/>
                </a:moveTo>
                <a:cubicBezTo>
                  <a:pt x="8206056" y="23261"/>
                  <a:pt x="8392947" y="46522"/>
                  <a:pt x="8471553" y="144379"/>
                </a:cubicBezTo>
                <a:cubicBezTo>
                  <a:pt x="8550159" y="242236"/>
                  <a:pt x="8612724" y="401053"/>
                  <a:pt x="8490804" y="587141"/>
                </a:cubicBezTo>
                <a:cubicBezTo>
                  <a:pt x="8368884" y="773229"/>
                  <a:pt x="8341612" y="1121343"/>
                  <a:pt x="7740033" y="1260909"/>
                </a:cubicBezTo>
                <a:cubicBezTo>
                  <a:pt x="7138454" y="1400475"/>
                  <a:pt x="5882357" y="1389246"/>
                  <a:pt x="4881330" y="1424539"/>
                </a:cubicBezTo>
                <a:cubicBezTo>
                  <a:pt x="3880303" y="1459832"/>
                  <a:pt x="2455764" y="1450206"/>
                  <a:pt x="1733869" y="1472665"/>
                </a:cubicBezTo>
                <a:cubicBezTo>
                  <a:pt x="1011974" y="1495124"/>
                  <a:pt x="833907" y="1451810"/>
                  <a:pt x="549962" y="1559292"/>
                </a:cubicBezTo>
                <a:cubicBezTo>
                  <a:pt x="266017" y="1666774"/>
                  <a:pt x="103992" y="1926657"/>
                  <a:pt x="30198" y="2117558"/>
                </a:cubicBezTo>
                <a:cubicBezTo>
                  <a:pt x="-43596" y="2308459"/>
                  <a:pt x="31802" y="2584383"/>
                  <a:pt x="107200" y="2704699"/>
                </a:cubicBezTo>
                <a:cubicBezTo>
                  <a:pt x="182598" y="2825015"/>
                  <a:pt x="332591" y="2832233"/>
                  <a:pt x="482585" y="2839452"/>
                </a:cubicBezTo>
              </a:path>
            </a:pathLst>
          </a:custGeom>
          <a:noFill/>
          <a:ln w="25400">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4926E32-7349-0DB4-29FF-30E87FB69507}"/>
              </a:ext>
            </a:extLst>
          </p:cNvPr>
          <p:cNvGrpSpPr/>
          <p:nvPr/>
        </p:nvGrpSpPr>
        <p:grpSpPr>
          <a:xfrm>
            <a:off x="639247" y="4382851"/>
            <a:ext cx="9435532" cy="835355"/>
            <a:chOff x="1236013" y="4315474"/>
            <a:chExt cx="9435532" cy="835355"/>
          </a:xfrm>
        </p:grpSpPr>
        <p:sp>
          <p:nvSpPr>
            <p:cNvPr id="5" name="TextBox 4">
              <a:extLst>
                <a:ext uri="{FF2B5EF4-FFF2-40B4-BE49-F238E27FC236}">
                  <a16:creationId xmlns:a16="http://schemas.microsoft.com/office/drawing/2014/main" id="{7982AAD1-0D1A-4513-2CA9-938DA3155FA4}"/>
                </a:ext>
              </a:extLst>
            </p:cNvPr>
            <p:cNvSpPr txBox="1"/>
            <p:nvPr/>
          </p:nvSpPr>
          <p:spPr>
            <a:xfrm>
              <a:off x="1236013" y="4315474"/>
              <a:ext cx="974049" cy="830997"/>
            </a:xfrm>
            <a:prstGeom prst="rect">
              <a:avLst/>
            </a:prstGeom>
            <a:noFill/>
            <a:ln>
              <a:solidFill>
                <a:schemeClr val="tx1"/>
              </a:solidFill>
            </a:ln>
          </p:spPr>
          <p:txBody>
            <a:bodyPr wrap="none" rtlCol="0">
              <a:spAutoFit/>
            </a:bodyPr>
            <a:lstStyle/>
            <a:p>
              <a:pPr algn="ctr"/>
              <a:r>
                <a:rPr lang="en-US" sz="2400" dirty="0"/>
                <a:t>RAW</a:t>
              </a:r>
            </a:p>
            <a:p>
              <a:pPr algn="ctr"/>
              <a:r>
                <a:rPr lang="en-US" sz="2400" dirty="0"/>
                <a:t>FASTQ</a:t>
              </a:r>
            </a:p>
          </p:txBody>
        </p:sp>
        <p:sp>
          <p:nvSpPr>
            <p:cNvPr id="7" name="TextBox 6">
              <a:extLst>
                <a:ext uri="{FF2B5EF4-FFF2-40B4-BE49-F238E27FC236}">
                  <a16:creationId xmlns:a16="http://schemas.microsoft.com/office/drawing/2014/main" id="{C624A3BD-A7A9-0D7D-A1B1-686A84722319}"/>
                </a:ext>
              </a:extLst>
            </p:cNvPr>
            <p:cNvSpPr txBox="1"/>
            <p:nvPr/>
          </p:nvSpPr>
          <p:spPr>
            <a:xfrm>
              <a:off x="5312799" y="4500140"/>
              <a:ext cx="789190" cy="461665"/>
            </a:xfrm>
            <a:prstGeom prst="rect">
              <a:avLst/>
            </a:prstGeom>
            <a:noFill/>
            <a:ln>
              <a:solidFill>
                <a:schemeClr val="tx1"/>
              </a:solidFill>
            </a:ln>
          </p:spPr>
          <p:txBody>
            <a:bodyPr wrap="none" rtlCol="0">
              <a:spAutoFit/>
            </a:bodyPr>
            <a:lstStyle/>
            <a:p>
              <a:r>
                <a:rPr lang="en-US" sz="2400" dirty="0"/>
                <a:t>BAM</a:t>
              </a:r>
            </a:p>
          </p:txBody>
        </p:sp>
        <p:sp>
          <p:nvSpPr>
            <p:cNvPr id="10" name="TextBox 9">
              <a:extLst>
                <a:ext uri="{FF2B5EF4-FFF2-40B4-BE49-F238E27FC236}">
                  <a16:creationId xmlns:a16="http://schemas.microsoft.com/office/drawing/2014/main" id="{565D234C-E7D6-51A5-507E-C432B430A7C7}"/>
                </a:ext>
              </a:extLst>
            </p:cNvPr>
            <p:cNvSpPr txBox="1"/>
            <p:nvPr/>
          </p:nvSpPr>
          <p:spPr>
            <a:xfrm>
              <a:off x="2899786" y="4318777"/>
              <a:ext cx="1341906" cy="830997"/>
            </a:xfrm>
            <a:prstGeom prst="rect">
              <a:avLst/>
            </a:prstGeom>
            <a:noFill/>
            <a:ln>
              <a:solidFill>
                <a:schemeClr val="tx1"/>
              </a:solidFill>
            </a:ln>
          </p:spPr>
          <p:txBody>
            <a:bodyPr wrap="none" rtlCol="0">
              <a:spAutoFit/>
            </a:bodyPr>
            <a:lstStyle/>
            <a:p>
              <a:pPr algn="ctr"/>
              <a:r>
                <a:rPr lang="en-US" sz="2400" dirty="0"/>
                <a:t>CLEANED</a:t>
              </a:r>
            </a:p>
            <a:p>
              <a:pPr algn="ctr"/>
              <a:r>
                <a:rPr lang="en-US" sz="2400" dirty="0"/>
                <a:t>FASTQ</a:t>
              </a:r>
            </a:p>
          </p:txBody>
        </p:sp>
        <p:cxnSp>
          <p:nvCxnSpPr>
            <p:cNvPr id="12" name="Straight Arrow Connector 11">
              <a:extLst>
                <a:ext uri="{FF2B5EF4-FFF2-40B4-BE49-F238E27FC236}">
                  <a16:creationId xmlns:a16="http://schemas.microsoft.com/office/drawing/2014/main" id="{95996867-6CB2-4E67-AD5D-AAC48D59F23B}"/>
                </a:ext>
              </a:extLst>
            </p:cNvPr>
            <p:cNvCxnSpPr>
              <a:cxnSpLocks/>
            </p:cNvCxnSpPr>
            <p:nvPr/>
          </p:nvCxnSpPr>
          <p:spPr>
            <a:xfrm flipV="1">
              <a:off x="4241692" y="4730972"/>
              <a:ext cx="108913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252896-0517-EC30-E720-0F720BEFA502}"/>
                </a:ext>
              </a:extLst>
            </p:cNvPr>
            <p:cNvCxnSpPr>
              <a:cxnSpLocks/>
              <a:stCxn id="5" idx="3"/>
            </p:cNvCxnSpPr>
            <p:nvPr/>
          </p:nvCxnSpPr>
          <p:spPr>
            <a:xfrm flipV="1">
              <a:off x="2210062" y="4730972"/>
              <a:ext cx="66789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9253F5-26C1-B060-A1C1-28103165AFC7}"/>
                </a:ext>
              </a:extLst>
            </p:cNvPr>
            <p:cNvCxnSpPr>
              <a:cxnSpLocks/>
            </p:cNvCxnSpPr>
            <p:nvPr/>
          </p:nvCxnSpPr>
          <p:spPr>
            <a:xfrm>
              <a:off x="6096000" y="4730972"/>
              <a:ext cx="11568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74C491F-E1A8-5F42-BEDD-45E96B652806}"/>
                </a:ext>
              </a:extLst>
            </p:cNvPr>
            <p:cNvSpPr txBox="1"/>
            <p:nvPr/>
          </p:nvSpPr>
          <p:spPr>
            <a:xfrm>
              <a:off x="7244331" y="4319832"/>
              <a:ext cx="1814151" cy="830997"/>
            </a:xfrm>
            <a:prstGeom prst="rect">
              <a:avLst/>
            </a:prstGeom>
            <a:noFill/>
            <a:ln>
              <a:solidFill>
                <a:schemeClr val="tx1"/>
              </a:solidFill>
            </a:ln>
          </p:spPr>
          <p:txBody>
            <a:bodyPr wrap="none" rtlCol="0">
              <a:spAutoFit/>
            </a:bodyPr>
            <a:lstStyle/>
            <a:p>
              <a:pPr algn="ctr"/>
              <a:r>
                <a:rPr lang="en-US" sz="2400" dirty="0"/>
                <a:t>BAM</a:t>
              </a:r>
            </a:p>
            <a:p>
              <a:pPr algn="ctr"/>
              <a:r>
                <a:rPr lang="en-US" sz="2400" dirty="0"/>
                <a:t>deduplicated</a:t>
              </a:r>
            </a:p>
          </p:txBody>
        </p:sp>
        <p:sp>
          <p:nvSpPr>
            <p:cNvPr id="42" name="TextBox 41">
              <a:extLst>
                <a:ext uri="{FF2B5EF4-FFF2-40B4-BE49-F238E27FC236}">
                  <a16:creationId xmlns:a16="http://schemas.microsoft.com/office/drawing/2014/main" id="{7F14556E-DE13-094E-ABCC-E2AA9FD9E176}"/>
                </a:ext>
              </a:extLst>
            </p:cNvPr>
            <p:cNvSpPr txBox="1"/>
            <p:nvPr/>
          </p:nvSpPr>
          <p:spPr>
            <a:xfrm>
              <a:off x="10010274" y="4500139"/>
              <a:ext cx="661271" cy="461665"/>
            </a:xfrm>
            <a:prstGeom prst="rect">
              <a:avLst/>
            </a:prstGeom>
            <a:noFill/>
            <a:ln>
              <a:solidFill>
                <a:schemeClr val="tx1"/>
              </a:solidFill>
            </a:ln>
          </p:spPr>
          <p:txBody>
            <a:bodyPr wrap="square" rtlCol="0">
              <a:spAutoFit/>
            </a:bodyPr>
            <a:lstStyle/>
            <a:p>
              <a:r>
                <a:rPr lang="en-US" sz="2400" dirty="0"/>
                <a:t>VCF</a:t>
              </a:r>
            </a:p>
          </p:txBody>
        </p:sp>
        <p:cxnSp>
          <p:nvCxnSpPr>
            <p:cNvPr id="44" name="Straight Arrow Connector 43">
              <a:extLst>
                <a:ext uri="{FF2B5EF4-FFF2-40B4-BE49-F238E27FC236}">
                  <a16:creationId xmlns:a16="http://schemas.microsoft.com/office/drawing/2014/main" id="{0F9F0ADB-D7C2-35E0-D023-EAFD06DEDEF6}"/>
                </a:ext>
              </a:extLst>
            </p:cNvPr>
            <p:cNvCxnSpPr>
              <a:cxnSpLocks/>
            </p:cNvCxnSpPr>
            <p:nvPr/>
          </p:nvCxnSpPr>
          <p:spPr>
            <a:xfrm>
              <a:off x="9068446" y="4730972"/>
              <a:ext cx="9418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6DBAC939-4068-EDE6-10D0-A1D91CBD942E}"/>
              </a:ext>
            </a:extLst>
          </p:cNvPr>
          <p:cNvCxnSpPr>
            <a:cxnSpLocks noChangeAspect="1"/>
          </p:cNvCxnSpPr>
          <p:nvPr/>
        </p:nvCxnSpPr>
        <p:spPr>
          <a:xfrm flipV="1">
            <a:off x="10121442" y="4067026"/>
            <a:ext cx="841795" cy="731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AF7CDA-F06B-CC73-0A35-67B00DC7C221}"/>
              </a:ext>
            </a:extLst>
          </p:cNvPr>
          <p:cNvSpPr txBox="1"/>
          <p:nvPr/>
        </p:nvSpPr>
        <p:spPr>
          <a:xfrm>
            <a:off x="10958903" y="3740189"/>
            <a:ext cx="539828" cy="461665"/>
          </a:xfrm>
          <a:prstGeom prst="rect">
            <a:avLst/>
          </a:prstGeom>
          <a:noFill/>
        </p:spPr>
        <p:txBody>
          <a:bodyPr wrap="none" rtlCol="0">
            <a:spAutoFit/>
          </a:bodyPr>
          <a:lstStyle/>
          <a:p>
            <a:r>
              <a:rPr lang="en-US" sz="2400" dirty="0" err="1"/>
              <a:t>Fst</a:t>
            </a:r>
            <a:endParaRPr lang="en-US" sz="2400" dirty="0"/>
          </a:p>
        </p:txBody>
      </p:sp>
      <p:cxnSp>
        <p:nvCxnSpPr>
          <p:cNvPr id="8" name="Straight Arrow Connector 7">
            <a:extLst>
              <a:ext uri="{FF2B5EF4-FFF2-40B4-BE49-F238E27FC236}">
                <a16:creationId xmlns:a16="http://schemas.microsoft.com/office/drawing/2014/main" id="{52CC62F8-B9C4-6FE4-A25F-5BA4E6520174}"/>
              </a:ext>
            </a:extLst>
          </p:cNvPr>
          <p:cNvCxnSpPr>
            <a:cxnSpLocks noChangeAspect="1"/>
          </p:cNvCxnSpPr>
          <p:nvPr/>
        </p:nvCxnSpPr>
        <p:spPr>
          <a:xfrm>
            <a:off x="10125775" y="4814901"/>
            <a:ext cx="867243" cy="6400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779D08E-3E4B-B0B6-DC82-ABA6142E80C8}"/>
              </a:ext>
            </a:extLst>
          </p:cNvPr>
          <p:cNvSpPr txBox="1"/>
          <p:nvPr/>
        </p:nvSpPr>
        <p:spPr>
          <a:xfrm>
            <a:off x="10672703" y="5274023"/>
            <a:ext cx="1332485" cy="646331"/>
          </a:xfrm>
          <a:prstGeom prst="rect">
            <a:avLst/>
          </a:prstGeom>
          <a:noFill/>
        </p:spPr>
        <p:txBody>
          <a:bodyPr wrap="square" rtlCol="0">
            <a:spAutoFit/>
          </a:bodyPr>
          <a:lstStyle/>
          <a:p>
            <a:pPr algn="ctr"/>
            <a:r>
              <a:rPr lang="en-US" dirty="0"/>
              <a:t>allele frequencies</a:t>
            </a:r>
          </a:p>
        </p:txBody>
      </p:sp>
      <p:cxnSp>
        <p:nvCxnSpPr>
          <p:cNvPr id="11" name="Straight Arrow Connector 10">
            <a:extLst>
              <a:ext uri="{FF2B5EF4-FFF2-40B4-BE49-F238E27FC236}">
                <a16:creationId xmlns:a16="http://schemas.microsoft.com/office/drawing/2014/main" id="{9F3FAF03-1E8D-319E-D0F0-5CEA99E9A862}"/>
              </a:ext>
            </a:extLst>
          </p:cNvPr>
          <p:cNvCxnSpPr>
            <a:cxnSpLocks/>
          </p:cNvCxnSpPr>
          <p:nvPr/>
        </p:nvCxnSpPr>
        <p:spPr>
          <a:xfrm>
            <a:off x="9773049" y="5069422"/>
            <a:ext cx="6798" cy="1180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8693EB3-EE89-F132-BF37-1EEF5988E73F}"/>
              </a:ext>
            </a:extLst>
          </p:cNvPr>
          <p:cNvSpPr txBox="1"/>
          <p:nvPr/>
        </p:nvSpPr>
        <p:spPr>
          <a:xfrm>
            <a:off x="8893273" y="6250729"/>
            <a:ext cx="1744260" cy="369332"/>
          </a:xfrm>
          <a:prstGeom prst="rect">
            <a:avLst/>
          </a:prstGeom>
          <a:noFill/>
        </p:spPr>
        <p:txBody>
          <a:bodyPr wrap="none" rtlCol="0">
            <a:spAutoFit/>
          </a:bodyPr>
          <a:lstStyle/>
          <a:p>
            <a:r>
              <a:rPr lang="en-US" dirty="0"/>
              <a:t>mutation impact</a:t>
            </a:r>
          </a:p>
        </p:txBody>
      </p:sp>
      <p:sp>
        <p:nvSpPr>
          <p:cNvPr id="15" name="TextBox 14">
            <a:extLst>
              <a:ext uri="{FF2B5EF4-FFF2-40B4-BE49-F238E27FC236}">
                <a16:creationId xmlns:a16="http://schemas.microsoft.com/office/drawing/2014/main" id="{AD5FC5A8-BB4C-4A43-73C6-F51C45101820}"/>
              </a:ext>
            </a:extLst>
          </p:cNvPr>
          <p:cNvSpPr txBox="1"/>
          <p:nvPr/>
        </p:nvSpPr>
        <p:spPr>
          <a:xfrm>
            <a:off x="1479056" y="4027183"/>
            <a:ext cx="936371" cy="369332"/>
          </a:xfrm>
          <a:prstGeom prst="rect">
            <a:avLst/>
          </a:prstGeom>
          <a:noFill/>
        </p:spPr>
        <p:txBody>
          <a:bodyPr wrap="square" rtlCol="0">
            <a:spAutoFit/>
          </a:bodyPr>
          <a:lstStyle/>
          <a:p>
            <a:pPr algn="ctr"/>
            <a:r>
              <a:rPr lang="en-US" dirty="0" err="1">
                <a:solidFill>
                  <a:schemeClr val="accent6"/>
                </a:solidFill>
              </a:rPr>
              <a:t>fastp</a:t>
            </a:r>
            <a:endParaRPr lang="en-US" dirty="0">
              <a:solidFill>
                <a:schemeClr val="accent6"/>
              </a:solidFill>
            </a:endParaRPr>
          </a:p>
        </p:txBody>
      </p:sp>
      <p:sp>
        <p:nvSpPr>
          <p:cNvPr id="16" name="TextBox 15">
            <a:extLst>
              <a:ext uri="{FF2B5EF4-FFF2-40B4-BE49-F238E27FC236}">
                <a16:creationId xmlns:a16="http://schemas.microsoft.com/office/drawing/2014/main" id="{C8EB5490-FC41-569E-C02D-3A02F2EB00B1}"/>
              </a:ext>
            </a:extLst>
          </p:cNvPr>
          <p:cNvSpPr txBox="1"/>
          <p:nvPr/>
        </p:nvSpPr>
        <p:spPr>
          <a:xfrm>
            <a:off x="3640367" y="4027183"/>
            <a:ext cx="1093690" cy="369332"/>
          </a:xfrm>
          <a:prstGeom prst="rect">
            <a:avLst/>
          </a:prstGeom>
          <a:noFill/>
        </p:spPr>
        <p:txBody>
          <a:bodyPr wrap="square" rtlCol="0">
            <a:spAutoFit/>
          </a:bodyPr>
          <a:lstStyle/>
          <a:p>
            <a:pPr algn="ctr"/>
            <a:r>
              <a:rPr lang="en-US" dirty="0">
                <a:solidFill>
                  <a:schemeClr val="accent6"/>
                </a:solidFill>
              </a:rPr>
              <a:t>BWA</a:t>
            </a:r>
          </a:p>
        </p:txBody>
      </p:sp>
      <p:sp>
        <p:nvSpPr>
          <p:cNvPr id="17" name="TextBox 16">
            <a:extLst>
              <a:ext uri="{FF2B5EF4-FFF2-40B4-BE49-F238E27FC236}">
                <a16:creationId xmlns:a16="http://schemas.microsoft.com/office/drawing/2014/main" id="{197ADFB1-4B2B-C5E6-BDCB-9664F6289538}"/>
              </a:ext>
            </a:extLst>
          </p:cNvPr>
          <p:cNvSpPr txBox="1"/>
          <p:nvPr/>
        </p:nvSpPr>
        <p:spPr>
          <a:xfrm>
            <a:off x="8444448" y="3995149"/>
            <a:ext cx="1093690" cy="369332"/>
          </a:xfrm>
          <a:prstGeom prst="rect">
            <a:avLst/>
          </a:prstGeom>
          <a:noFill/>
        </p:spPr>
        <p:txBody>
          <a:bodyPr wrap="square" rtlCol="0">
            <a:spAutoFit/>
          </a:bodyPr>
          <a:lstStyle/>
          <a:p>
            <a:pPr algn="ctr"/>
            <a:r>
              <a:rPr lang="en-US" dirty="0">
                <a:solidFill>
                  <a:schemeClr val="accent6"/>
                </a:solidFill>
              </a:rPr>
              <a:t>GATK</a:t>
            </a:r>
          </a:p>
        </p:txBody>
      </p:sp>
      <p:sp>
        <p:nvSpPr>
          <p:cNvPr id="18" name="TextBox 17">
            <a:extLst>
              <a:ext uri="{FF2B5EF4-FFF2-40B4-BE49-F238E27FC236}">
                <a16:creationId xmlns:a16="http://schemas.microsoft.com/office/drawing/2014/main" id="{81F9F2CD-A1F6-FCE0-188F-E8BF8D89D035}"/>
              </a:ext>
            </a:extLst>
          </p:cNvPr>
          <p:cNvSpPr txBox="1"/>
          <p:nvPr/>
        </p:nvSpPr>
        <p:spPr>
          <a:xfrm>
            <a:off x="9847223" y="4027221"/>
            <a:ext cx="1093690" cy="307777"/>
          </a:xfrm>
          <a:prstGeom prst="rect">
            <a:avLst/>
          </a:prstGeom>
          <a:noFill/>
        </p:spPr>
        <p:txBody>
          <a:bodyPr wrap="square" rtlCol="0">
            <a:spAutoFit/>
          </a:bodyPr>
          <a:lstStyle/>
          <a:p>
            <a:pPr algn="ctr"/>
            <a:r>
              <a:rPr lang="en-US" sz="1400" dirty="0" err="1">
                <a:solidFill>
                  <a:schemeClr val="accent6"/>
                </a:solidFill>
              </a:rPr>
              <a:t>vcftools</a:t>
            </a:r>
            <a:endParaRPr lang="en-US" sz="1400" dirty="0">
              <a:solidFill>
                <a:schemeClr val="accent6"/>
              </a:solidFill>
            </a:endParaRPr>
          </a:p>
        </p:txBody>
      </p:sp>
      <p:sp>
        <p:nvSpPr>
          <p:cNvPr id="21" name="TextBox 20">
            <a:extLst>
              <a:ext uri="{FF2B5EF4-FFF2-40B4-BE49-F238E27FC236}">
                <a16:creationId xmlns:a16="http://schemas.microsoft.com/office/drawing/2014/main" id="{1C446790-826A-087A-1AC9-23129D75079B}"/>
              </a:ext>
            </a:extLst>
          </p:cNvPr>
          <p:cNvSpPr txBox="1"/>
          <p:nvPr/>
        </p:nvSpPr>
        <p:spPr>
          <a:xfrm>
            <a:off x="9831397" y="5096492"/>
            <a:ext cx="1093690" cy="307777"/>
          </a:xfrm>
          <a:prstGeom prst="rect">
            <a:avLst/>
          </a:prstGeom>
          <a:noFill/>
        </p:spPr>
        <p:txBody>
          <a:bodyPr wrap="square" rtlCol="0">
            <a:spAutoFit/>
          </a:bodyPr>
          <a:lstStyle/>
          <a:p>
            <a:pPr algn="ctr"/>
            <a:r>
              <a:rPr lang="en-US" sz="1400" dirty="0">
                <a:solidFill>
                  <a:schemeClr val="accent6"/>
                </a:solidFill>
              </a:rPr>
              <a:t>PLINK</a:t>
            </a:r>
          </a:p>
        </p:txBody>
      </p:sp>
      <p:sp>
        <p:nvSpPr>
          <p:cNvPr id="22" name="TextBox 21">
            <a:extLst>
              <a:ext uri="{FF2B5EF4-FFF2-40B4-BE49-F238E27FC236}">
                <a16:creationId xmlns:a16="http://schemas.microsoft.com/office/drawing/2014/main" id="{52964760-6800-42C5-7238-401A1D96264A}"/>
              </a:ext>
            </a:extLst>
          </p:cNvPr>
          <p:cNvSpPr txBox="1"/>
          <p:nvPr/>
        </p:nvSpPr>
        <p:spPr>
          <a:xfrm>
            <a:off x="9132856" y="5391190"/>
            <a:ext cx="634148" cy="307777"/>
          </a:xfrm>
          <a:prstGeom prst="rect">
            <a:avLst/>
          </a:prstGeom>
          <a:noFill/>
        </p:spPr>
        <p:txBody>
          <a:bodyPr wrap="none" rtlCol="0">
            <a:spAutoFit/>
          </a:bodyPr>
          <a:lstStyle/>
          <a:p>
            <a:r>
              <a:rPr lang="en-US" sz="1400" dirty="0" err="1">
                <a:solidFill>
                  <a:schemeClr val="accent6"/>
                </a:solidFill>
              </a:rPr>
              <a:t>snpEff</a:t>
            </a:r>
            <a:endParaRPr lang="en-US" sz="1400" dirty="0">
              <a:solidFill>
                <a:schemeClr val="accent6"/>
              </a:solidFill>
            </a:endParaRPr>
          </a:p>
        </p:txBody>
      </p:sp>
      <p:sp>
        <p:nvSpPr>
          <p:cNvPr id="23" name="TextBox 22">
            <a:extLst>
              <a:ext uri="{FF2B5EF4-FFF2-40B4-BE49-F238E27FC236}">
                <a16:creationId xmlns:a16="http://schemas.microsoft.com/office/drawing/2014/main" id="{AF6B7968-41A3-BB0B-DF3D-415701607EF2}"/>
              </a:ext>
            </a:extLst>
          </p:cNvPr>
          <p:cNvSpPr txBox="1"/>
          <p:nvPr/>
        </p:nvSpPr>
        <p:spPr>
          <a:xfrm>
            <a:off x="5468268" y="4025041"/>
            <a:ext cx="1093690" cy="369332"/>
          </a:xfrm>
          <a:prstGeom prst="rect">
            <a:avLst/>
          </a:prstGeom>
          <a:noFill/>
        </p:spPr>
        <p:txBody>
          <a:bodyPr wrap="square" rtlCol="0">
            <a:spAutoFit/>
          </a:bodyPr>
          <a:lstStyle/>
          <a:p>
            <a:pPr algn="ctr"/>
            <a:r>
              <a:rPr lang="en-US" dirty="0">
                <a:solidFill>
                  <a:schemeClr val="accent6"/>
                </a:solidFill>
              </a:rPr>
              <a:t>Picard</a:t>
            </a:r>
          </a:p>
        </p:txBody>
      </p:sp>
      <p:sp>
        <p:nvSpPr>
          <p:cNvPr id="24" name="TextBox 23">
            <a:extLst>
              <a:ext uri="{FF2B5EF4-FFF2-40B4-BE49-F238E27FC236}">
                <a16:creationId xmlns:a16="http://schemas.microsoft.com/office/drawing/2014/main" id="{83DEEDD3-FDC7-70B7-BEC4-530FC4884F9D}"/>
              </a:ext>
            </a:extLst>
          </p:cNvPr>
          <p:cNvSpPr txBox="1"/>
          <p:nvPr/>
        </p:nvSpPr>
        <p:spPr>
          <a:xfrm>
            <a:off x="67366" y="5789064"/>
            <a:ext cx="8239692"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in original study, we used GATK4 to call variants, not </a:t>
            </a:r>
            <a:r>
              <a:rPr lang="en-US" sz="2400" dirty="0" err="1"/>
              <a:t>freebayes</a:t>
            </a:r>
            <a:endParaRPr lang="en-US" sz="2400" dirty="0"/>
          </a:p>
          <a:p>
            <a:pPr marL="285750" indent="-285750">
              <a:buFont typeface="Arial" panose="020B0604020202020204" pitchFamily="34" charset="0"/>
              <a:buChar char="•"/>
            </a:pPr>
            <a:r>
              <a:rPr lang="en-US" sz="2400" dirty="0"/>
              <a:t>but </a:t>
            </a:r>
            <a:r>
              <a:rPr lang="en-US" sz="2400" dirty="0" err="1"/>
              <a:t>freebayes</a:t>
            </a:r>
            <a:r>
              <a:rPr lang="en-US" sz="2400" dirty="0"/>
              <a:t> </a:t>
            </a:r>
            <a:r>
              <a:rPr lang="en-US" sz="2400" i="1" dirty="0"/>
              <a:t>significantly </a:t>
            </a:r>
            <a:r>
              <a:rPr lang="en-US" sz="2400" dirty="0"/>
              <a:t>easier to use </a:t>
            </a:r>
          </a:p>
        </p:txBody>
      </p:sp>
    </p:spTree>
    <p:extLst>
      <p:ext uri="{BB962C8B-B14F-4D97-AF65-F5344CB8AC3E}">
        <p14:creationId xmlns:p14="http://schemas.microsoft.com/office/powerpoint/2010/main" val="195116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9B427E-7CAC-A8A3-5F30-D7B5FEA16E8F}"/>
              </a:ext>
            </a:extLst>
          </p:cNvPr>
          <p:cNvSpPr txBox="1">
            <a:spLocks/>
          </p:cNvSpPr>
          <p:nvPr/>
        </p:nvSpPr>
        <p:spPr>
          <a:xfrm>
            <a:off x="-3034" y="169125"/>
            <a:ext cx="12103990" cy="757130"/>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t>Selection scans implicate known tooth gene</a:t>
            </a:r>
          </a:p>
        </p:txBody>
      </p:sp>
      <p:pic>
        <p:nvPicPr>
          <p:cNvPr id="6" name="Picture 5">
            <a:extLst>
              <a:ext uri="{FF2B5EF4-FFF2-40B4-BE49-F238E27FC236}">
                <a16:creationId xmlns:a16="http://schemas.microsoft.com/office/drawing/2014/main" id="{C62670CD-9B31-5249-3176-222BB91DB80F}"/>
              </a:ext>
            </a:extLst>
          </p:cNvPr>
          <p:cNvPicPr>
            <a:picLocks noChangeAspect="1"/>
          </p:cNvPicPr>
          <p:nvPr/>
        </p:nvPicPr>
        <p:blipFill>
          <a:blip r:embed="rId2"/>
          <a:stretch>
            <a:fillRect/>
          </a:stretch>
        </p:blipFill>
        <p:spPr>
          <a:xfrm>
            <a:off x="3326740" y="1533484"/>
            <a:ext cx="4826000" cy="4432300"/>
          </a:xfrm>
          <a:prstGeom prst="rect">
            <a:avLst/>
          </a:prstGeom>
        </p:spPr>
      </p:pic>
    </p:spTree>
    <p:extLst>
      <p:ext uri="{BB962C8B-B14F-4D97-AF65-F5344CB8AC3E}">
        <p14:creationId xmlns:p14="http://schemas.microsoft.com/office/powerpoint/2010/main" val="1489258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14378</TotalTime>
  <Words>603</Words>
  <Application>Microsoft Macintosh PowerPoint</Application>
  <PresentationFormat>Widescreen</PresentationFormat>
  <Paragraphs>97</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Bioinformatics pipeline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 to cluster for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Arnold</dc:creator>
  <cp:lastModifiedBy>brianjohnarnold@gmail.com</cp:lastModifiedBy>
  <cp:revision>111</cp:revision>
  <dcterms:created xsi:type="dcterms:W3CDTF">2023-10-23T14:53:07Z</dcterms:created>
  <dcterms:modified xsi:type="dcterms:W3CDTF">2023-11-20T18:32:35Z</dcterms:modified>
</cp:coreProperties>
</file>