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05" r:id="rId2"/>
    <p:sldId id="314" r:id="rId3"/>
    <p:sldId id="311" r:id="rId4"/>
    <p:sldId id="312" r:id="rId5"/>
    <p:sldId id="315" r:id="rId6"/>
    <p:sldId id="313" r:id="rId7"/>
    <p:sldId id="316" r:id="rId8"/>
    <p:sldId id="306" r:id="rId9"/>
    <p:sldId id="308" r:id="rId10"/>
    <p:sldId id="317" r:id="rId11"/>
    <p:sldId id="309" r:id="rId12"/>
    <p:sldId id="3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1"/>
    <p:restoredTop sz="85389"/>
  </p:normalViewPr>
  <p:slideViewPr>
    <p:cSldViewPr snapToGrid="0" showGuides="1">
      <p:cViewPr>
        <p:scale>
          <a:sx n="95" d="100"/>
          <a:sy n="95" d="100"/>
        </p:scale>
        <p:origin x="2536" y="808"/>
      </p:cViewPr>
      <p:guideLst>
        <p:guide orient="horz" pos="288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96CD-6E58-DC4E-A0EB-CDC3D8FD3BFA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48044-7738-D348-8900-2AFDDFC5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0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21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inspired by https://</a:t>
            </a:r>
            <a:r>
              <a:rPr lang="en-US" dirty="0" err="1"/>
              <a:t>ucdavis</a:t>
            </a:r>
            <a:r>
              <a:rPr lang="en-US" dirty="0"/>
              <a:t>-bioinformatics-</a:t>
            </a:r>
            <a:r>
              <a:rPr lang="en-US" dirty="0" err="1"/>
              <a:t>training.github.io</a:t>
            </a:r>
            <a:r>
              <a:rPr lang="en-US" dirty="0"/>
              <a:t>/2020-Genome_Assembly_Workshop/</a:t>
            </a:r>
            <a:r>
              <a:rPr lang="en-US" dirty="0" err="1"/>
              <a:t>snakemake</a:t>
            </a:r>
            <a:r>
              <a:rPr lang="en-US" dirty="0"/>
              <a:t>/</a:t>
            </a:r>
            <a:r>
              <a:rPr lang="en-US" dirty="0" err="1"/>
              <a:t>snakemake_intro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4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48044-7738-D348-8900-2AFDDFC551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2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E00C-3BD2-EEA1-3CAE-31F922987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2FBD9-70AB-6F82-AFF1-AAAA5CEAF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DB35-7F80-04FB-1B3E-5CFF6ED7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BDDD-6C64-E6CD-8576-AAD32791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86AA-DA8D-131E-B3D5-3B3E8B27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207A-025B-F3FF-4D39-1973E6C3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567B4-9558-C054-D25E-0FBA65C9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707C-2044-A907-271C-D59BAA3B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4DC3-5905-9B73-2362-D86938CA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186D-A4F8-913A-73CB-59F86A05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A50D2-A196-267D-AB66-208FBFDA4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938AB-F339-9E65-698D-387786F8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C049A-22AE-4306-3771-4087189C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8C1F-BD55-7E02-E801-972B6FFF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53B9-63C1-EFD7-258B-5CBBD794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0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8E15-5287-7523-8820-74C76538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EDA2-5E13-0D5A-4BA0-F35D0626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BE13C-987C-3C62-C358-0AAD453C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7E33-E4E0-07CE-25AE-FE0E83A5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87D3E-0464-166A-A9D7-14AD3C63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1C5C-1CC5-82A9-DA3B-769C5C34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E57FA-505A-336D-21EA-052987E81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F9E7-DFDF-A859-26C8-F2EE9084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F15C-CB9A-11D0-01FA-2ADF72C6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66E40-1CE4-DE99-7272-36FE29EA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0F45-176D-E971-1B97-1E62380A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AAA2-A5D6-68A1-AD39-E108D2DA5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10221-7155-1FD3-8FCE-AD5A00A1B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22B20-74A1-4E0A-3FE3-B9FFDB7B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158BA-8C08-75F0-D257-7E8FFF38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2B288-7F08-8B43-9964-A9A8F13F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2AFD-415A-3030-56C3-51B86131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D2558-B5A6-675E-3881-89F71278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A4D61-07DC-1096-82D2-F7521EC8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CEAFD-E790-DD92-03C5-FE7B28BB9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822CA-DA99-B496-AB6E-08CDD4C6B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518C2-05BD-F650-C879-2608122D9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CBCF8-3C43-5D48-65F7-65419297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501AD-2AEA-2698-388E-B097F3C8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2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F12D-67EE-012E-5562-D326898C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B8D64-C1B9-7B72-C5E9-3110C28A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DAAD9-C2A7-ABE8-73E4-6B59658E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12CCB-1DD8-C5A7-60D1-7E2E21C1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5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F423D-A1FB-685E-5807-F23A6FDAB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29BBEA-5B29-038A-DE32-43AC8874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A5892-4E28-1289-EF2B-FB7FD0AC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1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0AC9-DCBB-158F-72E2-C15F7D9A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79EA-21D0-E093-1DD9-CBB0E2E47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E5BAE-5DB2-5834-3450-2E01E9762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48A75-4072-52CC-CFD8-5FE63EC3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F38FB-6EF9-18C3-4C63-90FF7B64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828D4-C07D-C66B-457C-C2D9AE50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A821-5DE8-10D6-CC06-2BDABC8AA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D6E2C-DB92-9756-E268-87EFFD426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D61F-D3AC-6A5A-A076-A2A6712D4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E9818-CCEE-0590-E49D-727DFAF4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2AFF-2713-CE47-B7A0-9D68EEB70F0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56F4-275B-8C90-E712-41118B74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826B-F022-F655-7A83-4171FE78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95717-1D2F-FCA6-BEC1-8D2EEB07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A9C2A-6374-6E5B-866D-9EEB171F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ED294-59CD-ADA7-324C-3CB62C95B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C2AFF-2713-CE47-B7A0-9D68EEB70F09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7C2C1-53D0-46BE-4793-261E766A2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FDC6C-A638-8977-F43C-60E28CD1D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277E-EF64-DB47-A733-0D2E9D15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2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D36A-7161-FF43-95E8-38F297051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D14F6-EEEC-F137-614E-554240C1B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9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10813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5EBEE-AF74-EFB4-4EE7-A19BE669B6EC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Advantages (some) of </a:t>
            </a:r>
            <a:r>
              <a:rPr lang="en-US" dirty="0" err="1"/>
              <a:t>snakemake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EA33-E30D-4D8E-CB8D-BFB991695A18}"/>
              </a:ext>
            </a:extLst>
          </p:cNvPr>
          <p:cNvSpPr txBox="1"/>
          <p:nvPr/>
        </p:nvSpPr>
        <p:spPr>
          <a:xfrm>
            <a:off x="512064" y="1133856"/>
            <a:ext cx="79369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finds all tasks that can be done independently to make the final output 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Ex: for WGS workflow, all analyses can be done per sample before the variant-calling stage, which combines information across samples to detect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can submit each independent task as a </a:t>
            </a:r>
            <a:r>
              <a:rPr lang="en-US" i="1" dirty="0"/>
              <a:t>separate job </a:t>
            </a:r>
            <a:r>
              <a:rPr lang="en-US" dirty="0"/>
              <a:t>on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it fails or gets interrupted, it can pick up from where it left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one task is done, </a:t>
            </a:r>
            <a:r>
              <a:rPr lang="en-US" dirty="0" err="1"/>
              <a:t>snakemake</a:t>
            </a:r>
            <a:r>
              <a:rPr lang="en-US" dirty="0"/>
              <a:t> automatically starts the next one without needing input from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need to rerun all your analyses, </a:t>
            </a:r>
            <a:r>
              <a:rPr lang="en-US" dirty="0" err="1"/>
              <a:t>snakemake</a:t>
            </a:r>
            <a:r>
              <a:rPr lang="en-US" dirty="0"/>
              <a:t> makes it easy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others to reproduce your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you analyze your data, you realize one of your programs should be run differently (this often happens to 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get new samples and need to put them through the same set of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well with </a:t>
            </a:r>
            <a:r>
              <a:rPr lang="en-US" dirty="0" err="1"/>
              <a:t>conda</a:t>
            </a:r>
            <a:r>
              <a:rPr lang="en-US" dirty="0"/>
              <a:t> or docker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Many workflows have already been made that you can use</a:t>
            </a:r>
          </a:p>
        </p:txBody>
      </p:sp>
    </p:spTree>
    <p:extLst>
      <p:ext uri="{BB962C8B-B14F-4D97-AF65-F5344CB8AC3E}">
        <p14:creationId xmlns:p14="http://schemas.microsoft.com/office/powerpoint/2010/main" val="49670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5EBEE-AF74-EFB4-4EE7-A19BE669B6EC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Important </a:t>
            </a:r>
            <a:r>
              <a:rPr lang="en-US" dirty="0" err="1"/>
              <a:t>snakemake</a:t>
            </a:r>
            <a:r>
              <a:rPr lang="en-US" dirty="0"/>
              <a:t> commands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CEA33-E30D-4D8E-CB8D-BFB991695A18}"/>
              </a:ext>
            </a:extLst>
          </p:cNvPr>
          <p:cNvSpPr txBox="1"/>
          <p:nvPr/>
        </p:nvSpPr>
        <p:spPr>
          <a:xfrm>
            <a:off x="640080" y="1563624"/>
            <a:ext cx="79369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–dry-run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a ‘dry-run’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--cores 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Starts running </a:t>
            </a:r>
            <a:r>
              <a:rPr lang="en-US" dirty="0" err="1"/>
              <a:t>snakemake</a:t>
            </a:r>
            <a:r>
              <a:rPr lang="en-US" dirty="0"/>
              <a:t> workflow with 20 cores/</a:t>
            </a:r>
            <a:r>
              <a:rPr lang="en-US" dirty="0" err="1"/>
              <a:t>cpus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Runs </a:t>
            </a:r>
            <a:r>
              <a:rPr lang="en-US" dirty="0" err="1"/>
              <a:t>snakemake</a:t>
            </a:r>
            <a:r>
              <a:rPr lang="en-US" dirty="0"/>
              <a:t> workflow wherever this command is run; this doesn’t submit many jobs, one per independent task, as this requires a little extra work beyond the scope of this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--unlock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your </a:t>
            </a:r>
            <a:r>
              <a:rPr lang="en-US" dirty="0" err="1"/>
              <a:t>snakemake</a:t>
            </a:r>
            <a:r>
              <a:rPr lang="en-US" dirty="0"/>
              <a:t> job was cancelled while running, it will lock the directory so that  subsequent </a:t>
            </a:r>
            <a:r>
              <a:rPr lang="en-US" dirty="0" err="1"/>
              <a:t>snakemake</a:t>
            </a:r>
            <a:r>
              <a:rPr lang="en-US" dirty="0"/>
              <a:t> runs will not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--rerun-incomplete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Once the directory is unlocked, rerun the workflow, telling </a:t>
            </a:r>
            <a:r>
              <a:rPr lang="en-US" dirty="0" err="1"/>
              <a:t>snakemake</a:t>
            </a:r>
            <a:r>
              <a:rPr lang="en-US" dirty="0"/>
              <a:t> to re-do any tasks that did not complete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Review: previous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3980810"/>
            <a:ext cx="8488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Must wait for one step to finish before running the next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Was only made for a single sample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Could extend to make it fancier for many samples, but BASH is an ugly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72029-AF48-AEC4-8A91-3C616D6F21CA}"/>
              </a:ext>
            </a:extLst>
          </p:cNvPr>
          <p:cNvSpPr txBox="1"/>
          <p:nvPr/>
        </p:nvSpPr>
        <p:spPr>
          <a:xfrm>
            <a:off x="283464" y="5852349"/>
            <a:ext cx="84880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 ‘workflow’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is an example that’s extremely popular in biology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A684B4-9801-47AE-D857-C28744F442DF}"/>
              </a:ext>
            </a:extLst>
          </p:cNvPr>
          <p:cNvGrpSpPr/>
          <p:nvPr/>
        </p:nvGrpSpPr>
        <p:grpSpPr>
          <a:xfrm>
            <a:off x="1376717" y="1230475"/>
            <a:ext cx="9435532" cy="1223057"/>
            <a:chOff x="2473004" y="2983399"/>
            <a:chExt cx="9435532" cy="122305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97DCA9E-B68D-CD36-81D4-EEB6C9D0AE69}"/>
                </a:ext>
              </a:extLst>
            </p:cNvPr>
            <p:cNvGrpSpPr/>
            <p:nvPr/>
          </p:nvGrpSpPr>
          <p:grpSpPr>
            <a:xfrm>
              <a:off x="2473004" y="3371101"/>
              <a:ext cx="9435532" cy="835355"/>
              <a:chOff x="1236013" y="4315474"/>
              <a:chExt cx="9435532" cy="83535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C89DF0-4C52-2087-0D52-FEDDEBA68B2E}"/>
                  </a:ext>
                </a:extLst>
              </p:cNvPr>
              <p:cNvSpPr txBox="1"/>
              <p:nvPr/>
            </p:nvSpPr>
            <p:spPr>
              <a:xfrm>
                <a:off x="1236013" y="4315474"/>
                <a:ext cx="974049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RAW</a:t>
                </a:r>
              </a:p>
              <a:p>
                <a:pPr algn="ctr"/>
                <a:r>
                  <a:rPr lang="en-US" sz="2400" dirty="0"/>
                  <a:t>FASTQ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01F7C6-B625-A79B-76FF-9797AA001216}"/>
                  </a:ext>
                </a:extLst>
              </p:cNvPr>
              <p:cNvSpPr txBox="1"/>
              <p:nvPr/>
            </p:nvSpPr>
            <p:spPr>
              <a:xfrm>
                <a:off x="5312799" y="4500140"/>
                <a:ext cx="78919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BAM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7956B0-D3FF-E5DB-8BA7-942BB4C1D16A}"/>
                  </a:ext>
                </a:extLst>
              </p:cNvPr>
              <p:cNvSpPr txBox="1"/>
              <p:nvPr/>
            </p:nvSpPr>
            <p:spPr>
              <a:xfrm>
                <a:off x="2899786" y="4318777"/>
                <a:ext cx="134190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CLEANED</a:t>
                </a:r>
              </a:p>
              <a:p>
                <a:pPr algn="ctr"/>
                <a:r>
                  <a:rPr lang="en-US" sz="2400" dirty="0"/>
                  <a:t>FASTQ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8D37BFE-0275-91F4-2FA2-8EA643606D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41692" y="4730972"/>
                <a:ext cx="1089131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A95DF4C-0FB3-4167-6EED-60A407202CD6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2210062" y="4730972"/>
                <a:ext cx="66789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E73889B-19C1-949A-B809-AD26400E3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4730972"/>
                <a:ext cx="115681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53C3AC4-C00C-F65E-D2C3-B5AEA2B04F89}"/>
                  </a:ext>
                </a:extLst>
              </p:cNvPr>
              <p:cNvSpPr txBox="1"/>
              <p:nvPr/>
            </p:nvSpPr>
            <p:spPr>
              <a:xfrm>
                <a:off x="7244331" y="4319832"/>
                <a:ext cx="1814151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BAM</a:t>
                </a:r>
              </a:p>
              <a:p>
                <a:pPr algn="ctr"/>
                <a:r>
                  <a:rPr lang="en-US" sz="2400" dirty="0"/>
                  <a:t>deduplicated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08E0AB-046B-BBD7-41F6-79CC609EC435}"/>
                  </a:ext>
                </a:extLst>
              </p:cNvPr>
              <p:cNvSpPr txBox="1"/>
              <p:nvPr/>
            </p:nvSpPr>
            <p:spPr>
              <a:xfrm>
                <a:off x="10010274" y="4500139"/>
                <a:ext cx="661271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VCF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5843E3D-E33E-B92E-34B2-15F1C0145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8446" y="4730972"/>
                <a:ext cx="94182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DEC4A6-75D2-1289-3F01-19530A52A29F}"/>
                </a:ext>
              </a:extLst>
            </p:cNvPr>
            <p:cNvSpPr txBox="1"/>
            <p:nvPr/>
          </p:nvSpPr>
          <p:spPr>
            <a:xfrm>
              <a:off x="3312813" y="3015433"/>
              <a:ext cx="936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fastp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C6BE88-8C11-B113-F7CD-8DDBE73265EF}"/>
                </a:ext>
              </a:extLst>
            </p:cNvPr>
            <p:cNvSpPr txBox="1"/>
            <p:nvPr/>
          </p:nvSpPr>
          <p:spPr>
            <a:xfrm>
              <a:off x="5474124" y="3015433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BWA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5BCEA2D-A4E1-8868-F6EA-02CCD066FEEB}"/>
                </a:ext>
              </a:extLst>
            </p:cNvPr>
            <p:cNvSpPr txBox="1"/>
            <p:nvPr/>
          </p:nvSpPr>
          <p:spPr>
            <a:xfrm>
              <a:off x="10278205" y="2983399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GATK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6C0FDC-AC93-45F1-FCF9-67164B80BE16}"/>
                </a:ext>
              </a:extLst>
            </p:cNvPr>
            <p:cNvSpPr txBox="1"/>
            <p:nvPr/>
          </p:nvSpPr>
          <p:spPr>
            <a:xfrm>
              <a:off x="7302025" y="3013291"/>
              <a:ext cx="1093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</a:rPr>
                <a:t>Picard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049A0CB-ED07-B6B8-8C20-C6A35BA8B5FD}"/>
              </a:ext>
            </a:extLst>
          </p:cNvPr>
          <p:cNvSpPr txBox="1"/>
          <p:nvPr/>
        </p:nvSpPr>
        <p:spPr>
          <a:xfrm>
            <a:off x="283463" y="3066136"/>
            <a:ext cx="8488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step involves a program that was run using a bash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369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What is </a:t>
            </a:r>
            <a:r>
              <a:rPr lang="en-US" dirty="0" err="1"/>
              <a:t>snakemake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84880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is a python-based workflow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workflow consists of a set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rules</a:t>
            </a:r>
            <a:r>
              <a:rPr lang="en-US" dirty="0"/>
              <a:t> that have the following parts: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/>
              <a:t>: file(s) that must exist for rule to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dirty="0"/>
              <a:t>: file(s) that must exist after rule runs, otherwise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or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dirty="0"/>
              <a:t>: the code that the rule must use to go from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/>
              <a:t> to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 if running a BASH command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dirty="0"/>
              <a:t> for python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Rules depend on one another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the output of rule 1 is the input of rule 2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doesn’t know what each rule is doing and treats them as black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just knows a rule finished successfully if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file(s) specified in the rule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 dirty="0"/>
              <a:t> get created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code in the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shell</a:t>
            </a:r>
            <a:r>
              <a:rPr lang="en-US" dirty="0"/>
              <a:t>/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</a:t>
            </a:r>
            <a:r>
              <a:rPr lang="en-US" dirty="0"/>
              <a:t> section didn’t exit with an error message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13362-D8D2-F79C-3389-C1461FD45520}"/>
              </a:ext>
            </a:extLst>
          </p:cNvPr>
          <p:cNvSpPr txBox="1"/>
          <p:nvPr/>
        </p:nvSpPr>
        <p:spPr>
          <a:xfrm>
            <a:off x="283464" y="6252499"/>
            <a:ext cx="755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Rules get put into a ‘</a:t>
            </a:r>
            <a:r>
              <a:rPr lang="en-US" dirty="0" err="1"/>
              <a:t>Snakefile</a:t>
            </a:r>
            <a:r>
              <a:rPr lang="en-US" dirty="0"/>
              <a:t>’ that get run using the ‘</a:t>
            </a:r>
            <a:r>
              <a:rPr lang="en-US" dirty="0" err="1"/>
              <a:t>snakemake</a:t>
            </a:r>
            <a:r>
              <a:rPr lang="en-US" dirty="0"/>
              <a:t>’ command</a:t>
            </a:r>
          </a:p>
        </p:txBody>
      </p:sp>
      <p:pic>
        <p:nvPicPr>
          <p:cNvPr id="1026" name="Picture 2" descr="Snakemake · GitHub">
            <a:extLst>
              <a:ext uri="{FF2B5EF4-FFF2-40B4-BE49-F238E27FC236}">
                <a16:creationId xmlns:a16="http://schemas.microsoft.com/office/drawing/2014/main" id="{E0AFFAEA-5623-E561-49BD-6CC6A958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536" y="808059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4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6096" y="1536192"/>
            <a:ext cx="4894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workflow (written by chatGPT4)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RNA sequence to DNA sequence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 the reverse complement of DNA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95C3B-1D9E-F345-909A-28777C20B5E8}"/>
              </a:ext>
            </a:extLst>
          </p:cNvPr>
          <p:cNvSpPr txBox="1"/>
          <p:nvPr/>
        </p:nvSpPr>
        <p:spPr>
          <a:xfrm>
            <a:off x="6096" y="3229715"/>
            <a:ext cx="6244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Special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rule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typically written towards top of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rule, with only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dirty="0">
                <a:latin typeface="+mj-lt"/>
                <a:cs typeface="Consolas" panose="020B0609020204030204" pitchFamily="49" charset="0"/>
              </a:rPr>
              <a:t>: </a:t>
            </a:r>
            <a:r>
              <a:rPr lang="en-US" dirty="0">
                <a:cs typeface="Consolas" panose="020B0609020204030204" pitchFamily="49" charset="0"/>
              </a:rPr>
              <a:t>the final file(s) of the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onsolas" panose="020B0609020204030204" pitchFamily="49" charset="0"/>
              </a:rPr>
              <a:t>Snakemake</a:t>
            </a:r>
            <a:r>
              <a:rPr lang="en-US" dirty="0">
                <a:cs typeface="Consolas" panose="020B0609020204030204" pitchFamily="49" charset="0"/>
              </a:rPr>
              <a:t> figures out which rules need to be run to get file(s)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rule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3B4DB-AB45-AD87-56BD-D1F43CE6A00D}"/>
              </a:ext>
            </a:extLst>
          </p:cNvPr>
          <p:cNvSpPr txBox="1"/>
          <p:nvPr/>
        </p:nvSpPr>
        <p:spPr>
          <a:xfrm>
            <a:off x="6096" y="5080272"/>
            <a:ext cx="6244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rules can be written in any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Consolas" panose="020B0609020204030204" pitchFamily="49" charset="0"/>
              </a:rPr>
              <a:t>snakemake</a:t>
            </a:r>
            <a:r>
              <a:rPr lang="en-US" dirty="0">
                <a:cs typeface="Consolas" panose="020B0609020204030204" pitchFamily="49" charset="0"/>
              </a:rPr>
              <a:t> figures out which rules need to be run in which order</a:t>
            </a: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7869279-A4D5-937A-23B1-FD82BFF6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35" y="1257808"/>
            <a:ext cx="5983941" cy="38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304982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(advanced)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8D02-3DA7-A4EF-50FF-85020B9F842D}"/>
              </a:ext>
            </a:extLst>
          </p:cNvPr>
          <p:cNvSpPr txBox="1"/>
          <p:nvPr/>
        </p:nvSpPr>
        <p:spPr>
          <a:xfrm>
            <a:off x="283464" y="1188720"/>
            <a:ext cx="7337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Snakemake</a:t>
            </a:r>
            <a:r>
              <a:rPr lang="en-US" dirty="0"/>
              <a:t> can handle many samples or data sets, using ‘wildcards’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‘wildcards’ can be used to expand rules across multiple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Use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expand('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somedir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/{sample}.txt, sample=SAMPLE_NAMES)</a:t>
            </a:r>
            <a:r>
              <a:rPr lang="en-US" b="0" i="0" dirty="0">
                <a:effectLst/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cs typeface="Consolas" panose="020B0609020204030204" pitchFamily="49" charset="0"/>
              </a:rPr>
              <a:t>Where SAMPLES is a list of sample names that we made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CF60C3-4521-B2B5-A9FA-563A4525F050}"/>
              </a:ext>
            </a:extLst>
          </p:cNvPr>
          <p:cNvSpPr txBox="1"/>
          <p:nvPr/>
        </p:nvSpPr>
        <p:spPr>
          <a:xfrm>
            <a:off x="7787825" y="39491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A0F7CA3-C378-DABF-06CB-2B2AC57DC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307" y="4436997"/>
            <a:ext cx="7772400" cy="2227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AFD291-813C-F185-775E-400D91234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733" y="3568630"/>
            <a:ext cx="8249548" cy="2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4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D91AD-A3D9-5443-F6CB-EE99F45616E5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See example on cluster</a:t>
            </a:r>
          </a:p>
        </p:txBody>
      </p:sp>
    </p:spTree>
    <p:extLst>
      <p:ext uri="{BB962C8B-B14F-4D97-AF65-F5344CB8AC3E}">
        <p14:creationId xmlns:p14="http://schemas.microsoft.com/office/powerpoint/2010/main" val="93374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">
            <a:extLst>
              <a:ext uri="{FF2B5EF4-FFF2-40B4-BE49-F238E27FC236}">
                <a16:creationId xmlns:a16="http://schemas.microsoft.com/office/drawing/2014/main" id="{DA35BEEF-7374-BCC8-5D5E-CDE80F7A24BF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WGS summary: </a:t>
            </a:r>
            <a:r>
              <a:rPr lang="en-US" dirty="0">
                <a:solidFill>
                  <a:schemeClr val="accent6"/>
                </a:solidFill>
              </a:rPr>
              <a:t>programs</a:t>
            </a:r>
            <a:r>
              <a:rPr lang="en-US" dirty="0"/>
              <a:t> to get there</a:t>
            </a:r>
          </a:p>
        </p:txBody>
      </p:sp>
      <p:pic>
        <p:nvPicPr>
          <p:cNvPr id="20" name="Picture 6" descr="Whole Genome Sequencing | Whole Genome Sequencing Cost – 1010Genome |  Quality NGS Bioinformatics Data Analysis Services">
            <a:extLst>
              <a:ext uri="{FF2B5EF4-FFF2-40B4-BE49-F238E27FC236}">
                <a16:creationId xmlns:a16="http://schemas.microsoft.com/office/drawing/2014/main" id="{5B9427C2-5960-1827-9450-AD4D7079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62"/>
          <a:stretch/>
        </p:blipFill>
        <p:spPr bwMode="auto">
          <a:xfrm>
            <a:off x="2612910" y="1122511"/>
            <a:ext cx="6633410" cy="16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9A7B22B7-0FD4-15A0-761D-A214B2701592}"/>
              </a:ext>
            </a:extLst>
          </p:cNvPr>
          <p:cNvSpPr/>
          <p:nvPr/>
        </p:nvSpPr>
        <p:spPr>
          <a:xfrm>
            <a:off x="728614" y="1960931"/>
            <a:ext cx="8559346" cy="2839452"/>
          </a:xfrm>
          <a:custGeom>
            <a:avLst/>
            <a:gdLst>
              <a:gd name="connsiteX0" fmla="*/ 8019166 w 8559346"/>
              <a:gd name="connsiteY0" fmla="*/ 0 h 2839452"/>
              <a:gd name="connsiteX1" fmla="*/ 8471553 w 8559346"/>
              <a:gd name="connsiteY1" fmla="*/ 144379 h 2839452"/>
              <a:gd name="connsiteX2" fmla="*/ 8490804 w 8559346"/>
              <a:gd name="connsiteY2" fmla="*/ 587141 h 2839452"/>
              <a:gd name="connsiteX3" fmla="*/ 7740033 w 8559346"/>
              <a:gd name="connsiteY3" fmla="*/ 1260909 h 2839452"/>
              <a:gd name="connsiteX4" fmla="*/ 4881330 w 8559346"/>
              <a:gd name="connsiteY4" fmla="*/ 1424539 h 2839452"/>
              <a:gd name="connsiteX5" fmla="*/ 1733869 w 8559346"/>
              <a:gd name="connsiteY5" fmla="*/ 1472665 h 2839452"/>
              <a:gd name="connsiteX6" fmla="*/ 549962 w 8559346"/>
              <a:gd name="connsiteY6" fmla="*/ 1559292 h 2839452"/>
              <a:gd name="connsiteX7" fmla="*/ 30198 w 8559346"/>
              <a:gd name="connsiteY7" fmla="*/ 2117558 h 2839452"/>
              <a:gd name="connsiteX8" fmla="*/ 107200 w 8559346"/>
              <a:gd name="connsiteY8" fmla="*/ 2704699 h 2839452"/>
              <a:gd name="connsiteX9" fmla="*/ 482585 w 8559346"/>
              <a:gd name="connsiteY9" fmla="*/ 2839452 h 2839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59346" h="2839452">
                <a:moveTo>
                  <a:pt x="8019166" y="0"/>
                </a:moveTo>
                <a:cubicBezTo>
                  <a:pt x="8206056" y="23261"/>
                  <a:pt x="8392947" y="46522"/>
                  <a:pt x="8471553" y="144379"/>
                </a:cubicBezTo>
                <a:cubicBezTo>
                  <a:pt x="8550159" y="242236"/>
                  <a:pt x="8612724" y="401053"/>
                  <a:pt x="8490804" y="587141"/>
                </a:cubicBezTo>
                <a:cubicBezTo>
                  <a:pt x="8368884" y="773229"/>
                  <a:pt x="8341612" y="1121343"/>
                  <a:pt x="7740033" y="1260909"/>
                </a:cubicBezTo>
                <a:cubicBezTo>
                  <a:pt x="7138454" y="1400475"/>
                  <a:pt x="5882357" y="1389246"/>
                  <a:pt x="4881330" y="1424539"/>
                </a:cubicBezTo>
                <a:cubicBezTo>
                  <a:pt x="3880303" y="1459832"/>
                  <a:pt x="2455764" y="1450206"/>
                  <a:pt x="1733869" y="1472665"/>
                </a:cubicBezTo>
                <a:cubicBezTo>
                  <a:pt x="1011974" y="1495124"/>
                  <a:pt x="833907" y="1451810"/>
                  <a:pt x="549962" y="1559292"/>
                </a:cubicBezTo>
                <a:cubicBezTo>
                  <a:pt x="266017" y="1666774"/>
                  <a:pt x="103992" y="1926657"/>
                  <a:pt x="30198" y="2117558"/>
                </a:cubicBezTo>
                <a:cubicBezTo>
                  <a:pt x="-43596" y="2308459"/>
                  <a:pt x="31802" y="2584383"/>
                  <a:pt x="107200" y="2704699"/>
                </a:cubicBezTo>
                <a:cubicBezTo>
                  <a:pt x="182598" y="2825015"/>
                  <a:pt x="332591" y="2832233"/>
                  <a:pt x="482585" y="2839452"/>
                </a:cubicBez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926E32-7349-0DB4-29FF-30E87FB69507}"/>
              </a:ext>
            </a:extLst>
          </p:cNvPr>
          <p:cNvGrpSpPr/>
          <p:nvPr/>
        </p:nvGrpSpPr>
        <p:grpSpPr>
          <a:xfrm>
            <a:off x="1338491" y="4382851"/>
            <a:ext cx="9435532" cy="835355"/>
            <a:chOff x="1236013" y="4315474"/>
            <a:chExt cx="9435532" cy="8353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82AAD1-0D1A-4513-2CA9-938DA3155FA4}"/>
                </a:ext>
              </a:extLst>
            </p:cNvPr>
            <p:cNvSpPr txBox="1"/>
            <p:nvPr/>
          </p:nvSpPr>
          <p:spPr>
            <a:xfrm>
              <a:off x="1236013" y="4315474"/>
              <a:ext cx="97404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RAW</a:t>
              </a:r>
            </a:p>
            <a:p>
              <a:pPr algn="ctr"/>
              <a:r>
                <a:rPr lang="en-US" sz="2400" dirty="0"/>
                <a:t>FASTQ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24A3BD-A7A9-0D7D-A1B1-686A84722319}"/>
                </a:ext>
              </a:extLst>
            </p:cNvPr>
            <p:cNvSpPr txBox="1"/>
            <p:nvPr/>
          </p:nvSpPr>
          <p:spPr>
            <a:xfrm>
              <a:off x="5312799" y="4500140"/>
              <a:ext cx="78919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BAM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5D234C-E7D6-51A5-507E-C432B430A7C7}"/>
                </a:ext>
              </a:extLst>
            </p:cNvPr>
            <p:cNvSpPr txBox="1"/>
            <p:nvPr/>
          </p:nvSpPr>
          <p:spPr>
            <a:xfrm>
              <a:off x="2899786" y="4318777"/>
              <a:ext cx="134190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CLEANED</a:t>
              </a:r>
            </a:p>
            <a:p>
              <a:pPr algn="ctr"/>
              <a:r>
                <a:rPr lang="en-US" sz="2400" dirty="0"/>
                <a:t>FASTQ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996867-6CB2-4E67-AD5D-AAC48D59F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1692" y="4730972"/>
              <a:ext cx="108913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252896-0517-EC30-E720-0F720BEFA502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210062" y="4730972"/>
              <a:ext cx="66789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9253F5-26C1-B060-A1C1-28103165AFC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730972"/>
              <a:ext cx="11568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4C491F-E1A8-5F42-BEDD-45E96B652806}"/>
                </a:ext>
              </a:extLst>
            </p:cNvPr>
            <p:cNvSpPr txBox="1"/>
            <p:nvPr/>
          </p:nvSpPr>
          <p:spPr>
            <a:xfrm>
              <a:off x="7244331" y="4319832"/>
              <a:ext cx="181415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BAM</a:t>
              </a:r>
            </a:p>
            <a:p>
              <a:pPr algn="ctr"/>
              <a:r>
                <a:rPr lang="en-US" sz="2400" dirty="0"/>
                <a:t>deduplicated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14556E-DE13-094E-ABCC-E2AA9FD9E176}"/>
                </a:ext>
              </a:extLst>
            </p:cNvPr>
            <p:cNvSpPr txBox="1"/>
            <p:nvPr/>
          </p:nvSpPr>
          <p:spPr>
            <a:xfrm>
              <a:off x="10010274" y="4500139"/>
              <a:ext cx="6612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VCF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9F0ADB-D7C2-35E0-D023-EAFD06DEDEF6}"/>
                </a:ext>
              </a:extLst>
            </p:cNvPr>
            <p:cNvCxnSpPr>
              <a:cxnSpLocks/>
            </p:cNvCxnSpPr>
            <p:nvPr/>
          </p:nvCxnSpPr>
          <p:spPr>
            <a:xfrm>
              <a:off x="9068446" y="4730972"/>
              <a:ext cx="94182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D5FC5A8-BB4C-4A43-73C6-F51C45101820}"/>
              </a:ext>
            </a:extLst>
          </p:cNvPr>
          <p:cNvSpPr txBox="1"/>
          <p:nvPr/>
        </p:nvSpPr>
        <p:spPr>
          <a:xfrm>
            <a:off x="2178300" y="4027183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B5490-FC41-569E-C02D-3A02F2EB00B1}"/>
              </a:ext>
            </a:extLst>
          </p:cNvPr>
          <p:cNvSpPr txBox="1"/>
          <p:nvPr/>
        </p:nvSpPr>
        <p:spPr>
          <a:xfrm>
            <a:off x="4339611" y="4027183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7ADFB1-4B2B-C5E6-BDCB-9664F6289538}"/>
              </a:ext>
            </a:extLst>
          </p:cNvPr>
          <p:cNvSpPr txBox="1"/>
          <p:nvPr/>
        </p:nvSpPr>
        <p:spPr>
          <a:xfrm>
            <a:off x="9143692" y="3995149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GATK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6B7968-41A3-BB0B-DF3D-415701607EF2}"/>
              </a:ext>
            </a:extLst>
          </p:cNvPr>
          <p:cNvSpPr txBox="1"/>
          <p:nvPr/>
        </p:nvSpPr>
        <p:spPr>
          <a:xfrm>
            <a:off x="6167512" y="4025041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Picard</a:t>
            </a:r>
          </a:p>
        </p:txBody>
      </p:sp>
    </p:spTree>
    <p:extLst>
      <p:ext uri="{BB962C8B-B14F-4D97-AF65-F5344CB8AC3E}">
        <p14:creationId xmlns:p14="http://schemas.microsoft.com/office/powerpoint/2010/main" val="389131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3">
            <a:extLst>
              <a:ext uri="{FF2B5EF4-FFF2-40B4-BE49-F238E27FC236}">
                <a16:creationId xmlns:a16="http://schemas.microsoft.com/office/drawing/2014/main" id="{DA35BEEF-7374-BCC8-5D5E-CDE80F7A24BF}"/>
              </a:ext>
            </a:extLst>
          </p:cNvPr>
          <p:cNvSpPr txBox="1">
            <a:spLocks/>
          </p:cNvSpPr>
          <p:nvPr/>
        </p:nvSpPr>
        <p:spPr>
          <a:xfrm>
            <a:off x="-3034" y="2925"/>
            <a:ext cx="1219503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/>
              <a:t>Snakemake</a:t>
            </a:r>
            <a:r>
              <a:rPr lang="en-US" dirty="0"/>
              <a:t> summary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8A3538-F747-B7E7-7A89-FC6660FA3333}"/>
              </a:ext>
            </a:extLst>
          </p:cNvPr>
          <p:cNvSpPr txBox="1"/>
          <p:nvPr/>
        </p:nvSpPr>
        <p:spPr>
          <a:xfrm>
            <a:off x="5446312" y="1855297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2981B_1.fastq.gz</a:t>
            </a:r>
          </a:p>
          <a:p>
            <a:r>
              <a:rPr lang="en-US" sz="1200" dirty="0"/>
              <a:t>2981B_2.fastq.gz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F22758-CF76-AB0D-441E-2B1085F56F02}"/>
              </a:ext>
            </a:extLst>
          </p:cNvPr>
          <p:cNvCxnSpPr>
            <a:cxnSpLocks/>
          </p:cNvCxnSpPr>
          <p:nvPr/>
        </p:nvCxnSpPr>
        <p:spPr>
          <a:xfrm>
            <a:off x="6064322" y="23169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AC3A24-1D73-823D-C97B-EB9EC1B035BC}"/>
              </a:ext>
            </a:extLst>
          </p:cNvPr>
          <p:cNvSpPr txBox="1"/>
          <p:nvPr/>
        </p:nvSpPr>
        <p:spPr>
          <a:xfrm>
            <a:off x="5010295" y="2778627"/>
            <a:ext cx="212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01_trimmed/2981B_1.fastq.gz</a:t>
            </a:r>
          </a:p>
          <a:p>
            <a:r>
              <a:rPr lang="en-US" sz="1200" dirty="0"/>
              <a:t>01_trimmed/ 2981B_2.fastq.gz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E06963-8795-F213-90A0-6E130BA2B0BA}"/>
              </a:ext>
            </a:extLst>
          </p:cNvPr>
          <p:cNvCxnSpPr>
            <a:cxnSpLocks/>
          </p:cNvCxnSpPr>
          <p:nvPr/>
        </p:nvCxnSpPr>
        <p:spPr>
          <a:xfrm>
            <a:off x="6064322" y="324029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AEAB03-90A3-97B6-4B33-57666CFC9B06}"/>
              </a:ext>
            </a:extLst>
          </p:cNvPr>
          <p:cNvSpPr txBox="1"/>
          <p:nvPr/>
        </p:nvSpPr>
        <p:spPr>
          <a:xfrm>
            <a:off x="5248039" y="3701957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02_aligned/2981B.bam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B255BD-489A-0185-18D4-419F23B21A49}"/>
              </a:ext>
            </a:extLst>
          </p:cNvPr>
          <p:cNvCxnSpPr>
            <a:cxnSpLocks/>
          </p:cNvCxnSpPr>
          <p:nvPr/>
        </p:nvCxnSpPr>
        <p:spPr>
          <a:xfrm>
            <a:off x="6064322" y="40244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D932AC-C405-9A23-85DC-F9C5EF0948C3}"/>
              </a:ext>
            </a:extLst>
          </p:cNvPr>
          <p:cNvSpPr txBox="1"/>
          <p:nvPr/>
        </p:nvSpPr>
        <p:spPr>
          <a:xfrm>
            <a:off x="5010295" y="4486127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02_aligned/2981B_dedup.bam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5F7AA-999E-F50C-119B-99D8F371BD6E}"/>
              </a:ext>
            </a:extLst>
          </p:cNvPr>
          <p:cNvSpPr txBox="1"/>
          <p:nvPr/>
        </p:nvSpPr>
        <p:spPr>
          <a:xfrm>
            <a:off x="8927128" y="1855297"/>
            <a:ext cx="125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2982B_1.fastq.gz</a:t>
            </a:r>
          </a:p>
          <a:p>
            <a:r>
              <a:rPr lang="en-US" sz="1200" dirty="0"/>
              <a:t>2982B_2.fastq.gz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A5CEB-252C-D86C-DEC6-E700BA90E723}"/>
              </a:ext>
            </a:extLst>
          </p:cNvPr>
          <p:cNvCxnSpPr>
            <a:cxnSpLocks/>
          </p:cNvCxnSpPr>
          <p:nvPr/>
        </p:nvCxnSpPr>
        <p:spPr>
          <a:xfrm>
            <a:off x="9545138" y="23169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66DF06-7B05-A3A3-53BE-4824EBF865C8}"/>
              </a:ext>
            </a:extLst>
          </p:cNvPr>
          <p:cNvSpPr txBox="1"/>
          <p:nvPr/>
        </p:nvSpPr>
        <p:spPr>
          <a:xfrm>
            <a:off x="8491111" y="2778627"/>
            <a:ext cx="212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01_trimmed/2982B_1.fastq.gz</a:t>
            </a:r>
          </a:p>
          <a:p>
            <a:r>
              <a:rPr lang="en-US" sz="1200" dirty="0"/>
              <a:t>01_trimmed/ 2982B_2.fastq.gz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3414CD-29E2-D5C0-F128-5E8023388F36}"/>
              </a:ext>
            </a:extLst>
          </p:cNvPr>
          <p:cNvCxnSpPr>
            <a:cxnSpLocks/>
          </p:cNvCxnSpPr>
          <p:nvPr/>
        </p:nvCxnSpPr>
        <p:spPr>
          <a:xfrm>
            <a:off x="9545138" y="324029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E6D2ED-8FF1-482B-4C12-5F3F4A3B7B72}"/>
              </a:ext>
            </a:extLst>
          </p:cNvPr>
          <p:cNvSpPr txBox="1"/>
          <p:nvPr/>
        </p:nvSpPr>
        <p:spPr>
          <a:xfrm>
            <a:off x="8728855" y="3701957"/>
            <a:ext cx="164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02_aligned/2982B.bam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213462-E5E6-CBAE-9FCD-FE2CA642041B}"/>
              </a:ext>
            </a:extLst>
          </p:cNvPr>
          <p:cNvCxnSpPr>
            <a:cxnSpLocks/>
          </p:cNvCxnSpPr>
          <p:nvPr/>
        </p:nvCxnSpPr>
        <p:spPr>
          <a:xfrm>
            <a:off x="9545138" y="4024462"/>
            <a:ext cx="0" cy="4078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A229C7-0CBA-9B26-CCE6-73DCA9A6307A}"/>
              </a:ext>
            </a:extLst>
          </p:cNvPr>
          <p:cNvSpPr txBox="1"/>
          <p:nvPr/>
        </p:nvSpPr>
        <p:spPr>
          <a:xfrm>
            <a:off x="8491111" y="4486127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02_aligned/2982B_dedup.bam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A526AD-2A91-28E1-E0A6-FAE7EC7BE6C2}"/>
              </a:ext>
            </a:extLst>
          </p:cNvPr>
          <p:cNvSpPr txBox="1"/>
          <p:nvPr/>
        </p:nvSpPr>
        <p:spPr>
          <a:xfrm>
            <a:off x="6005588" y="2299539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AC7B2-3934-7666-1E1F-4AC658D59B43}"/>
              </a:ext>
            </a:extLst>
          </p:cNvPr>
          <p:cNvSpPr txBox="1"/>
          <p:nvPr/>
        </p:nvSpPr>
        <p:spPr>
          <a:xfrm>
            <a:off x="6039474" y="3240292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4B63EB-FEE5-1E69-95FC-0392250DF89B}"/>
              </a:ext>
            </a:extLst>
          </p:cNvPr>
          <p:cNvSpPr txBox="1"/>
          <p:nvPr/>
        </p:nvSpPr>
        <p:spPr>
          <a:xfrm>
            <a:off x="6025567" y="4011977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sambamba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F1085B-724A-E94E-D3D5-AE2E0872A937}"/>
              </a:ext>
            </a:extLst>
          </p:cNvPr>
          <p:cNvCxnSpPr>
            <a:cxnSpLocks/>
          </p:cNvCxnSpPr>
          <p:nvPr/>
        </p:nvCxnSpPr>
        <p:spPr>
          <a:xfrm>
            <a:off x="6064322" y="4880950"/>
            <a:ext cx="1196014" cy="8870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8F4BA0-B6C6-EB3B-CCAE-B8A4DFDE8883}"/>
              </a:ext>
            </a:extLst>
          </p:cNvPr>
          <p:cNvCxnSpPr>
            <a:cxnSpLocks/>
          </p:cNvCxnSpPr>
          <p:nvPr/>
        </p:nvCxnSpPr>
        <p:spPr>
          <a:xfrm flipH="1">
            <a:off x="8284464" y="4880950"/>
            <a:ext cx="1260674" cy="8961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EA80B3-445F-D7CD-3D9D-17E0CAF910B5}"/>
              </a:ext>
            </a:extLst>
          </p:cNvPr>
          <p:cNvSpPr txBox="1"/>
          <p:nvPr/>
        </p:nvSpPr>
        <p:spPr>
          <a:xfrm>
            <a:off x="7128332" y="5065616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freebayes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ADA7B3-2DAC-99B3-3CE4-5BC0FFE99F9D}"/>
              </a:ext>
            </a:extLst>
          </p:cNvPr>
          <p:cNvSpPr txBox="1"/>
          <p:nvPr/>
        </p:nvSpPr>
        <p:spPr>
          <a:xfrm>
            <a:off x="6987525" y="5842671"/>
            <a:ext cx="15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03_variants/</a:t>
            </a:r>
            <a:r>
              <a:rPr lang="en-US" sz="1200" dirty="0" err="1"/>
              <a:t>results.vcf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1C833E-8655-28B3-1963-E8132B36770D}"/>
              </a:ext>
            </a:extLst>
          </p:cNvPr>
          <p:cNvSpPr txBox="1"/>
          <p:nvPr/>
        </p:nvSpPr>
        <p:spPr>
          <a:xfrm>
            <a:off x="8663713" y="2299539"/>
            <a:ext cx="936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fastp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5C5242-ADA8-2C1F-9748-55C2C6B76E78}"/>
              </a:ext>
            </a:extLst>
          </p:cNvPr>
          <p:cNvSpPr txBox="1"/>
          <p:nvPr/>
        </p:nvSpPr>
        <p:spPr>
          <a:xfrm>
            <a:off x="8504834" y="3240292"/>
            <a:ext cx="109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BWA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A54E5A-B85D-8CD5-31F6-30C7E2D4F621}"/>
              </a:ext>
            </a:extLst>
          </p:cNvPr>
          <p:cNvSpPr txBox="1"/>
          <p:nvPr/>
        </p:nvSpPr>
        <p:spPr>
          <a:xfrm>
            <a:off x="8253924" y="4011977"/>
            <a:ext cx="136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sambamba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5DB9A8-2A5C-C7C5-6507-00CDE926A845}"/>
              </a:ext>
            </a:extLst>
          </p:cNvPr>
          <p:cNvSpPr txBox="1"/>
          <p:nvPr/>
        </p:nvSpPr>
        <p:spPr>
          <a:xfrm>
            <a:off x="508087" y="1853118"/>
            <a:ext cx="1814143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RAW FASTQ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4663AF-5FA2-7D3D-EAF8-D9C6245EE5FF}"/>
              </a:ext>
            </a:extLst>
          </p:cNvPr>
          <p:cNvSpPr txBox="1"/>
          <p:nvPr/>
        </p:nvSpPr>
        <p:spPr>
          <a:xfrm>
            <a:off x="1018750" y="3562797"/>
            <a:ext cx="789190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03B551-0605-7E32-F0CE-897F1C61D7B2}"/>
              </a:ext>
            </a:extLst>
          </p:cNvPr>
          <p:cNvSpPr txBox="1"/>
          <p:nvPr/>
        </p:nvSpPr>
        <p:spPr>
          <a:xfrm>
            <a:off x="315048" y="2778626"/>
            <a:ext cx="2200219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CLEANED FASTQ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6E3F62-845A-9C78-BC14-F61FF5945375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flipH="1">
            <a:off x="1415158" y="2314783"/>
            <a:ext cx="1" cy="463843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543A09A-F828-362E-169C-FAE81E553FF9}"/>
              </a:ext>
            </a:extLst>
          </p:cNvPr>
          <p:cNvSpPr txBox="1"/>
          <p:nvPr/>
        </p:nvSpPr>
        <p:spPr>
          <a:xfrm>
            <a:off x="169401" y="4393793"/>
            <a:ext cx="2487604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BAM deduplicated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0A8811-DD1B-F44A-C11F-B55ED7B9636D}"/>
              </a:ext>
            </a:extLst>
          </p:cNvPr>
          <p:cNvSpPr txBox="1"/>
          <p:nvPr/>
        </p:nvSpPr>
        <p:spPr>
          <a:xfrm>
            <a:off x="1077365" y="5693750"/>
            <a:ext cx="661271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VCF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CB89AE-407C-D34C-D46E-34DC610EB1CD}"/>
              </a:ext>
            </a:extLst>
          </p:cNvPr>
          <p:cNvCxnSpPr>
            <a:cxnSpLocks/>
          </p:cNvCxnSpPr>
          <p:nvPr/>
        </p:nvCxnSpPr>
        <p:spPr>
          <a:xfrm>
            <a:off x="1413203" y="3229506"/>
            <a:ext cx="142" cy="345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BBAFAE7-7E70-CD60-8229-374D45EC351D}"/>
              </a:ext>
            </a:extLst>
          </p:cNvPr>
          <p:cNvCxnSpPr>
            <a:cxnSpLocks/>
          </p:cNvCxnSpPr>
          <p:nvPr/>
        </p:nvCxnSpPr>
        <p:spPr>
          <a:xfrm>
            <a:off x="1413061" y="4059049"/>
            <a:ext cx="142" cy="345014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59B81F5-422B-3BB9-7945-80890AB7DCA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407858" y="4868163"/>
            <a:ext cx="143" cy="825587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03F39CF-263E-1305-D02B-2616F466A860}"/>
              </a:ext>
            </a:extLst>
          </p:cNvPr>
          <p:cNvSpPr txBox="1"/>
          <p:nvPr/>
        </p:nvSpPr>
        <p:spPr>
          <a:xfrm>
            <a:off x="5539432" y="980803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Sample 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2C9218-12FD-25D6-1FD7-AFF7E1B149D2}"/>
              </a:ext>
            </a:extLst>
          </p:cNvPr>
          <p:cNvSpPr txBox="1"/>
          <p:nvPr/>
        </p:nvSpPr>
        <p:spPr>
          <a:xfrm>
            <a:off x="9024341" y="980803"/>
            <a:ext cx="10599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Sample 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C5F7D8-9FF9-7E84-B59A-4A2F8762C9B9}"/>
              </a:ext>
            </a:extLst>
          </p:cNvPr>
          <p:cNvSpPr txBox="1"/>
          <p:nvPr/>
        </p:nvSpPr>
        <p:spPr>
          <a:xfrm>
            <a:off x="9024341" y="5864349"/>
            <a:ext cx="31437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step/program in </a:t>
            </a:r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can be coded as a different </a:t>
            </a:r>
            <a:r>
              <a:rPr lang="en-US" b="1" dirty="0"/>
              <a:t>rule</a:t>
            </a:r>
            <a:r>
              <a:rPr lang="en-US" dirty="0"/>
              <a:t> in </a:t>
            </a:r>
            <a:r>
              <a:rPr lang="en-US" dirty="0" err="1"/>
              <a:t>snakemake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6F49386-E128-82C0-EDE6-2C086B4E9C8B}"/>
              </a:ext>
            </a:extLst>
          </p:cNvPr>
          <p:cNvGrpSpPr/>
          <p:nvPr/>
        </p:nvGrpSpPr>
        <p:grpSpPr>
          <a:xfrm>
            <a:off x="2998047" y="2931025"/>
            <a:ext cx="1807036" cy="3376789"/>
            <a:chOff x="3186305" y="2931025"/>
            <a:chExt cx="1807036" cy="337678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EA7E71C-FD2F-2D85-95E0-10BF7F152AE6}"/>
                </a:ext>
              </a:extLst>
            </p:cNvPr>
            <p:cNvSpPr txBox="1"/>
            <p:nvPr/>
          </p:nvSpPr>
          <p:spPr>
            <a:xfrm>
              <a:off x="3186305" y="4010734"/>
              <a:ext cx="13065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Files created by </a:t>
              </a:r>
              <a:r>
                <a:rPr lang="en-US" dirty="0" err="1"/>
                <a:t>snakemake</a:t>
              </a:r>
              <a:endParaRPr lang="en-US" dirty="0"/>
            </a:p>
          </p:txBody>
        </p:sp>
        <p:sp>
          <p:nvSpPr>
            <p:cNvPr id="85" name="Left Brace 84">
              <a:extLst>
                <a:ext uri="{FF2B5EF4-FFF2-40B4-BE49-F238E27FC236}">
                  <a16:creationId xmlns:a16="http://schemas.microsoft.com/office/drawing/2014/main" id="{E8F9328D-2907-D214-9F42-02D66A23D391}"/>
                </a:ext>
              </a:extLst>
            </p:cNvPr>
            <p:cNvSpPr/>
            <p:nvPr/>
          </p:nvSpPr>
          <p:spPr>
            <a:xfrm>
              <a:off x="4581654" y="2931025"/>
              <a:ext cx="411687" cy="3376789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0847CA8-D7EB-9109-A5C2-E29688CEBF03}"/>
              </a:ext>
            </a:extLst>
          </p:cNvPr>
          <p:cNvGrpSpPr/>
          <p:nvPr/>
        </p:nvGrpSpPr>
        <p:grpSpPr>
          <a:xfrm>
            <a:off x="2998047" y="1768375"/>
            <a:ext cx="1818546" cy="646331"/>
            <a:chOff x="3186305" y="1768375"/>
            <a:chExt cx="1818546" cy="646331"/>
          </a:xfrm>
        </p:grpSpPr>
        <p:sp>
          <p:nvSpPr>
            <p:cNvPr id="83" name="Left Brace 82">
              <a:extLst>
                <a:ext uri="{FF2B5EF4-FFF2-40B4-BE49-F238E27FC236}">
                  <a16:creationId xmlns:a16="http://schemas.microsoft.com/office/drawing/2014/main" id="{16401C1A-90E2-18F1-44C1-841FB36B7822}"/>
                </a:ext>
              </a:extLst>
            </p:cNvPr>
            <p:cNvSpPr/>
            <p:nvPr/>
          </p:nvSpPr>
          <p:spPr>
            <a:xfrm>
              <a:off x="4593164" y="1895658"/>
              <a:ext cx="411687" cy="403882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4629C0B-8D28-54F8-0DF8-242E1A451D31}"/>
                </a:ext>
              </a:extLst>
            </p:cNvPr>
            <p:cNvSpPr txBox="1"/>
            <p:nvPr/>
          </p:nvSpPr>
          <p:spPr>
            <a:xfrm>
              <a:off x="3186305" y="1768375"/>
              <a:ext cx="1306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Initial input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85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23450</TotalTime>
  <Words>915</Words>
  <Application>Microsoft Macintosh PowerPoint</Application>
  <PresentationFormat>Widescreen</PresentationFormat>
  <Paragraphs>135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Snakemake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Arnold</dc:creator>
  <cp:lastModifiedBy>brianjohnarnold@gmail.com</cp:lastModifiedBy>
  <cp:revision>151</cp:revision>
  <dcterms:created xsi:type="dcterms:W3CDTF">2023-10-23T14:53:07Z</dcterms:created>
  <dcterms:modified xsi:type="dcterms:W3CDTF">2023-11-28T00:41:07Z</dcterms:modified>
</cp:coreProperties>
</file>