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97" r:id="rId1"/>
  </p:sldMasterIdLst>
  <p:notesMasterIdLst>
    <p:notesMasterId r:id="rId22"/>
  </p:notesMasterIdLst>
  <p:handoutMasterIdLst>
    <p:handoutMasterId r:id="rId23"/>
  </p:handoutMasterIdLst>
  <p:sldIdLst>
    <p:sldId id="289" r:id="rId2"/>
    <p:sldId id="297" r:id="rId3"/>
    <p:sldId id="298" r:id="rId4"/>
    <p:sldId id="299" r:id="rId5"/>
    <p:sldId id="306" r:id="rId6"/>
    <p:sldId id="300" r:id="rId7"/>
    <p:sldId id="301" r:id="rId8"/>
    <p:sldId id="302" r:id="rId9"/>
    <p:sldId id="303" r:id="rId10"/>
    <p:sldId id="304" r:id="rId11"/>
    <p:sldId id="305" r:id="rId12"/>
    <p:sldId id="288" r:id="rId13"/>
    <p:sldId id="287" r:id="rId14"/>
    <p:sldId id="290" r:id="rId15"/>
    <p:sldId id="291" r:id="rId16"/>
    <p:sldId id="292" r:id="rId17"/>
    <p:sldId id="293" r:id="rId18"/>
    <p:sldId id="294" r:id="rId19"/>
    <p:sldId id="295" r:id="rId20"/>
    <p:sldId id="296"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4100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87"/>
    <p:restoredTop sz="86429" autoAdjust="0"/>
  </p:normalViewPr>
  <p:slideViewPr>
    <p:cSldViewPr snapToGrid="0" snapToObjects="1">
      <p:cViewPr varScale="1">
        <p:scale>
          <a:sx n="88" d="100"/>
          <a:sy n="88" d="100"/>
        </p:scale>
        <p:origin x="864" y="17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handoutMaster" Target="handoutMasters/handoutMaster1.xml"/><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9251741-6783-2D40-988B-F6BA6AE02565}" type="datetimeFigureOut">
              <a:rPr lang="en-US" smtClean="0"/>
              <a:t>10/13/18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B520B41-0F64-F045-9F01-9193319820DA}" type="slidenum">
              <a:rPr lang="en-US" smtClean="0"/>
              <a:t>‹#›</a:t>
            </a:fld>
            <a:endParaRPr lang="en-US"/>
          </a:p>
        </p:txBody>
      </p:sp>
    </p:spTree>
    <p:extLst>
      <p:ext uri="{BB962C8B-B14F-4D97-AF65-F5344CB8AC3E}">
        <p14:creationId xmlns:p14="http://schemas.microsoft.com/office/powerpoint/2010/main" val="9771730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3B118B-4F11-B449-996E-DB9F29384EB8}" type="datetimeFigureOut">
              <a:rPr lang="en-US" smtClean="0"/>
              <a:t>10/13/18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10F429-B246-DE40-9B3C-417FEDEF1EB2}" type="slidenum">
              <a:rPr lang="en-US" smtClean="0"/>
              <a:t>‹#›</a:t>
            </a:fld>
            <a:endParaRPr lang="en-US"/>
          </a:p>
        </p:txBody>
      </p:sp>
    </p:spTree>
    <p:extLst>
      <p:ext uri="{BB962C8B-B14F-4D97-AF65-F5344CB8AC3E}">
        <p14:creationId xmlns:p14="http://schemas.microsoft.com/office/powerpoint/2010/main" val="3058369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4000" b="1">
                <a:solidFill>
                  <a:schemeClr val="tx1"/>
                </a:solidFill>
                <a:latin typeface="Times New Roman" charset="0"/>
                <a:ea typeface="ＭＳ Ｐゴシック" charset="-128"/>
              </a:defRPr>
            </a:lvl1pPr>
            <a:lvl2pPr marL="742950" indent="-285750">
              <a:defRPr sz="4000" b="1">
                <a:solidFill>
                  <a:schemeClr val="tx1"/>
                </a:solidFill>
                <a:latin typeface="Times New Roman" charset="0"/>
                <a:ea typeface="ＭＳ Ｐゴシック" charset="-128"/>
              </a:defRPr>
            </a:lvl2pPr>
            <a:lvl3pPr marL="1143000" indent="-228600">
              <a:defRPr sz="4000" b="1">
                <a:solidFill>
                  <a:schemeClr val="tx1"/>
                </a:solidFill>
                <a:latin typeface="Times New Roman" charset="0"/>
                <a:ea typeface="ＭＳ Ｐゴシック" charset="-128"/>
              </a:defRPr>
            </a:lvl3pPr>
            <a:lvl4pPr marL="1600200" indent="-228600">
              <a:defRPr sz="4000" b="1">
                <a:solidFill>
                  <a:schemeClr val="tx1"/>
                </a:solidFill>
                <a:latin typeface="Times New Roman" charset="0"/>
                <a:ea typeface="ＭＳ Ｐゴシック" charset="-128"/>
              </a:defRPr>
            </a:lvl4pPr>
            <a:lvl5pPr marL="2057400" indent="-228600">
              <a:defRPr sz="4000" b="1">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4000" b="1">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4000" b="1">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4000" b="1">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4000" b="1">
                <a:solidFill>
                  <a:schemeClr val="tx1"/>
                </a:solidFill>
                <a:latin typeface="Times New Roman" charset="0"/>
                <a:ea typeface="ＭＳ Ｐゴシック" charset="-128"/>
              </a:defRPr>
            </a:lvl9pPr>
          </a:lstStyle>
          <a:p>
            <a:fld id="{AC063DC8-F15D-C448-A78E-4ECD23FE6E69}" type="slidenum">
              <a:rPr lang="en-US" altLang="x-none" sz="1200" b="0"/>
              <a:pPr/>
              <a:t>1</a:t>
            </a:fld>
            <a:endParaRPr lang="en-US" altLang="x-none" sz="1200" b="0"/>
          </a:p>
        </p:txBody>
      </p:sp>
      <p:sp>
        <p:nvSpPr>
          <p:cNvPr id="322562" name="Rectangle 2"/>
          <p:cNvSpPr>
            <a:spLocks noGrp="1" noRot="1" noChangeAspect="1" noChangeArrowheads="1" noTextEdit="1"/>
          </p:cNvSpPr>
          <p:nvPr>
            <p:ph type="sldImg"/>
          </p:nvPr>
        </p:nvSpPr>
        <p:spPr>
          <a:xfrm>
            <a:off x="1304925" y="674688"/>
            <a:ext cx="4495800" cy="3371850"/>
          </a:xfrm>
          <a:ln/>
          <a:extLst>
            <a:ext uri="{FAA26D3D-D897-4be2-8F04-BA451C77F1D7}">
              <ma14:placeholderFlag xmlns:ma14="http://schemas.microsoft.com/office/mac/drawingml/2011/main" val="1"/>
            </a:ext>
          </a:extLst>
        </p:spPr>
      </p:sp>
      <p:sp>
        <p:nvSpPr>
          <p:cNvPr id="322563" name="Rectangle 3"/>
          <p:cNvSpPr>
            <a:spLocks noGrp="1" noChangeArrowheads="1"/>
          </p:cNvSpPr>
          <p:nvPr>
            <p:ph type="body" idx="1"/>
          </p:nvPr>
        </p:nvSpPr>
        <p:spPr/>
        <p:txBody>
          <a:bodyPr/>
          <a:lstStyle/>
          <a:p>
            <a:pPr>
              <a:defRPr/>
            </a:pPr>
            <a:endParaRPr lang="en-US" smtClean="0">
              <a:cs typeface="+mn-cs"/>
            </a:endParaRPr>
          </a:p>
        </p:txBody>
      </p:sp>
    </p:spTree>
    <p:extLst>
      <p:ext uri="{BB962C8B-B14F-4D97-AF65-F5344CB8AC3E}">
        <p14:creationId xmlns:p14="http://schemas.microsoft.com/office/powerpoint/2010/main" val="19037877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ＭＳ Ｐゴシック" charset="-128"/>
              </a:defRPr>
            </a:lvl1pPr>
            <a:lvl2pPr marL="742950" indent="-285750">
              <a:spcBef>
                <a:spcPct val="30000"/>
              </a:spcBef>
              <a:defRPr sz="1200">
                <a:solidFill>
                  <a:schemeClr val="tx1"/>
                </a:solidFill>
                <a:latin typeface="Times New Roman" charset="0"/>
                <a:ea typeface="ＭＳ Ｐゴシック" charset="-128"/>
              </a:defRPr>
            </a:lvl2pPr>
            <a:lvl3pPr marL="1143000" indent="-228600">
              <a:spcBef>
                <a:spcPct val="30000"/>
              </a:spcBef>
              <a:defRPr sz="1200">
                <a:solidFill>
                  <a:schemeClr val="tx1"/>
                </a:solidFill>
                <a:latin typeface="Times New Roman" charset="0"/>
                <a:ea typeface="ＭＳ Ｐゴシック" charset="-128"/>
              </a:defRPr>
            </a:lvl3pPr>
            <a:lvl4pPr marL="1600200" indent="-228600">
              <a:spcBef>
                <a:spcPct val="30000"/>
              </a:spcBef>
              <a:defRPr sz="1200">
                <a:solidFill>
                  <a:schemeClr val="tx1"/>
                </a:solidFill>
                <a:latin typeface="Times New Roman" charset="0"/>
                <a:ea typeface="ＭＳ Ｐゴシック" charset="-128"/>
              </a:defRPr>
            </a:lvl4pPr>
            <a:lvl5pPr marL="2057400" indent="-228600">
              <a:spcBef>
                <a:spcPct val="30000"/>
              </a:spcBef>
              <a:defRPr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0"/>
              </a:spcBef>
            </a:pPr>
            <a:fld id="{76CC3404-45A1-2E4E-9BE9-2AE87CE56508}" type="slidenum">
              <a:rPr lang="en-US" altLang="x-none">
                <a:latin typeface="Arial" charset="0"/>
              </a:rPr>
              <a:pPr>
                <a:spcBef>
                  <a:spcPct val="0"/>
                </a:spcBef>
              </a:pPr>
              <a:t>10</a:t>
            </a:fld>
            <a:endParaRPr lang="en-US" altLang="x-none">
              <a:latin typeface="Arial" charset="0"/>
            </a:endParaRPr>
          </a:p>
        </p:txBody>
      </p:sp>
      <p:sp>
        <p:nvSpPr>
          <p:cNvPr id="53250" name="Rectangle 2"/>
          <p:cNvSpPr>
            <a:spLocks noGrp="1" noRot="1" noChangeAspect="1" noChangeArrowheads="1" noTextEdit="1"/>
          </p:cNvSpPr>
          <p:nvPr>
            <p:ph type="sldImg"/>
          </p:nvPr>
        </p:nvSpPr>
        <p:spPr>
          <a:xfrm>
            <a:off x="1144588" y="685800"/>
            <a:ext cx="4570412" cy="3429000"/>
          </a:xfrm>
          <a:solidFill>
            <a:srgbClr val="FFFFFF"/>
          </a:solidFill>
          <a:ln/>
        </p:spPr>
      </p:sp>
      <p:sp>
        <p:nvSpPr>
          <p:cNvPr id="53251" name="Rectangle 3"/>
          <p:cNvSpPr>
            <a:spLocks noGrp="1" noChangeArrowheads="1"/>
          </p:cNvSpPr>
          <p:nvPr>
            <p:ph type="body" idx="1"/>
          </p:nvPr>
        </p:nvSpPr>
        <p:spPr>
          <a:solidFill>
            <a:srgbClr val="FFFFFF"/>
          </a:solidFill>
          <a:ln>
            <a:solidFill>
              <a:srgbClr val="000000"/>
            </a:solidFill>
          </a:ln>
        </p:spPr>
        <p:txBody>
          <a:bodyPr/>
          <a:lstStyle/>
          <a:p>
            <a:r>
              <a:rPr lang="en-US" altLang="x-none" sz="2400">
                <a:latin typeface="Arial" charset="0"/>
                <a:ea typeface="ＭＳ Ｐゴシック" charset="-128"/>
              </a:rPr>
              <a:t>There are much more developed protocols for data for many of these issues than there are for models, indeed there are whole courses on how to manage data collections - yet nothing like this at all for model collections. Yet many of decisions for managing systems based upon data utilize models. </a:t>
            </a:r>
          </a:p>
          <a:p>
            <a:endParaRPr lang="en-US" altLang="x-none" sz="2400">
              <a:latin typeface="Arial" charset="0"/>
              <a:ea typeface="ＭＳ Ｐゴシック" charset="-128"/>
            </a:endParaRPr>
          </a:p>
          <a:p>
            <a:endParaRPr lang="en-US" altLang="x-none" sz="2400">
              <a:latin typeface="Arial" charset="0"/>
              <a:ea typeface="ＭＳ Ｐゴシック" charset="-128"/>
            </a:endParaRPr>
          </a:p>
        </p:txBody>
      </p:sp>
    </p:spTree>
    <p:extLst>
      <p:ext uri="{BB962C8B-B14F-4D97-AF65-F5344CB8AC3E}">
        <p14:creationId xmlns:p14="http://schemas.microsoft.com/office/powerpoint/2010/main" val="3143663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ＭＳ Ｐゴシック" charset="-128"/>
              </a:defRPr>
            </a:lvl1pPr>
            <a:lvl2pPr marL="742950" indent="-285750">
              <a:spcBef>
                <a:spcPct val="30000"/>
              </a:spcBef>
              <a:defRPr sz="1200">
                <a:solidFill>
                  <a:schemeClr val="tx1"/>
                </a:solidFill>
                <a:latin typeface="Times New Roman" charset="0"/>
                <a:ea typeface="ＭＳ Ｐゴシック" charset="-128"/>
              </a:defRPr>
            </a:lvl2pPr>
            <a:lvl3pPr marL="1143000" indent="-228600">
              <a:spcBef>
                <a:spcPct val="30000"/>
              </a:spcBef>
              <a:defRPr sz="1200">
                <a:solidFill>
                  <a:schemeClr val="tx1"/>
                </a:solidFill>
                <a:latin typeface="Times New Roman" charset="0"/>
                <a:ea typeface="ＭＳ Ｐゴシック" charset="-128"/>
              </a:defRPr>
            </a:lvl3pPr>
            <a:lvl4pPr marL="1600200" indent="-228600">
              <a:spcBef>
                <a:spcPct val="30000"/>
              </a:spcBef>
              <a:defRPr sz="1200">
                <a:solidFill>
                  <a:schemeClr val="tx1"/>
                </a:solidFill>
                <a:latin typeface="Times New Roman" charset="0"/>
                <a:ea typeface="ＭＳ Ｐゴシック" charset="-128"/>
              </a:defRPr>
            </a:lvl4pPr>
            <a:lvl5pPr marL="2057400" indent="-228600">
              <a:spcBef>
                <a:spcPct val="30000"/>
              </a:spcBef>
              <a:defRPr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0"/>
              </a:spcBef>
            </a:pPr>
            <a:fld id="{B9532185-BC2B-0B43-8C04-A30481F13A07}" type="slidenum">
              <a:rPr lang="en-US" altLang="x-none">
                <a:latin typeface="Arial" charset="0"/>
              </a:rPr>
              <a:pPr>
                <a:spcBef>
                  <a:spcPct val="0"/>
                </a:spcBef>
              </a:pPr>
              <a:t>11</a:t>
            </a:fld>
            <a:endParaRPr lang="en-US" altLang="x-none">
              <a:latin typeface="Arial" charset="0"/>
            </a:endParaRPr>
          </a:p>
        </p:txBody>
      </p:sp>
      <p:sp>
        <p:nvSpPr>
          <p:cNvPr id="55298" name="Rectangle 2"/>
          <p:cNvSpPr>
            <a:spLocks noGrp="1" noRot="1" noChangeAspect="1" noChangeArrowheads="1" noTextEdit="1"/>
          </p:cNvSpPr>
          <p:nvPr>
            <p:ph type="sldImg"/>
          </p:nvPr>
        </p:nvSpPr>
        <p:spPr>
          <a:xfrm>
            <a:off x="1144588" y="685800"/>
            <a:ext cx="4570412" cy="3429000"/>
          </a:xfrm>
          <a:solidFill>
            <a:srgbClr val="FFFFFF"/>
          </a:solidFill>
          <a:ln/>
        </p:spPr>
      </p:sp>
      <p:sp>
        <p:nvSpPr>
          <p:cNvPr id="55299" name="Rectangle 3"/>
          <p:cNvSpPr>
            <a:spLocks noGrp="1" noChangeArrowheads="1"/>
          </p:cNvSpPr>
          <p:nvPr>
            <p:ph type="body" idx="1"/>
          </p:nvPr>
        </p:nvSpPr>
        <p:spPr>
          <a:solidFill>
            <a:srgbClr val="FFFFFF"/>
          </a:solidFill>
          <a:ln>
            <a:solidFill>
              <a:srgbClr val="000000"/>
            </a:solidFill>
          </a:ln>
        </p:spPr>
        <p:txBody>
          <a:bodyPr/>
          <a:lstStyle/>
          <a:p>
            <a:endParaRPr lang="x-none" altLang="x-none">
              <a:latin typeface="Arial" charset="0"/>
              <a:ea typeface="ＭＳ Ｐゴシック" charset="-128"/>
            </a:endParaRPr>
          </a:p>
        </p:txBody>
      </p:sp>
    </p:spTree>
    <p:extLst>
      <p:ext uri="{BB962C8B-B14F-4D97-AF65-F5344CB8AC3E}">
        <p14:creationId xmlns:p14="http://schemas.microsoft.com/office/powerpoint/2010/main" val="19108080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imes New Roman" charset="0"/>
                <a:ea typeface="ＭＳ Ｐゴシック" charset="-128"/>
              </a:defRPr>
            </a:lvl1pPr>
            <a:lvl2pPr marL="742950" indent="-285750" eaLnBrk="0" hangingPunct="0">
              <a:defRPr sz="2800">
                <a:solidFill>
                  <a:schemeClr val="tx1"/>
                </a:solidFill>
                <a:latin typeface="Times New Roman" charset="0"/>
                <a:ea typeface="ＭＳ Ｐゴシック" charset="-128"/>
              </a:defRPr>
            </a:lvl2pPr>
            <a:lvl3pPr marL="1143000" indent="-228600" eaLnBrk="0" hangingPunct="0">
              <a:defRPr sz="2800">
                <a:solidFill>
                  <a:schemeClr val="tx1"/>
                </a:solidFill>
                <a:latin typeface="Times New Roman" charset="0"/>
                <a:ea typeface="ＭＳ Ｐゴシック" charset="-128"/>
              </a:defRPr>
            </a:lvl3pPr>
            <a:lvl4pPr marL="1600200" indent="-228600" eaLnBrk="0" hangingPunct="0">
              <a:defRPr sz="2800">
                <a:solidFill>
                  <a:schemeClr val="tx1"/>
                </a:solidFill>
                <a:latin typeface="Times New Roman" charset="0"/>
                <a:ea typeface="ＭＳ Ｐゴシック" charset="-128"/>
              </a:defRPr>
            </a:lvl4pPr>
            <a:lvl5pPr marL="2057400" indent="-228600" eaLnBrk="0" hangingPunct="0">
              <a:defRPr sz="28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8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8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8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800">
                <a:solidFill>
                  <a:schemeClr val="tx1"/>
                </a:solidFill>
                <a:latin typeface="Times New Roman" charset="0"/>
                <a:ea typeface="ＭＳ Ｐゴシック" charset="-128"/>
              </a:defRPr>
            </a:lvl9pPr>
          </a:lstStyle>
          <a:p>
            <a:pPr eaLnBrk="1" hangingPunct="1"/>
            <a:fld id="{C9BE67BE-34F0-C448-B59C-F7D96043679C}" type="slidenum">
              <a:rPr lang="en-US" altLang="en-US" sz="1200">
                <a:latin typeface="Arial" charset="0"/>
              </a:rPr>
              <a:pPr eaLnBrk="1" hangingPunct="1"/>
              <a:t>17</a:t>
            </a:fld>
            <a:endParaRPr lang="en-US" altLang="en-US" sz="1200">
              <a:latin typeface="Arial" charset="0"/>
            </a:endParaRPr>
          </a:p>
        </p:txBody>
      </p:sp>
      <p:sp>
        <p:nvSpPr>
          <p:cNvPr id="56322" name="Rectangle 2"/>
          <p:cNvSpPr>
            <a:spLocks noGrp="1" noRot="1" noChangeAspect="1" noChangeArrowheads="1"/>
          </p:cNvSpPr>
          <p:nvPr>
            <p:ph type="sldImg"/>
          </p:nvPr>
        </p:nvSpPr>
        <p:spPr>
          <a:solidFill>
            <a:srgbClr val="FFFFFF"/>
          </a:solidFill>
          <a:ln/>
        </p:spPr>
      </p:sp>
      <p:sp>
        <p:nvSpPr>
          <p:cNvPr id="56323"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ltLang="en-US">
              <a:latin typeface="Times New Roman" charset="0"/>
              <a:ea typeface="ＭＳ Ｐゴシック" charset="-128"/>
            </a:endParaRPr>
          </a:p>
        </p:txBody>
      </p:sp>
    </p:spTree>
    <p:extLst>
      <p:ext uri="{BB962C8B-B14F-4D97-AF65-F5344CB8AC3E}">
        <p14:creationId xmlns:p14="http://schemas.microsoft.com/office/powerpoint/2010/main" val="2622024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ＭＳ Ｐゴシック" charset="-128"/>
              </a:defRPr>
            </a:lvl1pPr>
            <a:lvl2pPr marL="742950" indent="-285750">
              <a:spcBef>
                <a:spcPct val="30000"/>
              </a:spcBef>
              <a:defRPr sz="1200">
                <a:solidFill>
                  <a:schemeClr val="tx1"/>
                </a:solidFill>
                <a:latin typeface="Times New Roman" charset="0"/>
                <a:ea typeface="ＭＳ Ｐゴシック" charset="-128"/>
              </a:defRPr>
            </a:lvl2pPr>
            <a:lvl3pPr marL="1143000" indent="-228600">
              <a:spcBef>
                <a:spcPct val="30000"/>
              </a:spcBef>
              <a:defRPr sz="1200">
                <a:solidFill>
                  <a:schemeClr val="tx1"/>
                </a:solidFill>
                <a:latin typeface="Times New Roman" charset="0"/>
                <a:ea typeface="ＭＳ Ｐゴシック" charset="-128"/>
              </a:defRPr>
            </a:lvl3pPr>
            <a:lvl4pPr marL="1600200" indent="-228600">
              <a:spcBef>
                <a:spcPct val="30000"/>
              </a:spcBef>
              <a:defRPr sz="1200">
                <a:solidFill>
                  <a:schemeClr val="tx1"/>
                </a:solidFill>
                <a:latin typeface="Times New Roman" charset="0"/>
                <a:ea typeface="ＭＳ Ｐゴシック" charset="-128"/>
              </a:defRPr>
            </a:lvl4pPr>
            <a:lvl5pPr marL="2057400" indent="-228600">
              <a:spcBef>
                <a:spcPct val="30000"/>
              </a:spcBef>
              <a:defRPr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0"/>
              </a:spcBef>
            </a:pPr>
            <a:fld id="{8821707F-6C8A-6B41-A60F-8619D0406C5B}" type="slidenum">
              <a:rPr lang="en-US" altLang="x-none"/>
              <a:pPr>
                <a:spcBef>
                  <a:spcPct val="0"/>
                </a:spcBef>
              </a:pPr>
              <a:t>2</a:t>
            </a:fld>
            <a:endParaRPr lang="en-US" altLang="x-none"/>
          </a:p>
        </p:txBody>
      </p:sp>
      <p:sp>
        <p:nvSpPr>
          <p:cNvPr id="36866" name="Rectangle 2"/>
          <p:cNvSpPr>
            <a:spLocks noGrp="1" noRot="1" noChangeAspect="1" noChangeArrowheads="1" noTextEdit="1"/>
          </p:cNvSpPr>
          <p:nvPr>
            <p:ph type="sldImg"/>
          </p:nvPr>
        </p:nvSpPr>
        <p:spPr>
          <a:solidFill>
            <a:srgbClr val="FFFFFF"/>
          </a:solidFill>
          <a:ln/>
        </p:spPr>
      </p:sp>
      <p:sp>
        <p:nvSpPr>
          <p:cNvPr id="905219" name="Rectangle 3"/>
          <p:cNvSpPr>
            <a:spLocks noGrp="1" noChangeArrowheads="1"/>
          </p:cNvSpPr>
          <p:nvPr>
            <p:ph type="body" idx="1"/>
          </p:nvPr>
        </p:nvSpPr>
        <p:spPr>
          <a:solidFill>
            <a:srgbClr val="FFFFFF"/>
          </a:solidFill>
          <a:ln>
            <a:solidFill>
              <a:srgbClr val="000000"/>
            </a:solidFill>
          </a:ln>
        </p:spPr>
        <p:txBody>
          <a:bodyPr/>
          <a:lstStyle/>
          <a:p>
            <a:pPr>
              <a:defRPr/>
            </a:pPr>
            <a:endParaRPr lang="en-US" smtClean="0">
              <a:cs typeface="+mn-cs"/>
            </a:endParaRPr>
          </a:p>
        </p:txBody>
      </p:sp>
    </p:spTree>
    <p:extLst>
      <p:ext uri="{BB962C8B-B14F-4D97-AF65-F5344CB8AC3E}">
        <p14:creationId xmlns:p14="http://schemas.microsoft.com/office/powerpoint/2010/main" val="12147938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ＭＳ Ｐゴシック" charset="-128"/>
              </a:defRPr>
            </a:lvl1pPr>
            <a:lvl2pPr marL="742950" indent="-285750">
              <a:spcBef>
                <a:spcPct val="30000"/>
              </a:spcBef>
              <a:defRPr sz="1200">
                <a:solidFill>
                  <a:schemeClr val="tx1"/>
                </a:solidFill>
                <a:latin typeface="Times New Roman" charset="0"/>
                <a:ea typeface="ＭＳ Ｐゴシック" charset="-128"/>
              </a:defRPr>
            </a:lvl2pPr>
            <a:lvl3pPr marL="1143000" indent="-228600">
              <a:spcBef>
                <a:spcPct val="30000"/>
              </a:spcBef>
              <a:defRPr sz="1200">
                <a:solidFill>
                  <a:schemeClr val="tx1"/>
                </a:solidFill>
                <a:latin typeface="Times New Roman" charset="0"/>
                <a:ea typeface="ＭＳ Ｐゴシック" charset="-128"/>
              </a:defRPr>
            </a:lvl3pPr>
            <a:lvl4pPr marL="1600200" indent="-228600">
              <a:spcBef>
                <a:spcPct val="30000"/>
              </a:spcBef>
              <a:defRPr sz="1200">
                <a:solidFill>
                  <a:schemeClr val="tx1"/>
                </a:solidFill>
                <a:latin typeface="Times New Roman" charset="0"/>
                <a:ea typeface="ＭＳ Ｐゴシック" charset="-128"/>
              </a:defRPr>
            </a:lvl4pPr>
            <a:lvl5pPr marL="2057400" indent="-228600">
              <a:spcBef>
                <a:spcPct val="30000"/>
              </a:spcBef>
              <a:defRPr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0"/>
              </a:spcBef>
            </a:pPr>
            <a:fld id="{2F8AA734-018A-E341-8806-AA772FADAD56}" type="slidenum">
              <a:rPr lang="en-US" altLang="x-none"/>
              <a:pPr>
                <a:spcBef>
                  <a:spcPct val="0"/>
                </a:spcBef>
              </a:pPr>
              <a:t>3</a:t>
            </a:fld>
            <a:endParaRPr lang="en-US" altLang="x-none"/>
          </a:p>
        </p:txBody>
      </p:sp>
      <p:sp>
        <p:nvSpPr>
          <p:cNvPr id="38914" name="Rectangle 2"/>
          <p:cNvSpPr>
            <a:spLocks noGrp="1" noRot="1" noChangeAspect="1" noChangeArrowheads="1" noTextEdit="1"/>
          </p:cNvSpPr>
          <p:nvPr>
            <p:ph type="sldImg"/>
          </p:nvPr>
        </p:nvSpPr>
        <p:spPr>
          <a:solidFill>
            <a:srgbClr val="FFFFFF"/>
          </a:solidFill>
          <a:ln/>
        </p:spPr>
      </p:sp>
      <p:sp>
        <p:nvSpPr>
          <p:cNvPr id="961539" name="Rectangle 3"/>
          <p:cNvSpPr>
            <a:spLocks noGrp="1" noChangeArrowheads="1"/>
          </p:cNvSpPr>
          <p:nvPr>
            <p:ph type="body" idx="1"/>
          </p:nvPr>
        </p:nvSpPr>
        <p:spPr>
          <a:solidFill>
            <a:srgbClr val="FFFFFF"/>
          </a:solidFill>
          <a:ln>
            <a:solidFill>
              <a:srgbClr val="000000"/>
            </a:solidFill>
          </a:ln>
        </p:spPr>
        <p:txBody>
          <a:bodyPr/>
          <a:lstStyle/>
          <a:p>
            <a:pPr>
              <a:defRPr/>
            </a:pPr>
            <a:endParaRPr lang="en-US" smtClean="0">
              <a:cs typeface="+mn-cs"/>
            </a:endParaRPr>
          </a:p>
        </p:txBody>
      </p:sp>
    </p:spTree>
    <p:extLst>
      <p:ext uri="{BB962C8B-B14F-4D97-AF65-F5344CB8AC3E}">
        <p14:creationId xmlns:p14="http://schemas.microsoft.com/office/powerpoint/2010/main" val="20923290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ＭＳ Ｐゴシック" charset="-128"/>
              </a:defRPr>
            </a:lvl1pPr>
            <a:lvl2pPr marL="742950" indent="-285750">
              <a:spcBef>
                <a:spcPct val="30000"/>
              </a:spcBef>
              <a:defRPr sz="1200">
                <a:solidFill>
                  <a:schemeClr val="tx1"/>
                </a:solidFill>
                <a:latin typeface="Times New Roman" charset="0"/>
                <a:ea typeface="ＭＳ Ｐゴシック" charset="-128"/>
              </a:defRPr>
            </a:lvl2pPr>
            <a:lvl3pPr marL="1143000" indent="-228600">
              <a:spcBef>
                <a:spcPct val="30000"/>
              </a:spcBef>
              <a:defRPr sz="1200">
                <a:solidFill>
                  <a:schemeClr val="tx1"/>
                </a:solidFill>
                <a:latin typeface="Times New Roman" charset="0"/>
                <a:ea typeface="ＭＳ Ｐゴシック" charset="-128"/>
              </a:defRPr>
            </a:lvl3pPr>
            <a:lvl4pPr marL="1600200" indent="-228600">
              <a:spcBef>
                <a:spcPct val="30000"/>
              </a:spcBef>
              <a:defRPr sz="1200">
                <a:solidFill>
                  <a:schemeClr val="tx1"/>
                </a:solidFill>
                <a:latin typeface="Times New Roman" charset="0"/>
                <a:ea typeface="ＭＳ Ｐゴシック" charset="-128"/>
              </a:defRPr>
            </a:lvl4pPr>
            <a:lvl5pPr marL="2057400" indent="-228600">
              <a:spcBef>
                <a:spcPct val="30000"/>
              </a:spcBef>
              <a:defRPr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0"/>
              </a:spcBef>
            </a:pPr>
            <a:fld id="{F946CA6B-FE8B-6943-B0A5-DFF026D99FFF}" type="slidenum">
              <a:rPr lang="en-US" altLang="x-none"/>
              <a:pPr>
                <a:spcBef>
                  <a:spcPct val="0"/>
                </a:spcBef>
              </a:pPr>
              <a:t>4</a:t>
            </a:fld>
            <a:endParaRPr lang="en-US" altLang="x-none"/>
          </a:p>
        </p:txBody>
      </p:sp>
      <p:sp>
        <p:nvSpPr>
          <p:cNvPr id="40962" name="Rectangle 2"/>
          <p:cNvSpPr>
            <a:spLocks noGrp="1" noRot="1" noChangeAspect="1" noChangeArrowheads="1" noTextEdit="1"/>
          </p:cNvSpPr>
          <p:nvPr>
            <p:ph type="sldImg"/>
          </p:nvPr>
        </p:nvSpPr>
        <p:spPr>
          <a:solidFill>
            <a:srgbClr val="FFFFFF"/>
          </a:solidFill>
          <a:ln/>
        </p:spPr>
      </p:sp>
      <p:sp>
        <p:nvSpPr>
          <p:cNvPr id="963587" name="Rectangle 3"/>
          <p:cNvSpPr>
            <a:spLocks noGrp="1" noChangeArrowheads="1"/>
          </p:cNvSpPr>
          <p:nvPr>
            <p:ph type="body" idx="1"/>
          </p:nvPr>
        </p:nvSpPr>
        <p:spPr>
          <a:solidFill>
            <a:srgbClr val="FFFFFF"/>
          </a:solidFill>
          <a:ln>
            <a:solidFill>
              <a:srgbClr val="000000"/>
            </a:solidFill>
          </a:ln>
        </p:spPr>
        <p:txBody>
          <a:bodyPr/>
          <a:lstStyle/>
          <a:p>
            <a:pPr>
              <a:defRPr/>
            </a:pPr>
            <a:endParaRPr lang="en-US" smtClean="0">
              <a:cs typeface="+mn-cs"/>
            </a:endParaRPr>
          </a:p>
        </p:txBody>
      </p:sp>
    </p:spTree>
    <p:extLst>
      <p:ext uri="{BB962C8B-B14F-4D97-AF65-F5344CB8AC3E}">
        <p14:creationId xmlns:p14="http://schemas.microsoft.com/office/powerpoint/2010/main" val="4808060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ＭＳ Ｐゴシック" charset="-128"/>
              </a:defRPr>
            </a:lvl1pPr>
            <a:lvl2pPr marL="742950" indent="-285750">
              <a:spcBef>
                <a:spcPct val="30000"/>
              </a:spcBef>
              <a:defRPr sz="1200">
                <a:solidFill>
                  <a:schemeClr val="tx1"/>
                </a:solidFill>
                <a:latin typeface="Times New Roman" charset="0"/>
                <a:ea typeface="ＭＳ Ｐゴシック" charset="-128"/>
              </a:defRPr>
            </a:lvl2pPr>
            <a:lvl3pPr marL="1143000" indent="-228600">
              <a:spcBef>
                <a:spcPct val="30000"/>
              </a:spcBef>
              <a:defRPr sz="1200">
                <a:solidFill>
                  <a:schemeClr val="tx1"/>
                </a:solidFill>
                <a:latin typeface="Times New Roman" charset="0"/>
                <a:ea typeface="ＭＳ Ｐゴシック" charset="-128"/>
              </a:defRPr>
            </a:lvl3pPr>
            <a:lvl4pPr marL="1600200" indent="-228600">
              <a:spcBef>
                <a:spcPct val="30000"/>
              </a:spcBef>
              <a:defRPr sz="1200">
                <a:solidFill>
                  <a:schemeClr val="tx1"/>
                </a:solidFill>
                <a:latin typeface="Times New Roman" charset="0"/>
                <a:ea typeface="ＭＳ Ｐゴシック" charset="-128"/>
              </a:defRPr>
            </a:lvl4pPr>
            <a:lvl5pPr marL="2057400" indent="-228600">
              <a:spcBef>
                <a:spcPct val="30000"/>
              </a:spcBef>
              <a:defRPr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0"/>
              </a:spcBef>
            </a:pPr>
            <a:fld id="{07A64476-C1B1-F543-8E19-E2AF52F17977}" type="slidenum">
              <a:rPr lang="en-US" altLang="x-none"/>
              <a:pPr>
                <a:spcBef>
                  <a:spcPct val="0"/>
                </a:spcBef>
              </a:pPr>
              <a:t>5</a:t>
            </a:fld>
            <a:endParaRPr lang="en-US" altLang="x-none"/>
          </a:p>
        </p:txBody>
      </p:sp>
      <p:sp>
        <p:nvSpPr>
          <p:cNvPr id="59394" name="Rectangle 2"/>
          <p:cNvSpPr>
            <a:spLocks noGrp="1" noRot="1" noChangeAspect="1" noChangeArrowheads="1" noTextEdit="1"/>
          </p:cNvSpPr>
          <p:nvPr>
            <p:ph type="sldImg"/>
          </p:nvPr>
        </p:nvSpPr>
        <p:spPr>
          <a:solidFill>
            <a:srgbClr val="FFFFFF"/>
          </a:solidFill>
          <a:ln/>
        </p:spPr>
      </p:sp>
      <p:sp>
        <p:nvSpPr>
          <p:cNvPr id="907267" name="Rectangle 3"/>
          <p:cNvSpPr>
            <a:spLocks noGrp="1" noChangeArrowheads="1"/>
          </p:cNvSpPr>
          <p:nvPr>
            <p:ph type="body" idx="1"/>
          </p:nvPr>
        </p:nvSpPr>
        <p:spPr>
          <a:solidFill>
            <a:srgbClr val="FFFFFF"/>
          </a:solidFill>
          <a:ln>
            <a:solidFill>
              <a:srgbClr val="000000"/>
            </a:solidFill>
          </a:ln>
        </p:spPr>
        <p:txBody>
          <a:bodyPr/>
          <a:lstStyle/>
          <a:p>
            <a:pPr>
              <a:defRPr/>
            </a:pPr>
            <a:endParaRPr lang="en-US" smtClean="0">
              <a:cs typeface="+mn-cs"/>
            </a:endParaRPr>
          </a:p>
        </p:txBody>
      </p:sp>
    </p:spTree>
    <p:extLst>
      <p:ext uri="{BB962C8B-B14F-4D97-AF65-F5344CB8AC3E}">
        <p14:creationId xmlns:p14="http://schemas.microsoft.com/office/powerpoint/2010/main" val="10361535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ＭＳ Ｐゴシック" charset="-128"/>
              </a:defRPr>
            </a:lvl1pPr>
            <a:lvl2pPr marL="742950" indent="-285750">
              <a:spcBef>
                <a:spcPct val="30000"/>
              </a:spcBef>
              <a:defRPr sz="1200">
                <a:solidFill>
                  <a:schemeClr val="tx1"/>
                </a:solidFill>
                <a:latin typeface="Times New Roman" charset="0"/>
                <a:ea typeface="ＭＳ Ｐゴシック" charset="-128"/>
              </a:defRPr>
            </a:lvl2pPr>
            <a:lvl3pPr marL="1143000" indent="-228600">
              <a:spcBef>
                <a:spcPct val="30000"/>
              </a:spcBef>
              <a:defRPr sz="1200">
                <a:solidFill>
                  <a:schemeClr val="tx1"/>
                </a:solidFill>
                <a:latin typeface="Times New Roman" charset="0"/>
                <a:ea typeface="ＭＳ Ｐゴシック" charset="-128"/>
              </a:defRPr>
            </a:lvl3pPr>
            <a:lvl4pPr marL="1600200" indent="-228600">
              <a:spcBef>
                <a:spcPct val="30000"/>
              </a:spcBef>
              <a:defRPr sz="1200">
                <a:solidFill>
                  <a:schemeClr val="tx1"/>
                </a:solidFill>
                <a:latin typeface="Times New Roman" charset="0"/>
                <a:ea typeface="ＭＳ Ｐゴシック" charset="-128"/>
              </a:defRPr>
            </a:lvl4pPr>
            <a:lvl5pPr marL="2057400" indent="-228600">
              <a:spcBef>
                <a:spcPct val="30000"/>
              </a:spcBef>
              <a:defRPr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0"/>
              </a:spcBef>
            </a:pPr>
            <a:fld id="{224D5739-85C7-C144-B5B6-E421FA02DF81}" type="slidenum">
              <a:rPr lang="en-US" altLang="x-none"/>
              <a:pPr>
                <a:spcBef>
                  <a:spcPct val="0"/>
                </a:spcBef>
              </a:pPr>
              <a:t>6</a:t>
            </a:fld>
            <a:endParaRPr lang="en-US" altLang="x-none"/>
          </a:p>
        </p:txBody>
      </p:sp>
      <p:sp>
        <p:nvSpPr>
          <p:cNvPr id="43010" name="Rectangle 2"/>
          <p:cNvSpPr>
            <a:spLocks noGrp="1" noRot="1" noChangeAspect="1" noChangeArrowheads="1" noTextEdit="1"/>
          </p:cNvSpPr>
          <p:nvPr>
            <p:ph type="sldImg"/>
          </p:nvPr>
        </p:nvSpPr>
        <p:spPr>
          <a:solidFill>
            <a:srgbClr val="FFFFFF"/>
          </a:solidFill>
          <a:ln/>
        </p:spPr>
      </p:sp>
      <p:sp>
        <p:nvSpPr>
          <p:cNvPr id="907267" name="Rectangle 3"/>
          <p:cNvSpPr>
            <a:spLocks noGrp="1" noChangeArrowheads="1"/>
          </p:cNvSpPr>
          <p:nvPr>
            <p:ph type="body" idx="1"/>
          </p:nvPr>
        </p:nvSpPr>
        <p:spPr>
          <a:solidFill>
            <a:srgbClr val="FFFFFF"/>
          </a:solidFill>
          <a:ln>
            <a:solidFill>
              <a:srgbClr val="000000"/>
            </a:solidFill>
          </a:ln>
        </p:spPr>
        <p:txBody>
          <a:bodyPr/>
          <a:lstStyle/>
          <a:p>
            <a:pPr>
              <a:defRPr/>
            </a:pPr>
            <a:endParaRPr lang="en-US" smtClean="0">
              <a:cs typeface="+mn-cs"/>
            </a:endParaRPr>
          </a:p>
        </p:txBody>
      </p:sp>
    </p:spTree>
    <p:extLst>
      <p:ext uri="{BB962C8B-B14F-4D97-AF65-F5344CB8AC3E}">
        <p14:creationId xmlns:p14="http://schemas.microsoft.com/office/powerpoint/2010/main" val="9642658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ＭＳ Ｐゴシック" charset="-128"/>
              </a:defRPr>
            </a:lvl1pPr>
            <a:lvl2pPr marL="742950" indent="-285750">
              <a:spcBef>
                <a:spcPct val="30000"/>
              </a:spcBef>
              <a:defRPr sz="1200">
                <a:solidFill>
                  <a:schemeClr val="tx1"/>
                </a:solidFill>
                <a:latin typeface="Times New Roman" charset="0"/>
                <a:ea typeface="ＭＳ Ｐゴシック" charset="-128"/>
              </a:defRPr>
            </a:lvl2pPr>
            <a:lvl3pPr marL="1143000" indent="-228600">
              <a:spcBef>
                <a:spcPct val="30000"/>
              </a:spcBef>
              <a:defRPr sz="1200">
                <a:solidFill>
                  <a:schemeClr val="tx1"/>
                </a:solidFill>
                <a:latin typeface="Times New Roman" charset="0"/>
                <a:ea typeface="ＭＳ Ｐゴシック" charset="-128"/>
              </a:defRPr>
            </a:lvl3pPr>
            <a:lvl4pPr marL="1600200" indent="-228600">
              <a:spcBef>
                <a:spcPct val="30000"/>
              </a:spcBef>
              <a:defRPr sz="1200">
                <a:solidFill>
                  <a:schemeClr val="tx1"/>
                </a:solidFill>
                <a:latin typeface="Times New Roman" charset="0"/>
                <a:ea typeface="ＭＳ Ｐゴシック" charset="-128"/>
              </a:defRPr>
            </a:lvl4pPr>
            <a:lvl5pPr marL="2057400" indent="-228600">
              <a:spcBef>
                <a:spcPct val="30000"/>
              </a:spcBef>
              <a:defRPr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0"/>
              </a:spcBef>
            </a:pPr>
            <a:fld id="{79E7517A-F05C-0B47-A869-00656BD840C6}" type="slidenum">
              <a:rPr lang="en-US" altLang="x-none">
                <a:latin typeface="Arial" charset="0"/>
              </a:rPr>
              <a:pPr>
                <a:spcBef>
                  <a:spcPct val="0"/>
                </a:spcBef>
              </a:pPr>
              <a:t>7</a:t>
            </a:fld>
            <a:endParaRPr lang="en-US" altLang="x-none">
              <a:latin typeface="Arial" charset="0"/>
            </a:endParaRPr>
          </a:p>
        </p:txBody>
      </p:sp>
      <p:sp>
        <p:nvSpPr>
          <p:cNvPr id="45058" name="Rectangle 2"/>
          <p:cNvSpPr>
            <a:spLocks noGrp="1" noRot="1" noChangeAspect="1" noChangeArrowheads="1" noTextEdit="1"/>
          </p:cNvSpPr>
          <p:nvPr>
            <p:ph type="sldImg"/>
          </p:nvPr>
        </p:nvSpPr>
        <p:spPr>
          <a:xfrm>
            <a:off x="1144588" y="685800"/>
            <a:ext cx="4570412" cy="3429000"/>
          </a:xfrm>
          <a:solidFill>
            <a:srgbClr val="FFFFFF"/>
          </a:solidFill>
          <a:ln/>
        </p:spPr>
      </p:sp>
      <p:sp>
        <p:nvSpPr>
          <p:cNvPr id="45059" name="Rectangle 3"/>
          <p:cNvSpPr>
            <a:spLocks noGrp="1" noChangeArrowheads="1"/>
          </p:cNvSpPr>
          <p:nvPr>
            <p:ph type="body" idx="1"/>
          </p:nvPr>
        </p:nvSpPr>
        <p:spPr>
          <a:solidFill>
            <a:srgbClr val="FFFFFF"/>
          </a:solidFill>
          <a:ln>
            <a:solidFill>
              <a:srgbClr val="000000"/>
            </a:solidFill>
          </a:ln>
        </p:spPr>
        <p:txBody>
          <a:bodyPr/>
          <a:lstStyle/>
          <a:p>
            <a:endParaRPr lang="x-none" altLang="x-none">
              <a:latin typeface="Arial" charset="0"/>
              <a:ea typeface="ＭＳ Ｐゴシック" charset="-128"/>
            </a:endParaRPr>
          </a:p>
        </p:txBody>
      </p:sp>
    </p:spTree>
    <p:extLst>
      <p:ext uri="{BB962C8B-B14F-4D97-AF65-F5344CB8AC3E}">
        <p14:creationId xmlns:p14="http://schemas.microsoft.com/office/powerpoint/2010/main" val="15320016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ＭＳ Ｐゴシック" charset="-128"/>
              </a:defRPr>
            </a:lvl1pPr>
            <a:lvl2pPr marL="742950" indent="-285750">
              <a:spcBef>
                <a:spcPct val="30000"/>
              </a:spcBef>
              <a:defRPr sz="1200">
                <a:solidFill>
                  <a:schemeClr val="tx1"/>
                </a:solidFill>
                <a:latin typeface="Times New Roman" charset="0"/>
                <a:ea typeface="ＭＳ Ｐゴシック" charset="-128"/>
              </a:defRPr>
            </a:lvl2pPr>
            <a:lvl3pPr marL="1143000" indent="-228600">
              <a:spcBef>
                <a:spcPct val="30000"/>
              </a:spcBef>
              <a:defRPr sz="1200">
                <a:solidFill>
                  <a:schemeClr val="tx1"/>
                </a:solidFill>
                <a:latin typeface="Times New Roman" charset="0"/>
                <a:ea typeface="ＭＳ Ｐゴシック" charset="-128"/>
              </a:defRPr>
            </a:lvl3pPr>
            <a:lvl4pPr marL="1600200" indent="-228600">
              <a:spcBef>
                <a:spcPct val="30000"/>
              </a:spcBef>
              <a:defRPr sz="1200">
                <a:solidFill>
                  <a:schemeClr val="tx1"/>
                </a:solidFill>
                <a:latin typeface="Times New Roman" charset="0"/>
                <a:ea typeface="ＭＳ Ｐゴシック" charset="-128"/>
              </a:defRPr>
            </a:lvl4pPr>
            <a:lvl5pPr marL="2057400" indent="-228600">
              <a:spcBef>
                <a:spcPct val="30000"/>
              </a:spcBef>
              <a:defRPr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0"/>
              </a:spcBef>
            </a:pPr>
            <a:fld id="{443ECDB7-83C1-7B47-9AB0-A122CE6251E3}" type="slidenum">
              <a:rPr lang="en-US" altLang="x-none">
                <a:latin typeface="Arial" charset="0"/>
              </a:rPr>
              <a:pPr>
                <a:spcBef>
                  <a:spcPct val="0"/>
                </a:spcBef>
              </a:pPr>
              <a:t>8</a:t>
            </a:fld>
            <a:endParaRPr lang="en-US" altLang="x-none">
              <a:latin typeface="Arial" charset="0"/>
            </a:endParaRPr>
          </a:p>
        </p:txBody>
      </p:sp>
      <p:sp>
        <p:nvSpPr>
          <p:cNvPr id="49154" name="Rectangle 2"/>
          <p:cNvSpPr>
            <a:spLocks noGrp="1" noRot="1" noChangeAspect="1" noChangeArrowheads="1" noTextEdit="1"/>
          </p:cNvSpPr>
          <p:nvPr>
            <p:ph type="sldImg"/>
          </p:nvPr>
        </p:nvSpPr>
        <p:spPr>
          <a:xfrm>
            <a:off x="1144588" y="685800"/>
            <a:ext cx="4570412" cy="3429000"/>
          </a:xfrm>
          <a:solidFill>
            <a:srgbClr val="FFFFFF"/>
          </a:solidFill>
          <a:ln/>
        </p:spPr>
      </p:sp>
      <p:sp>
        <p:nvSpPr>
          <p:cNvPr id="49155" name="Rectangle 3"/>
          <p:cNvSpPr>
            <a:spLocks noGrp="1" noChangeArrowheads="1"/>
          </p:cNvSpPr>
          <p:nvPr>
            <p:ph type="body" idx="1"/>
          </p:nvPr>
        </p:nvSpPr>
        <p:spPr>
          <a:solidFill>
            <a:srgbClr val="FFFFFF"/>
          </a:solidFill>
          <a:ln>
            <a:solidFill>
              <a:srgbClr val="000000"/>
            </a:solidFill>
          </a:ln>
        </p:spPr>
        <p:txBody>
          <a:bodyPr/>
          <a:lstStyle/>
          <a:p>
            <a:endParaRPr lang="x-none" altLang="x-none">
              <a:latin typeface="Arial" charset="0"/>
              <a:ea typeface="ＭＳ Ｐゴシック" charset="-128"/>
            </a:endParaRPr>
          </a:p>
        </p:txBody>
      </p:sp>
    </p:spTree>
    <p:extLst>
      <p:ext uri="{BB962C8B-B14F-4D97-AF65-F5344CB8AC3E}">
        <p14:creationId xmlns:p14="http://schemas.microsoft.com/office/powerpoint/2010/main" val="4514889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ＭＳ Ｐゴシック" charset="-128"/>
              </a:defRPr>
            </a:lvl1pPr>
            <a:lvl2pPr marL="742950" indent="-285750">
              <a:spcBef>
                <a:spcPct val="30000"/>
              </a:spcBef>
              <a:defRPr sz="1200">
                <a:solidFill>
                  <a:schemeClr val="tx1"/>
                </a:solidFill>
                <a:latin typeface="Times New Roman" charset="0"/>
                <a:ea typeface="ＭＳ Ｐゴシック" charset="-128"/>
              </a:defRPr>
            </a:lvl2pPr>
            <a:lvl3pPr marL="1143000" indent="-228600">
              <a:spcBef>
                <a:spcPct val="30000"/>
              </a:spcBef>
              <a:defRPr sz="1200">
                <a:solidFill>
                  <a:schemeClr val="tx1"/>
                </a:solidFill>
                <a:latin typeface="Times New Roman" charset="0"/>
                <a:ea typeface="ＭＳ Ｐゴシック" charset="-128"/>
              </a:defRPr>
            </a:lvl3pPr>
            <a:lvl4pPr marL="1600200" indent="-228600">
              <a:spcBef>
                <a:spcPct val="30000"/>
              </a:spcBef>
              <a:defRPr sz="1200">
                <a:solidFill>
                  <a:schemeClr val="tx1"/>
                </a:solidFill>
                <a:latin typeface="Times New Roman" charset="0"/>
                <a:ea typeface="ＭＳ Ｐゴシック" charset="-128"/>
              </a:defRPr>
            </a:lvl4pPr>
            <a:lvl5pPr marL="2057400" indent="-228600">
              <a:spcBef>
                <a:spcPct val="30000"/>
              </a:spcBef>
              <a:defRPr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0"/>
              </a:spcBef>
            </a:pPr>
            <a:fld id="{2E8DDFFA-EC2E-1C42-AE2B-B13CB50EB624}" type="slidenum">
              <a:rPr lang="en-US" altLang="x-none">
                <a:latin typeface="Arial" charset="0"/>
              </a:rPr>
              <a:pPr>
                <a:spcBef>
                  <a:spcPct val="0"/>
                </a:spcBef>
              </a:pPr>
              <a:t>9</a:t>
            </a:fld>
            <a:endParaRPr lang="en-US" altLang="x-none">
              <a:latin typeface="Arial" charset="0"/>
            </a:endParaRPr>
          </a:p>
        </p:txBody>
      </p:sp>
      <p:sp>
        <p:nvSpPr>
          <p:cNvPr id="51202" name="Rectangle 2"/>
          <p:cNvSpPr>
            <a:spLocks noGrp="1" noRot="1" noChangeAspect="1" noChangeArrowheads="1" noTextEdit="1"/>
          </p:cNvSpPr>
          <p:nvPr>
            <p:ph type="sldImg"/>
          </p:nvPr>
        </p:nvSpPr>
        <p:spPr>
          <a:xfrm>
            <a:off x="1144588" y="685800"/>
            <a:ext cx="4570412" cy="3429000"/>
          </a:xfrm>
          <a:solidFill>
            <a:srgbClr val="FFFFFF"/>
          </a:solidFill>
          <a:ln/>
        </p:spPr>
      </p:sp>
      <p:sp>
        <p:nvSpPr>
          <p:cNvPr id="51203" name="Rectangle 3"/>
          <p:cNvSpPr>
            <a:spLocks noGrp="1" noChangeArrowheads="1"/>
          </p:cNvSpPr>
          <p:nvPr>
            <p:ph type="body" idx="1"/>
          </p:nvPr>
        </p:nvSpPr>
        <p:spPr>
          <a:solidFill>
            <a:srgbClr val="FFFFFF"/>
          </a:solidFill>
          <a:ln>
            <a:solidFill>
              <a:srgbClr val="000000"/>
            </a:solidFill>
          </a:ln>
        </p:spPr>
        <p:txBody>
          <a:bodyPr/>
          <a:lstStyle/>
          <a:p>
            <a:endParaRPr lang="x-none" altLang="x-none">
              <a:latin typeface="Arial" charset="0"/>
              <a:ea typeface="ＭＳ Ｐゴシック" charset="-128"/>
            </a:endParaRPr>
          </a:p>
        </p:txBody>
      </p:sp>
    </p:spTree>
    <p:extLst>
      <p:ext uri="{BB962C8B-B14F-4D97-AF65-F5344CB8AC3E}">
        <p14:creationId xmlns:p14="http://schemas.microsoft.com/office/powerpoint/2010/main" val="21165993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216" y="1447802"/>
            <a:ext cx="6619244"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866216" y="4777381"/>
            <a:ext cx="6619244"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831B592-3B9A-784C-94BC-A033C81ADB2A}" type="datetimeFigureOut">
              <a:rPr lang="en-US" smtClean="0"/>
              <a:t>10/13/18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0FF453-9B3A-3244-9A80-9FF71927CE78}" type="slidenum">
              <a:rPr lang="en-US" smtClean="0"/>
              <a:t>‹#›</a:t>
            </a:fld>
            <a:endParaRPr lang="en-US"/>
          </a:p>
        </p:txBody>
      </p:sp>
    </p:spTree>
    <p:extLst>
      <p:ext uri="{BB962C8B-B14F-4D97-AF65-F5344CB8AC3E}">
        <p14:creationId xmlns:p14="http://schemas.microsoft.com/office/powerpoint/2010/main" val="232354855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20" y="4800587"/>
            <a:ext cx="6619243"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216" y="685801"/>
            <a:ext cx="6619244"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217" y="5367326"/>
            <a:ext cx="6619242"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831B592-3B9A-784C-94BC-A033C81ADB2A}" type="datetimeFigureOut">
              <a:rPr lang="en-US" smtClean="0"/>
              <a:t>10/13/18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0FF453-9B3A-3244-9A80-9FF71927CE78}" type="slidenum">
              <a:rPr lang="en-US" smtClean="0"/>
              <a:t>‹#›</a:t>
            </a:fld>
            <a:endParaRPr lang="en-US"/>
          </a:p>
        </p:txBody>
      </p:sp>
    </p:spTree>
    <p:extLst>
      <p:ext uri="{BB962C8B-B14F-4D97-AF65-F5344CB8AC3E}">
        <p14:creationId xmlns:p14="http://schemas.microsoft.com/office/powerpoint/2010/main" val="34593556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6" y="1447800"/>
            <a:ext cx="6619244"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866216" y="3657600"/>
            <a:ext cx="6619244"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2831B592-3B9A-784C-94BC-A033C81ADB2A}" type="datetimeFigureOut">
              <a:rPr lang="en-US" smtClean="0"/>
              <a:t>10/13/18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0FF453-9B3A-3244-9A80-9FF71927CE78}" type="slidenum">
              <a:rPr lang="en-US" smtClean="0"/>
              <a:t>‹#›</a:t>
            </a:fld>
            <a:endParaRPr lang="en-US"/>
          </a:p>
        </p:txBody>
      </p:sp>
    </p:spTree>
    <p:extLst>
      <p:ext uri="{BB962C8B-B14F-4D97-AF65-F5344CB8AC3E}">
        <p14:creationId xmlns:p14="http://schemas.microsoft.com/office/powerpoint/2010/main" val="38859010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101" y="1447800"/>
            <a:ext cx="5999486" cy="2323375"/>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447803" y="3771174"/>
            <a:ext cx="5459737" cy="342175"/>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866216" y="4350658"/>
            <a:ext cx="6619244"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2831B592-3B9A-784C-94BC-A033C81ADB2A}" type="datetimeFigureOut">
              <a:rPr lang="en-US" smtClean="0"/>
              <a:t>10/13/18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0FF453-9B3A-3244-9A80-9FF71927CE78}" type="slidenum">
              <a:rPr lang="en-US" smtClean="0"/>
              <a:t>‹#›</a:t>
            </a:fld>
            <a:endParaRPr lang="en-US"/>
          </a:p>
        </p:txBody>
      </p:sp>
      <p:sp>
        <p:nvSpPr>
          <p:cNvPr id="12" name="TextBox 11"/>
          <p:cNvSpPr txBox="1"/>
          <p:nvPr/>
        </p:nvSpPr>
        <p:spPr>
          <a:xfrm>
            <a:off x="673721" y="971254"/>
            <a:ext cx="601434"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6997868" y="2613787"/>
            <a:ext cx="601434"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0897368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219" y="3124202"/>
            <a:ext cx="6619245"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216" y="4777381"/>
            <a:ext cx="6619244"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831B592-3B9A-784C-94BC-A033C81ADB2A}" type="datetimeFigureOut">
              <a:rPr lang="en-US" smtClean="0"/>
              <a:t>10/13/18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0FF453-9B3A-3244-9A80-9FF71927CE78}" type="slidenum">
              <a:rPr lang="en-US" smtClean="0"/>
              <a:t>‹#›</a:t>
            </a:fld>
            <a:endParaRPr lang="en-US"/>
          </a:p>
        </p:txBody>
      </p:sp>
    </p:spTree>
    <p:extLst>
      <p:ext uri="{BB962C8B-B14F-4D97-AF65-F5344CB8AC3E}">
        <p14:creationId xmlns:p14="http://schemas.microsoft.com/office/powerpoint/2010/main" val="413025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74710" y="1981202"/>
            <a:ext cx="2210150" cy="576263"/>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489347" y="2667000"/>
            <a:ext cx="2195513" cy="358933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2912748" y="1981202"/>
            <a:ext cx="2202181" cy="576263"/>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2904829" y="2667000"/>
            <a:ext cx="2210096" cy="358933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5343528" y="1981202"/>
            <a:ext cx="2199085" cy="576263"/>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5343528" y="2667000"/>
            <a:ext cx="2199085" cy="358933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2794607"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1670" y="2133600"/>
            <a:ext cx="0" cy="3966883"/>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831B592-3B9A-784C-94BC-A033C81ADB2A}" type="datetimeFigureOut">
              <a:rPr lang="en-US" smtClean="0"/>
              <a:t>10/13/18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0FF453-9B3A-3244-9A80-9FF71927CE78}" type="slidenum">
              <a:rPr lang="en-US" smtClean="0"/>
              <a:t>‹#›</a:t>
            </a:fld>
            <a:endParaRPr lang="en-US"/>
          </a:p>
        </p:txBody>
      </p:sp>
    </p:spTree>
    <p:extLst>
      <p:ext uri="{BB962C8B-B14F-4D97-AF65-F5344CB8AC3E}">
        <p14:creationId xmlns:p14="http://schemas.microsoft.com/office/powerpoint/2010/main" val="42721161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89347" y="4250950"/>
            <a:ext cx="2205038" cy="576263"/>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489347" y="2209800"/>
            <a:ext cx="220503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489347" y="4827212"/>
            <a:ext cx="220503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2917032" y="4250950"/>
            <a:ext cx="2197894" cy="576263"/>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2917031" y="2209800"/>
            <a:ext cx="2197894"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2916019" y="4827212"/>
            <a:ext cx="2200805"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5343528" y="4250950"/>
            <a:ext cx="2199085" cy="576263"/>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5343528" y="2209800"/>
            <a:ext cx="219908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5343432" y="4827210"/>
            <a:ext cx="220199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2794607"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1670" y="2133600"/>
            <a:ext cx="0" cy="3966883"/>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831B592-3B9A-784C-94BC-A033C81ADB2A}" type="datetimeFigureOut">
              <a:rPr lang="en-US" smtClean="0"/>
              <a:t>10/13/18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0FF453-9B3A-3244-9A80-9FF71927CE78}" type="slidenum">
              <a:rPr lang="en-US" smtClean="0"/>
              <a:t>‹#›</a:t>
            </a:fld>
            <a:endParaRPr lang="en-US"/>
          </a:p>
        </p:txBody>
      </p:sp>
    </p:spTree>
    <p:extLst>
      <p:ext uri="{BB962C8B-B14F-4D97-AF65-F5344CB8AC3E}">
        <p14:creationId xmlns:p14="http://schemas.microsoft.com/office/powerpoint/2010/main" val="31138682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31B592-3B9A-784C-94BC-A033C81ADB2A}" type="datetimeFigureOut">
              <a:rPr lang="en-US" smtClean="0"/>
              <a:t>10/13/18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0FF453-9B3A-3244-9A80-9FF71927CE78}" type="slidenum">
              <a:rPr lang="en-US" smtClean="0"/>
              <a:t>‹#›</a:t>
            </a:fld>
            <a:endParaRPr lang="en-US"/>
          </a:p>
        </p:txBody>
      </p:sp>
    </p:spTree>
    <p:extLst>
      <p:ext uri="{BB962C8B-B14F-4D97-AF65-F5344CB8AC3E}">
        <p14:creationId xmlns:p14="http://schemas.microsoft.com/office/powerpoint/2010/main" val="11257916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8160" y="430214"/>
            <a:ext cx="131445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89348" y="887416"/>
            <a:ext cx="5567362"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31B592-3B9A-784C-94BC-A033C81ADB2A}" type="datetimeFigureOut">
              <a:rPr lang="en-US" smtClean="0"/>
              <a:t>10/13/18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0FF453-9B3A-3244-9A80-9FF71927CE78}" type="slidenum">
              <a:rPr lang="en-US" smtClean="0"/>
              <a:t>‹#›</a:t>
            </a:fld>
            <a:endParaRPr lang="en-US"/>
          </a:p>
        </p:txBody>
      </p:sp>
    </p:spTree>
    <p:extLst>
      <p:ext uri="{BB962C8B-B14F-4D97-AF65-F5344CB8AC3E}">
        <p14:creationId xmlns:p14="http://schemas.microsoft.com/office/powerpoint/2010/main" val="24339024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2831B592-3B9A-784C-94BC-A033C81ADB2A}" type="datetimeFigureOut">
              <a:rPr lang="en-US" smtClean="0"/>
              <a:t>10/13/18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0FF453-9B3A-3244-9A80-9FF71927CE78}" type="slidenum">
              <a:rPr lang="en-US" smtClean="0"/>
              <a:t>‹#›</a:t>
            </a:fld>
            <a:endParaRPr lang="en-US"/>
          </a:p>
        </p:txBody>
      </p:sp>
    </p:spTree>
    <p:extLst>
      <p:ext uri="{BB962C8B-B14F-4D97-AF65-F5344CB8AC3E}">
        <p14:creationId xmlns:p14="http://schemas.microsoft.com/office/powerpoint/2010/main" val="15588300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220" y="2861736"/>
            <a:ext cx="6619243" cy="1915646"/>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216" y="4777381"/>
            <a:ext cx="6619244"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831B592-3B9A-784C-94BC-A033C81ADB2A}" type="datetimeFigureOut">
              <a:rPr lang="en-US" smtClean="0"/>
              <a:t>10/13/18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0FF453-9B3A-3244-9A80-9FF71927CE78}" type="slidenum">
              <a:rPr lang="en-US" smtClean="0"/>
              <a:t>‹#›</a:t>
            </a:fld>
            <a:endParaRPr lang="en-US"/>
          </a:p>
        </p:txBody>
      </p:sp>
    </p:spTree>
    <p:extLst>
      <p:ext uri="{BB962C8B-B14F-4D97-AF65-F5344CB8AC3E}">
        <p14:creationId xmlns:p14="http://schemas.microsoft.com/office/powerpoint/2010/main" val="18202720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7485" y="2060578"/>
            <a:ext cx="3297254"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40870" y="2056093"/>
            <a:ext cx="3297256"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831B592-3B9A-784C-94BC-A033C81ADB2A}" type="datetimeFigureOut">
              <a:rPr lang="en-US" smtClean="0"/>
              <a:t>10/13/18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0FF453-9B3A-3244-9A80-9FF71927CE78}" type="slidenum">
              <a:rPr lang="en-US" smtClean="0"/>
              <a:t>‹#›</a:t>
            </a:fld>
            <a:endParaRPr lang="en-US"/>
          </a:p>
        </p:txBody>
      </p:sp>
    </p:spTree>
    <p:extLst>
      <p:ext uri="{BB962C8B-B14F-4D97-AF65-F5344CB8AC3E}">
        <p14:creationId xmlns:p14="http://schemas.microsoft.com/office/powerpoint/2010/main" val="2407299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27485" y="1905002"/>
            <a:ext cx="3297254" cy="576263"/>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27485" y="2514600"/>
            <a:ext cx="3297254" cy="37417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40872" y="1905002"/>
            <a:ext cx="3297254" cy="576263"/>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240872" y="2514600"/>
            <a:ext cx="3297254" cy="37417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831B592-3B9A-784C-94BC-A033C81ADB2A}" type="datetimeFigureOut">
              <a:rPr lang="en-US" smtClean="0"/>
              <a:t>10/13/18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0FF453-9B3A-3244-9A80-9FF71927CE78}" type="slidenum">
              <a:rPr lang="en-US" smtClean="0"/>
              <a:t>‹#›</a:t>
            </a:fld>
            <a:endParaRPr lang="en-US"/>
          </a:p>
        </p:txBody>
      </p:sp>
    </p:spTree>
    <p:extLst>
      <p:ext uri="{BB962C8B-B14F-4D97-AF65-F5344CB8AC3E}">
        <p14:creationId xmlns:p14="http://schemas.microsoft.com/office/powerpoint/2010/main" val="29972507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i="0">
                <a:latin typeface="Gill Sans SemiBold" panose="020B0502020104020203" pitchFamily="34" charset="-79"/>
                <a:cs typeface="Gill Sans SemiBold" panose="020B0502020104020203" pitchFamily="34" charset="-79"/>
              </a:defRPr>
            </a:lvl1pPr>
          </a:lstStyle>
          <a:p>
            <a:r>
              <a:rPr lang="en-US" dirty="0"/>
              <a:t>Click to edit Master title style</a:t>
            </a:r>
          </a:p>
        </p:txBody>
      </p:sp>
      <p:sp>
        <p:nvSpPr>
          <p:cNvPr id="7" name="Date Placeholder 2"/>
          <p:cNvSpPr>
            <a:spLocks noGrp="1"/>
          </p:cNvSpPr>
          <p:nvPr>
            <p:ph type="dt" sz="half" idx="10"/>
          </p:nvPr>
        </p:nvSpPr>
        <p:spPr/>
        <p:txBody>
          <a:bodyPr/>
          <a:lstStyle/>
          <a:p>
            <a:fld id="{2831B592-3B9A-784C-94BC-A033C81ADB2A}" type="datetimeFigureOut">
              <a:rPr lang="en-US" smtClean="0"/>
              <a:t>10/13/18</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C40FF453-9B3A-3244-9A80-9FF71927CE78}" type="slidenum">
              <a:rPr lang="en-US" smtClean="0"/>
              <a:t>‹#›</a:t>
            </a:fld>
            <a:endParaRPr lang="en-US"/>
          </a:p>
        </p:txBody>
      </p:sp>
    </p:spTree>
    <p:extLst>
      <p:ext uri="{BB962C8B-B14F-4D97-AF65-F5344CB8AC3E}">
        <p14:creationId xmlns:p14="http://schemas.microsoft.com/office/powerpoint/2010/main" val="5052286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2831B592-3B9A-784C-94BC-A033C81ADB2A}" type="datetimeFigureOut">
              <a:rPr lang="en-US" smtClean="0"/>
              <a:t>10/13/18</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C40FF453-9B3A-3244-9A80-9FF71927CE78}" type="slidenum">
              <a:rPr lang="en-US" smtClean="0"/>
              <a:t>‹#›</a:t>
            </a:fld>
            <a:endParaRPr lang="en-US"/>
          </a:p>
        </p:txBody>
      </p:sp>
    </p:spTree>
    <p:extLst>
      <p:ext uri="{BB962C8B-B14F-4D97-AF65-F5344CB8AC3E}">
        <p14:creationId xmlns:p14="http://schemas.microsoft.com/office/powerpoint/2010/main" val="10875292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5" y="1447800"/>
            <a:ext cx="2550798"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588462" y="1447800"/>
            <a:ext cx="3896998"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6218" y="3129283"/>
            <a:ext cx="2550797"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2831B592-3B9A-784C-94BC-A033C81ADB2A}" type="datetimeFigureOut">
              <a:rPr lang="en-US" smtClean="0"/>
              <a:t>10/13/18</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C40FF453-9B3A-3244-9A80-9FF71927CE78}" type="slidenum">
              <a:rPr lang="en-US" smtClean="0"/>
              <a:t>‹#›</a:t>
            </a:fld>
            <a:endParaRPr lang="en-US"/>
          </a:p>
        </p:txBody>
      </p:sp>
    </p:spTree>
    <p:extLst>
      <p:ext uri="{BB962C8B-B14F-4D97-AF65-F5344CB8AC3E}">
        <p14:creationId xmlns:p14="http://schemas.microsoft.com/office/powerpoint/2010/main" val="2039987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430" y="1854192"/>
            <a:ext cx="3819680"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12160" y="1143000"/>
            <a:ext cx="24003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216" y="3657600"/>
            <a:ext cx="3813734"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831B592-3B9A-784C-94BC-A033C81ADB2A}" type="datetimeFigureOut">
              <a:rPr lang="en-US" smtClean="0"/>
              <a:t>10/13/18</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40FF453-9B3A-3244-9A80-9FF71927CE78}" type="slidenum">
              <a:rPr lang="en-US" smtClean="0"/>
              <a:t>‹#›</a:t>
            </a:fld>
            <a:endParaRPr lang="en-US"/>
          </a:p>
        </p:txBody>
      </p:sp>
    </p:spTree>
    <p:extLst>
      <p:ext uri="{BB962C8B-B14F-4D97-AF65-F5344CB8AC3E}">
        <p14:creationId xmlns:p14="http://schemas.microsoft.com/office/powerpoint/2010/main" val="10581984"/>
      </p:ext>
    </p:extLst>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image" Target="../media/image3.png"/><Relationship Id="rId21" Type="http://schemas.openxmlformats.org/officeDocument/2006/relationships/image" Target="../media/image4.png"/><Relationship Id="rId22" Type="http://schemas.openxmlformats.org/officeDocument/2006/relationships/image" Target="../media/image5.png"/><Relationship Id="rId23" Type="http://schemas.openxmlformats.org/officeDocument/2006/relationships/image" Target="../media/image6.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alphaModFix amt="0"/>
            <a:lum/>
          </a:blip>
          <a:srcRect/>
          <a:stretch>
            <a:fillRect/>
          </a:stretch>
        </a:blip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0">
            <a:extLst>
              <a:ext uri="{28A0092B-C50C-407E-A947-70E740481C1C}">
                <a14:useLocalDpi xmlns:a14="http://schemas.microsoft.com/office/drawing/2010/main" val="0"/>
              </a:ext>
            </a:extLst>
          </a:blip>
          <a:srcRect l="3613"/>
          <a:stretch/>
        </p:blipFill>
        <p:spPr>
          <a:xfrm>
            <a:off x="3" y="2669687"/>
            <a:ext cx="3027759" cy="4188314"/>
          </a:xfrm>
          <a:prstGeom prst="rect">
            <a:avLst/>
          </a:prstGeom>
        </p:spPr>
      </p:pic>
      <p:pic>
        <p:nvPicPr>
          <p:cNvPr id="7" name="Picture 6"/>
          <p:cNvPicPr>
            <a:picLocks noChangeAspect="1"/>
          </p:cNvPicPr>
          <p:nvPr/>
        </p:nvPicPr>
        <p:blipFill rotWithShape="1">
          <a:blip r:embed="rId21">
            <a:extLst>
              <a:ext uri="{28A0092B-C50C-407E-A947-70E740481C1C}">
                <a14:useLocalDpi xmlns:a14="http://schemas.microsoft.com/office/drawing/2010/main" val="0"/>
              </a:ext>
            </a:extLst>
          </a:blip>
          <a:srcRect l="35640"/>
          <a:stretch/>
        </p:blipFill>
        <p:spPr>
          <a:xfrm>
            <a:off x="3" y="2892349"/>
            <a:ext cx="1141809" cy="2365453"/>
          </a:xfrm>
          <a:prstGeom prst="rect">
            <a:avLst/>
          </a:prstGeom>
        </p:spPr>
      </p:pic>
      <p:sp>
        <p:nvSpPr>
          <p:cNvPr id="16" name="Oval 15"/>
          <p:cNvSpPr/>
          <p:nvPr/>
        </p:nvSpPr>
        <p:spPr>
          <a:xfrm>
            <a:off x="6456759" y="1676400"/>
            <a:ext cx="211455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2">
            <a:extLst>
              <a:ext uri="{28A0092B-C50C-407E-A947-70E740481C1C}">
                <a14:useLocalDpi xmlns:a14="http://schemas.microsoft.com/office/drawing/2010/main" val="0"/>
              </a:ext>
            </a:extLst>
          </a:blip>
          <a:srcRect t="28813"/>
          <a:stretch/>
        </p:blipFill>
        <p:spPr>
          <a:xfrm>
            <a:off x="5999560" y="3"/>
            <a:ext cx="1202540" cy="1141406"/>
          </a:xfrm>
          <a:prstGeom prst="rect">
            <a:avLst/>
          </a:prstGeom>
        </p:spPr>
      </p:pic>
      <p:pic>
        <p:nvPicPr>
          <p:cNvPr id="10" name="Picture 9"/>
          <p:cNvPicPr>
            <a:picLocks noChangeAspect="1"/>
          </p:cNvPicPr>
          <p:nvPr/>
        </p:nvPicPr>
        <p:blipFill rotWithShape="1">
          <a:blip r:embed="rId23">
            <a:extLst>
              <a:ext uri="{28A0092B-C50C-407E-A947-70E740481C1C}">
                <a14:useLocalDpi xmlns:a14="http://schemas.microsoft.com/office/drawing/2010/main" val="0"/>
              </a:ext>
            </a:extLst>
          </a:blip>
          <a:srcRect b="23320"/>
          <a:stretch/>
        </p:blipFill>
        <p:spPr>
          <a:xfrm>
            <a:off x="6454411" y="6096000"/>
            <a:ext cx="745301" cy="762000"/>
          </a:xfrm>
          <a:prstGeom prst="rect">
            <a:avLst/>
          </a:prstGeom>
        </p:spPr>
      </p:pic>
      <p:sp>
        <p:nvSpPr>
          <p:cNvPr id="2" name="Title Placeholder 1"/>
          <p:cNvSpPr>
            <a:spLocks noGrp="1"/>
          </p:cNvSpPr>
          <p:nvPr>
            <p:ph type="title"/>
          </p:nvPr>
        </p:nvSpPr>
        <p:spPr>
          <a:xfrm>
            <a:off x="484584" y="452717"/>
            <a:ext cx="7053542" cy="1400531"/>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827484" y="2052920"/>
            <a:ext cx="6709906"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7492908" y="1828803"/>
            <a:ext cx="990599" cy="2285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831B592-3B9A-784C-94BC-A033C81ADB2A}" type="datetimeFigureOut">
              <a:rPr lang="en-US" smtClean="0"/>
              <a:t>10/13/18</a:t>
            </a:fld>
            <a:endParaRPr lang="en-US"/>
          </a:p>
        </p:txBody>
      </p:sp>
      <p:sp>
        <p:nvSpPr>
          <p:cNvPr id="5" name="Footer Placeholder 4"/>
          <p:cNvSpPr>
            <a:spLocks noGrp="1"/>
          </p:cNvSpPr>
          <p:nvPr>
            <p:ph type="ftr" sz="quarter" idx="3"/>
          </p:nvPr>
        </p:nvSpPr>
        <p:spPr>
          <a:xfrm rot="5400000">
            <a:off x="6231207" y="3263401"/>
            <a:ext cx="3859795" cy="2286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7764406" y="295732"/>
            <a:ext cx="628649" cy="767687"/>
          </a:xfrm>
          <a:prstGeom prst="rect">
            <a:avLst/>
          </a:prstGeom>
        </p:spPr>
        <p:txBody>
          <a:bodyPr vert="horz" lIns="91440" tIns="45720" rIns="91440" bIns="45720" rtlCol="0" anchor="b"/>
          <a:lstStyle>
            <a:lvl1pPr algn="ctr">
              <a:defRPr sz="2800" b="0" i="0">
                <a:solidFill>
                  <a:schemeClr val="bg1"/>
                </a:solidFill>
              </a:defRPr>
            </a:lvl1pPr>
          </a:lstStyle>
          <a:p>
            <a:fld id="{C40FF453-9B3A-3244-9A80-9FF71927CE78}" type="slidenum">
              <a:rPr lang="en-US" smtClean="0"/>
              <a:pPr/>
              <a:t>‹#›</a:t>
            </a:fld>
            <a:endParaRPr lang="en-US"/>
          </a:p>
        </p:txBody>
      </p:sp>
    </p:spTree>
    <p:extLst>
      <p:ext uri="{BB962C8B-B14F-4D97-AF65-F5344CB8AC3E}">
        <p14:creationId xmlns:p14="http://schemas.microsoft.com/office/powerpoint/2010/main" val="1003068812"/>
      </p:ext>
    </p:extLst>
  </p:cSld>
  <p:clrMap bg1="dk1" tx1="lt1" bg2="dk2" tx2="lt2" accent1="accent1" accent2="accent2" accent3="accent3" accent4="accent4" accent5="accent5" accent6="accent6" hlink="hlink" folHlink="folHlink"/>
  <p:sldLayoutIdLst>
    <p:sldLayoutId id="2147483898" r:id="rId1"/>
    <p:sldLayoutId id="2147483899" r:id="rId2"/>
    <p:sldLayoutId id="2147483900" r:id="rId3"/>
    <p:sldLayoutId id="2147483901" r:id="rId4"/>
    <p:sldLayoutId id="2147483902" r:id="rId5"/>
    <p:sldLayoutId id="2147483903" r:id="rId6"/>
    <p:sldLayoutId id="2147483904" r:id="rId7"/>
    <p:sldLayoutId id="2147483905" r:id="rId8"/>
    <p:sldLayoutId id="2147483906" r:id="rId9"/>
    <p:sldLayoutId id="2147483907" r:id="rId10"/>
    <p:sldLayoutId id="2147483908" r:id="rId11"/>
    <p:sldLayoutId id="2147483909" r:id="rId12"/>
    <p:sldLayoutId id="2147483910" r:id="rId13"/>
    <p:sldLayoutId id="2147483911" r:id="rId14"/>
    <p:sldLayoutId id="2147483912" r:id="rId15"/>
    <p:sldLayoutId id="2147483913" r:id="rId16"/>
    <p:sldLayoutId id="2147483914" r:id="rId17"/>
  </p:sldLayoutIdLst>
  <p:timing>
    <p:tnLst>
      <p:par>
        <p:cTn id="1" dur="indefinite" restart="never" nodeType="tmRoot"/>
      </p:par>
    </p:tnLst>
  </p:timing>
  <p:txStyles>
    <p:titleStyle>
      <a:lvl1pPr algn="l" defTabSz="457200" rtl="0" eaLnBrk="1" latinLnBrk="0" hangingPunct="1">
        <a:spcBef>
          <a:spcPct val="0"/>
        </a:spcBef>
        <a:buNone/>
        <a:defRPr sz="4200" b="0" i="0" kern="120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bg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bg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bg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bg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bg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3.jpe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image" Target="../media/image16.jpeg"/><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jpg"/><Relationship Id="rId3" Type="http://schemas.openxmlformats.org/officeDocument/2006/relationships/image" Target="../media/image18.tif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20.tiff"/><Relationship Id="rId5" Type="http://schemas.openxmlformats.org/officeDocument/2006/relationships/image" Target="../media/image21.tiff"/><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2.tif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3.tiff"/></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jpe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4.tiff"/></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2"/>
          <p:cNvSpPr>
            <a:spLocks noGrp="1" noChangeArrowheads="1"/>
          </p:cNvSpPr>
          <p:nvPr>
            <p:ph type="ctrTitle"/>
          </p:nvPr>
        </p:nvSpPr>
        <p:spPr>
          <a:xfrm>
            <a:off x="980332" y="1105572"/>
            <a:ext cx="7583097" cy="1599337"/>
          </a:xfrm>
          <a:extLst>
            <a:ext uri="{909E8E84-426E-40dd-AFC4-6F175D3DCCD1}">
              <a14:hiddenFill xmlns="" xmlns:a14="http://schemas.microsoft.com/office/drawing/2010/main">
                <a:solidFill>
                  <a:srgbClr val="FFFF66"/>
                </a:solidFill>
              </a14:hiddenFill>
            </a:ext>
          </a:extLst>
        </p:spPr>
        <p:txBody>
          <a:bodyPr/>
          <a:lstStyle/>
          <a:p>
            <a:pPr defTabSz="880897">
              <a:defRPr/>
            </a:pPr>
            <a:r>
              <a:rPr lang="en-US" sz="3627" b="1" dirty="0" smtClean="0">
                <a:solidFill>
                  <a:srgbClr val="0000F3"/>
                </a:solidFill>
              </a:rPr>
              <a:t>Introduction to EEB504 – Scientific Computing </a:t>
            </a:r>
            <a:r>
              <a:rPr lang="en-US" sz="3627" b="1" smtClean="0">
                <a:solidFill>
                  <a:srgbClr val="0000F3"/>
                </a:solidFill>
              </a:rPr>
              <a:t>for Biologists</a:t>
            </a:r>
            <a:endParaRPr lang="en-US" dirty="0" smtClean="0">
              <a:latin typeface="Verdana" charset="0"/>
              <a:cs typeface="+mj-cs"/>
            </a:endParaRPr>
          </a:p>
        </p:txBody>
      </p:sp>
      <p:sp>
        <p:nvSpPr>
          <p:cNvPr id="321539" name="Rectangle 3"/>
          <p:cNvSpPr>
            <a:spLocks noGrp="1" noChangeArrowheads="1"/>
          </p:cNvSpPr>
          <p:nvPr>
            <p:ph type="subTitle" idx="1"/>
          </p:nvPr>
        </p:nvSpPr>
        <p:spPr>
          <a:xfrm>
            <a:off x="1510414" y="3115579"/>
            <a:ext cx="7186217" cy="2420523"/>
          </a:xfrm>
        </p:spPr>
        <p:txBody>
          <a:bodyPr>
            <a:normAutofit fontScale="40000" lnSpcReduction="20000"/>
          </a:bodyPr>
          <a:lstStyle/>
          <a:p>
            <a:pPr defTabSz="880897">
              <a:defRPr/>
            </a:pPr>
            <a:r>
              <a:rPr lang="en-US" sz="6000" dirty="0">
                <a:solidFill>
                  <a:srgbClr val="CCFF33"/>
                </a:solidFill>
                <a:cs typeface="+mn-cs"/>
              </a:rPr>
              <a:t> </a:t>
            </a:r>
            <a:r>
              <a:rPr lang="en-US" sz="6000" b="1" dirty="0">
                <a:solidFill>
                  <a:schemeClr val="bg1"/>
                </a:solidFill>
                <a:latin typeface="Courier" charset="0"/>
                <a:ea typeface="Courier" charset="0"/>
                <a:cs typeface="Courier" charset="0"/>
              </a:rPr>
              <a:t>Louis J. Gross</a:t>
            </a:r>
          </a:p>
          <a:p>
            <a:pPr defTabSz="880897">
              <a:defRPr/>
            </a:pPr>
            <a:r>
              <a:rPr lang="en-US" sz="6000" b="1" dirty="0">
                <a:solidFill>
                  <a:schemeClr val="bg1"/>
                </a:solidFill>
                <a:latin typeface="Courier" charset="0"/>
                <a:ea typeface="Courier" charset="0"/>
                <a:cs typeface="Courier" charset="0"/>
              </a:rPr>
              <a:t>National Institute for Mathematical and Biological Synthesis</a:t>
            </a:r>
          </a:p>
          <a:p>
            <a:pPr defTabSz="880897">
              <a:defRPr/>
            </a:pPr>
            <a:r>
              <a:rPr lang="en-US" sz="6000" b="1" dirty="0">
                <a:solidFill>
                  <a:schemeClr val="bg1"/>
                </a:solidFill>
                <a:latin typeface="Courier" charset="0"/>
                <a:ea typeface="Courier" charset="0"/>
                <a:cs typeface="Courier" charset="0"/>
              </a:rPr>
              <a:t>Departments of Ecology and Evolutionary Biology and Mathematics</a:t>
            </a:r>
          </a:p>
          <a:p>
            <a:pPr defTabSz="880897">
              <a:defRPr/>
            </a:pPr>
            <a:r>
              <a:rPr lang="en-US" sz="6000" b="1" dirty="0">
                <a:solidFill>
                  <a:schemeClr val="bg1"/>
                </a:solidFill>
                <a:latin typeface="Courier" charset="0"/>
                <a:ea typeface="Courier" charset="0"/>
                <a:cs typeface="Courier" charset="0"/>
              </a:rPr>
              <a:t>University of Tennessee, Knoxville</a:t>
            </a:r>
          </a:p>
          <a:p>
            <a:pPr defTabSz="880897">
              <a:defRPr/>
            </a:pPr>
            <a:endParaRPr lang="en-US" sz="6000" dirty="0">
              <a:solidFill>
                <a:schemeClr val="bg1"/>
              </a:solidFill>
              <a:cs typeface="+mn-cs"/>
            </a:endParaRPr>
          </a:p>
          <a:p>
            <a:pPr defTabSz="880897">
              <a:defRPr/>
            </a:pPr>
            <a:endParaRPr lang="en-US" sz="2720" dirty="0">
              <a:solidFill>
                <a:schemeClr val="bg1"/>
              </a:solidFill>
              <a:cs typeface="+mn-cs"/>
            </a:endParaRPr>
          </a:p>
        </p:txBody>
      </p:sp>
      <p:pic>
        <p:nvPicPr>
          <p:cNvPr id="15366" name="Picture 15" descr="NIMBioSlogoshadow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6444" y="6080645"/>
            <a:ext cx="2388207" cy="637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378869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226" name="Rectangle 2"/>
          <p:cNvSpPr>
            <a:spLocks noGrp="1" noChangeArrowheads="1"/>
          </p:cNvSpPr>
          <p:nvPr>
            <p:ph type="ctrTitle"/>
          </p:nvPr>
        </p:nvSpPr>
        <p:spPr>
          <a:xfrm>
            <a:off x="738188" y="0"/>
            <a:ext cx="7772400" cy="990600"/>
          </a:xfrm>
        </p:spPr>
        <p:txBody>
          <a:bodyPr/>
          <a:lstStyle/>
          <a:p>
            <a:r>
              <a:rPr lang="en-US" altLang="x-none" sz="3200" b="1">
                <a:solidFill>
                  <a:srgbClr val="000000"/>
                </a:solidFill>
                <a:latin typeface="Arial" charset="0"/>
                <a:ea typeface="MS Mincho" charset="-128"/>
              </a:rPr>
              <a:t>If you think Big Data is challenging, what about Big Models!</a:t>
            </a:r>
            <a:endParaRPr lang="en-US" altLang="x-none" b="1">
              <a:solidFill>
                <a:srgbClr val="000000"/>
              </a:solidFill>
              <a:latin typeface="Arial" charset="0"/>
              <a:ea typeface="ＭＳ Ｐゴシック" charset="-128"/>
            </a:endParaRPr>
          </a:p>
        </p:txBody>
      </p:sp>
      <p:pic>
        <p:nvPicPr>
          <p:cNvPr id="52227" name="Picture 2" descr="Model Reliabilitycover.php.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736850" y="1027113"/>
            <a:ext cx="3287713" cy="424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28" name="TextBox 3"/>
          <p:cNvSpPr txBox="1">
            <a:spLocks noChangeArrowheads="1"/>
          </p:cNvSpPr>
          <p:nvPr/>
        </p:nvSpPr>
        <p:spPr bwMode="auto">
          <a:xfrm>
            <a:off x="509588" y="5466670"/>
            <a:ext cx="82296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spcBef>
                <a:spcPct val="0"/>
              </a:spcBef>
              <a:buFontTx/>
              <a:buNone/>
            </a:pPr>
            <a:r>
              <a:rPr lang="en-US" altLang="x-none" sz="2000" b="1" dirty="0">
                <a:solidFill>
                  <a:schemeClr val="bg1"/>
                </a:solidFill>
              </a:rPr>
              <a:t>All of the concerns regarding big data (heterogeneity, data quantity, data quality, curation, metadata characterization) also apply to the complex models applied to provide regulatory or management  guidance.</a:t>
            </a:r>
          </a:p>
        </p:txBody>
      </p:sp>
    </p:spTree>
    <p:extLst>
      <p:ext uri="{BB962C8B-B14F-4D97-AF65-F5344CB8AC3E}">
        <p14:creationId xmlns:p14="http://schemas.microsoft.com/office/powerpoint/2010/main" val="20146182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4" name="Rectangle 2"/>
          <p:cNvSpPr>
            <a:spLocks noGrp="1" noChangeArrowheads="1"/>
          </p:cNvSpPr>
          <p:nvPr>
            <p:ph type="ctrTitle"/>
          </p:nvPr>
        </p:nvSpPr>
        <p:spPr>
          <a:xfrm>
            <a:off x="738188" y="0"/>
            <a:ext cx="7772400" cy="990600"/>
          </a:xfrm>
        </p:spPr>
        <p:txBody>
          <a:bodyPr/>
          <a:lstStyle/>
          <a:p>
            <a:r>
              <a:rPr lang="en-US" altLang="x-none" sz="3200" b="1">
                <a:solidFill>
                  <a:srgbClr val="000000"/>
                </a:solidFill>
                <a:latin typeface="Arial" charset="0"/>
                <a:ea typeface="MS Mincho" charset="-128"/>
              </a:rPr>
              <a:t>One Vision for Data-Exploration</a:t>
            </a:r>
            <a:endParaRPr lang="en-US" altLang="x-none" b="1">
              <a:solidFill>
                <a:srgbClr val="000000"/>
              </a:solidFill>
              <a:latin typeface="Arial" charset="0"/>
              <a:ea typeface="ＭＳ Ｐゴシック" charset="-128"/>
            </a:endParaRPr>
          </a:p>
        </p:txBody>
      </p:sp>
      <p:pic>
        <p:nvPicPr>
          <p:cNvPr id="54275" name="Picture 1" descr="fourthparadigmcover.tif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1027113"/>
            <a:ext cx="3605213"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scienceparadigms.tif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433513" y="1417638"/>
            <a:ext cx="6126162" cy="463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7408863" y="1027113"/>
            <a:ext cx="1714500"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124141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report-release-webinar-promo_Powerpoint.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6" y="0"/>
            <a:ext cx="9141144" cy="6858000"/>
          </a:xfrm>
          <a:prstGeom prst="rect">
            <a:avLst/>
          </a:prstGeom>
        </p:spPr>
      </p:pic>
      <p:sp>
        <p:nvSpPr>
          <p:cNvPr id="5" name="Rectangle 4"/>
          <p:cNvSpPr/>
          <p:nvPr/>
        </p:nvSpPr>
        <p:spPr>
          <a:xfrm>
            <a:off x="1186511" y="5065697"/>
            <a:ext cx="3542669" cy="646331"/>
          </a:xfrm>
          <a:prstGeom prst="rect">
            <a:avLst/>
          </a:prstGeom>
        </p:spPr>
        <p:txBody>
          <a:bodyPr wrap="none">
            <a:spAutoFit/>
          </a:bodyPr>
          <a:lstStyle/>
          <a:p>
            <a:r>
              <a:rPr lang="en-US" b="1" dirty="0" smtClean="0">
                <a:solidFill>
                  <a:srgbClr val="0070C0"/>
                </a:solidFill>
                <a:latin typeface="Gill Sans" panose="020B0502020104020203" pitchFamily="34" charset="-79"/>
                <a:cs typeface="Gill Sans" panose="020B0502020104020203" pitchFamily="34" charset="-79"/>
              </a:rPr>
              <a:t>Study funded by the </a:t>
            </a:r>
          </a:p>
          <a:p>
            <a:r>
              <a:rPr lang="en-US" b="1" dirty="0" smtClean="0">
                <a:solidFill>
                  <a:srgbClr val="0070C0"/>
                </a:solidFill>
                <a:latin typeface="Gill Sans" panose="020B0502020104020203" pitchFamily="34" charset="-79"/>
                <a:cs typeface="Gill Sans" panose="020B0502020104020203" pitchFamily="34" charset="-79"/>
              </a:rPr>
              <a:t>National Science Foundation</a:t>
            </a:r>
            <a:endParaRPr lang="en-US" b="1" dirty="0">
              <a:solidFill>
                <a:schemeClr val="accent1">
                  <a:lumMod val="75000"/>
                </a:schemeClr>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6" y="3131340"/>
            <a:ext cx="1299282" cy="1934357"/>
          </a:xfrm>
          <a:prstGeom prst="rect">
            <a:avLst/>
          </a:prstGeom>
        </p:spPr>
      </p:pic>
    </p:spTree>
    <p:extLst>
      <p:ext uri="{BB962C8B-B14F-4D97-AF65-F5344CB8AC3E}">
        <p14:creationId xmlns:p14="http://schemas.microsoft.com/office/powerpoint/2010/main" val="5010620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7D182ABF-E452-6F41-829C-8621934F80A6}"/>
              </a:ext>
            </a:extLst>
          </p:cNvPr>
          <p:cNvSpPr>
            <a:spLocks noGrp="1"/>
          </p:cNvSpPr>
          <p:nvPr>
            <p:ph idx="1"/>
          </p:nvPr>
        </p:nvSpPr>
        <p:spPr>
          <a:xfrm>
            <a:off x="742480" y="1500168"/>
            <a:ext cx="7772870" cy="4726547"/>
          </a:xfrm>
        </p:spPr>
        <p:txBody>
          <a:bodyPr>
            <a:noAutofit/>
          </a:bodyPr>
          <a:lstStyle/>
          <a:p>
            <a:pPr marL="0" indent="0">
              <a:lnSpc>
                <a:spcPct val="120000"/>
              </a:lnSpc>
              <a:buClrTx/>
              <a:buNone/>
            </a:pPr>
            <a:r>
              <a:rPr lang="en-US" sz="1800" b="1" dirty="0">
                <a:latin typeface="Gill Sans" panose="020B0502020104020203" pitchFamily="34" charset="-79"/>
                <a:cs typeface="Gill Sans" panose="020B0502020104020203" pitchFamily="34" charset="-79"/>
              </a:rPr>
              <a:t>Finding </a:t>
            </a:r>
            <a:r>
              <a:rPr lang="en-US" sz="1800" b="1" dirty="0" smtClean="0">
                <a:latin typeface="Gill Sans" panose="020B0502020104020203" pitchFamily="34" charset="-79"/>
                <a:cs typeface="Gill Sans" panose="020B0502020104020203" pitchFamily="34" charset="-79"/>
              </a:rPr>
              <a:t>2.3  </a:t>
            </a:r>
            <a:r>
              <a:rPr lang="en-US" sz="1800" dirty="0">
                <a:latin typeface="Gill Sans" panose="020B0502020104020203" pitchFamily="34" charset="-79"/>
                <a:cs typeface="Gill Sans" panose="020B0502020104020203" pitchFamily="34" charset="-79"/>
              </a:rPr>
              <a:t> A critical task in the education of future data scientists is to instill </a:t>
            </a:r>
            <a:r>
              <a:rPr lang="en-US" sz="1800" dirty="0">
                <a:solidFill>
                  <a:srgbClr val="0070C0"/>
                </a:solidFill>
                <a:latin typeface="Gill Sans" panose="020B0502020104020203" pitchFamily="34" charset="-79"/>
                <a:cs typeface="Gill Sans" panose="020B0502020104020203" pitchFamily="34" charset="-79"/>
              </a:rPr>
              <a:t>data acumen</a:t>
            </a:r>
            <a:r>
              <a:rPr lang="en-US" sz="1800" dirty="0">
                <a:latin typeface="Gill Sans" panose="020B0502020104020203" pitchFamily="34" charset="-79"/>
                <a:cs typeface="Gill Sans" panose="020B0502020104020203" pitchFamily="34" charset="-79"/>
              </a:rPr>
              <a:t>. This requires exposure to key concepts in data science, real-world data and problems that can reinforce the limitations of tools, and ethical considerations that permeate many applications. Key concepts involved in developing data acumen include the following</a:t>
            </a:r>
            <a:r>
              <a:rPr lang="en-US" sz="1800" dirty="0" smtClean="0">
                <a:latin typeface="Gill Sans" panose="020B0502020104020203" pitchFamily="34" charset="-79"/>
                <a:cs typeface="Gill Sans" panose="020B0502020104020203" pitchFamily="34" charset="-79"/>
              </a:rPr>
              <a:t>:</a:t>
            </a:r>
          </a:p>
          <a:p>
            <a:pPr marL="560070" indent="-285750" fontAlgn="base">
              <a:lnSpc>
                <a:spcPct val="120000"/>
              </a:lnSpc>
              <a:spcBef>
                <a:spcPts val="0"/>
              </a:spcBef>
              <a:buClrTx/>
            </a:pPr>
            <a:r>
              <a:rPr lang="en-US" sz="1800" dirty="0" smtClean="0">
                <a:latin typeface="Gill Sans" panose="020B0502020104020203" pitchFamily="34" charset="-79"/>
                <a:cs typeface="Gill Sans" panose="020B0502020104020203" pitchFamily="34" charset="-79"/>
              </a:rPr>
              <a:t>Mathematical foundations</a:t>
            </a:r>
          </a:p>
          <a:p>
            <a:pPr marL="560070" indent="-285750" fontAlgn="base">
              <a:lnSpc>
                <a:spcPct val="120000"/>
              </a:lnSpc>
              <a:spcBef>
                <a:spcPts val="0"/>
              </a:spcBef>
              <a:buClrTx/>
            </a:pPr>
            <a:r>
              <a:rPr lang="en-US" sz="1800" dirty="0" smtClean="0">
                <a:latin typeface="Gill Sans" panose="020B0502020104020203" pitchFamily="34" charset="-79"/>
                <a:cs typeface="Gill Sans" panose="020B0502020104020203" pitchFamily="34" charset="-79"/>
              </a:rPr>
              <a:t>Computational </a:t>
            </a:r>
            <a:r>
              <a:rPr lang="en-US" sz="1800" dirty="0">
                <a:latin typeface="Gill Sans" panose="020B0502020104020203" pitchFamily="34" charset="-79"/>
                <a:cs typeface="Gill Sans" panose="020B0502020104020203" pitchFamily="34" charset="-79"/>
              </a:rPr>
              <a:t>foundations</a:t>
            </a:r>
          </a:p>
          <a:p>
            <a:pPr marL="560070" indent="-285750" fontAlgn="base">
              <a:lnSpc>
                <a:spcPct val="120000"/>
              </a:lnSpc>
              <a:spcBef>
                <a:spcPts val="0"/>
              </a:spcBef>
              <a:buClrTx/>
            </a:pPr>
            <a:r>
              <a:rPr lang="en-US" sz="1800" dirty="0">
                <a:latin typeface="Gill Sans" panose="020B0502020104020203" pitchFamily="34" charset="-79"/>
                <a:cs typeface="Gill Sans" panose="020B0502020104020203" pitchFamily="34" charset="-79"/>
              </a:rPr>
              <a:t>Statistical foundations</a:t>
            </a:r>
          </a:p>
          <a:p>
            <a:pPr marL="560070" indent="-285750" fontAlgn="base">
              <a:lnSpc>
                <a:spcPct val="120000"/>
              </a:lnSpc>
              <a:spcBef>
                <a:spcPts val="0"/>
              </a:spcBef>
              <a:buClrTx/>
            </a:pPr>
            <a:r>
              <a:rPr lang="en-US" sz="1800" dirty="0">
                <a:latin typeface="Gill Sans" panose="020B0502020104020203" pitchFamily="34" charset="-79"/>
                <a:cs typeface="Gill Sans" panose="020B0502020104020203" pitchFamily="34" charset="-79"/>
              </a:rPr>
              <a:t>Data management and curation</a:t>
            </a:r>
          </a:p>
          <a:p>
            <a:pPr marL="560070" indent="-285750" fontAlgn="base">
              <a:lnSpc>
                <a:spcPct val="120000"/>
              </a:lnSpc>
              <a:spcBef>
                <a:spcPts val="0"/>
              </a:spcBef>
              <a:buClrTx/>
            </a:pPr>
            <a:r>
              <a:rPr lang="en-US" sz="1800" dirty="0">
                <a:latin typeface="Gill Sans" panose="020B0502020104020203" pitchFamily="34" charset="-79"/>
                <a:cs typeface="Gill Sans" panose="020B0502020104020203" pitchFamily="34" charset="-79"/>
              </a:rPr>
              <a:t>Data description and visualization</a:t>
            </a:r>
          </a:p>
          <a:p>
            <a:pPr marL="560070" indent="-285750" fontAlgn="base">
              <a:lnSpc>
                <a:spcPct val="120000"/>
              </a:lnSpc>
              <a:spcBef>
                <a:spcPts val="0"/>
              </a:spcBef>
              <a:buClrTx/>
            </a:pPr>
            <a:r>
              <a:rPr lang="en-US" sz="1800" dirty="0">
                <a:latin typeface="Gill Sans" panose="020B0502020104020203" pitchFamily="34" charset="-79"/>
                <a:cs typeface="Gill Sans" panose="020B0502020104020203" pitchFamily="34" charset="-79"/>
              </a:rPr>
              <a:t>Data modeling and assessment</a:t>
            </a:r>
          </a:p>
          <a:p>
            <a:pPr marL="560070" indent="-285750" fontAlgn="base">
              <a:lnSpc>
                <a:spcPct val="120000"/>
              </a:lnSpc>
              <a:spcBef>
                <a:spcPts val="0"/>
              </a:spcBef>
              <a:buClrTx/>
            </a:pPr>
            <a:r>
              <a:rPr lang="en-US" sz="1800" dirty="0">
                <a:latin typeface="Gill Sans" panose="020B0502020104020203" pitchFamily="34" charset="-79"/>
                <a:cs typeface="Gill Sans" panose="020B0502020104020203" pitchFamily="34" charset="-79"/>
              </a:rPr>
              <a:t>Workflow and reproducibility</a:t>
            </a:r>
          </a:p>
          <a:p>
            <a:pPr marL="560070" indent="-285750" fontAlgn="base">
              <a:lnSpc>
                <a:spcPct val="120000"/>
              </a:lnSpc>
              <a:spcBef>
                <a:spcPts val="0"/>
              </a:spcBef>
              <a:buClrTx/>
            </a:pPr>
            <a:r>
              <a:rPr lang="en-US" sz="1800" dirty="0">
                <a:latin typeface="Gill Sans" panose="020B0502020104020203" pitchFamily="34" charset="-79"/>
                <a:cs typeface="Gill Sans" panose="020B0502020104020203" pitchFamily="34" charset="-79"/>
              </a:rPr>
              <a:t>Communication and teamwork</a:t>
            </a:r>
          </a:p>
          <a:p>
            <a:pPr marL="560070" indent="-285750" fontAlgn="base">
              <a:lnSpc>
                <a:spcPct val="120000"/>
              </a:lnSpc>
              <a:spcBef>
                <a:spcPts val="0"/>
              </a:spcBef>
              <a:buClrTx/>
            </a:pPr>
            <a:r>
              <a:rPr lang="en-US" sz="1800" dirty="0">
                <a:latin typeface="Gill Sans" panose="020B0502020104020203" pitchFamily="34" charset="-79"/>
                <a:cs typeface="Gill Sans" panose="020B0502020104020203" pitchFamily="34" charset="-79"/>
              </a:rPr>
              <a:t>Domain-specific considerations</a:t>
            </a:r>
          </a:p>
          <a:p>
            <a:pPr marL="560070" indent="-285750" fontAlgn="base">
              <a:lnSpc>
                <a:spcPct val="120000"/>
              </a:lnSpc>
              <a:spcBef>
                <a:spcPts val="0"/>
              </a:spcBef>
              <a:buClrTx/>
            </a:pPr>
            <a:r>
              <a:rPr lang="en-US" sz="1800" dirty="0">
                <a:latin typeface="Gill Sans" panose="020B0502020104020203" pitchFamily="34" charset="-79"/>
                <a:cs typeface="Gill Sans" panose="020B0502020104020203" pitchFamily="34" charset="-79"/>
              </a:rPr>
              <a:t>Ethical problem solving.</a:t>
            </a:r>
          </a:p>
          <a:p>
            <a:pPr marL="0" indent="0">
              <a:lnSpc>
                <a:spcPct val="120000"/>
              </a:lnSpc>
              <a:buNone/>
            </a:pPr>
            <a:endParaRPr lang="en-US" sz="1800" dirty="0">
              <a:latin typeface="Gill Sans" panose="020B0502020104020203" pitchFamily="34" charset="-79"/>
              <a:cs typeface="Gill Sans" panose="020B0502020104020203" pitchFamily="34" charset="-79"/>
            </a:endParaRPr>
          </a:p>
        </p:txBody>
      </p:sp>
      <p:pic>
        <p:nvPicPr>
          <p:cNvPr id="5" name="Picture 4"/>
          <p:cNvPicPr>
            <a:picLocks noChangeAspect="1"/>
          </p:cNvPicPr>
          <p:nvPr/>
        </p:nvPicPr>
        <p:blipFill>
          <a:blip r:embed="rId2"/>
          <a:stretch>
            <a:fillRect/>
          </a:stretch>
        </p:blipFill>
        <p:spPr>
          <a:xfrm>
            <a:off x="0" y="-19125"/>
            <a:ext cx="9144000" cy="1426894"/>
          </a:xfrm>
          <a:prstGeom prst="rect">
            <a:avLst/>
          </a:prstGeom>
        </p:spPr>
      </p:pic>
      <p:sp>
        <p:nvSpPr>
          <p:cNvPr id="6" name="Title 1"/>
          <p:cNvSpPr txBox="1">
            <a:spLocks/>
          </p:cNvSpPr>
          <p:nvPr/>
        </p:nvSpPr>
        <p:spPr>
          <a:xfrm>
            <a:off x="349329" y="147248"/>
            <a:ext cx="8488978" cy="1143000"/>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a:latin typeface="Gill Sans SemiBold" panose="020B0502020104020203" pitchFamily="34" charset="-79"/>
                <a:cs typeface="Gill Sans SemiBold" panose="020B0502020104020203" pitchFamily="34" charset="-79"/>
              </a:rPr>
              <a:t>A Central Finding</a:t>
            </a:r>
          </a:p>
        </p:txBody>
      </p:sp>
    </p:spTree>
    <p:extLst>
      <p:ext uri="{BB962C8B-B14F-4D97-AF65-F5344CB8AC3E}">
        <p14:creationId xmlns:p14="http://schemas.microsoft.com/office/powerpoint/2010/main" val="271380751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397" y="0"/>
            <a:ext cx="8882743" cy="1400531"/>
          </a:xfrm>
        </p:spPr>
        <p:txBody>
          <a:bodyPr/>
          <a:lstStyle/>
          <a:p>
            <a:r>
              <a:rPr lang="en-US" dirty="0"/>
              <a:t>Data Science </a:t>
            </a:r>
            <a:r>
              <a:rPr lang="en-US" dirty="0" smtClean="0"/>
              <a:t>Oath (Hippocratic)</a:t>
            </a:r>
            <a:endParaRPr lang="en-US" dirty="0"/>
          </a:p>
        </p:txBody>
      </p:sp>
      <p:sp>
        <p:nvSpPr>
          <p:cNvPr id="3" name="Content Placeholder 2"/>
          <p:cNvSpPr>
            <a:spLocks noGrp="1"/>
          </p:cNvSpPr>
          <p:nvPr>
            <p:ph idx="1"/>
          </p:nvPr>
        </p:nvSpPr>
        <p:spPr>
          <a:xfrm>
            <a:off x="827483" y="841829"/>
            <a:ext cx="7358573" cy="5406573"/>
          </a:xfrm>
        </p:spPr>
        <p:txBody>
          <a:bodyPr>
            <a:normAutofit fontScale="92500" lnSpcReduction="20000"/>
          </a:bodyPr>
          <a:lstStyle/>
          <a:p>
            <a:r>
              <a:rPr lang="en-US" b="1" dirty="0"/>
              <a:t>I swear to fulfill, to the best of my ability and judgment, </a:t>
            </a:r>
            <a:r>
              <a:rPr lang="en-US" b="1" dirty="0" smtClean="0"/>
              <a:t>this covenant</a:t>
            </a:r>
            <a:r>
              <a:rPr lang="en-US" b="1" dirty="0"/>
              <a:t>:</a:t>
            </a:r>
          </a:p>
          <a:p>
            <a:r>
              <a:rPr lang="en-US" dirty="0">
                <a:latin typeface="Courier" charset="0"/>
                <a:ea typeface="Courier" charset="0"/>
                <a:cs typeface="Courier" charset="0"/>
              </a:rPr>
              <a:t>I will respect the hard-won scientific gains of those </a:t>
            </a:r>
            <a:r>
              <a:rPr lang="en-US" dirty="0" smtClean="0">
                <a:latin typeface="Courier" charset="0"/>
                <a:ea typeface="Courier" charset="0"/>
                <a:cs typeface="Courier" charset="0"/>
              </a:rPr>
              <a:t>data scientists </a:t>
            </a:r>
            <a:r>
              <a:rPr lang="en-US" dirty="0">
                <a:latin typeface="Courier" charset="0"/>
                <a:ea typeface="Courier" charset="0"/>
                <a:cs typeface="Courier" charset="0"/>
              </a:rPr>
              <a:t>in whose steps I walk and gladly share </a:t>
            </a:r>
            <a:r>
              <a:rPr lang="en-US" dirty="0" smtClean="0">
                <a:latin typeface="Courier" charset="0"/>
                <a:ea typeface="Courier" charset="0"/>
                <a:cs typeface="Courier" charset="0"/>
              </a:rPr>
              <a:t>such knowledge </a:t>
            </a:r>
            <a:r>
              <a:rPr lang="en-US" dirty="0">
                <a:latin typeface="Courier" charset="0"/>
                <a:ea typeface="Courier" charset="0"/>
                <a:cs typeface="Courier" charset="0"/>
              </a:rPr>
              <a:t>as is mine with those who follow.</a:t>
            </a:r>
          </a:p>
          <a:p>
            <a:r>
              <a:rPr lang="en-US" dirty="0">
                <a:latin typeface="Courier" charset="0"/>
                <a:ea typeface="Courier" charset="0"/>
                <a:cs typeface="Courier" charset="0"/>
              </a:rPr>
              <a:t>I will apply, for the benefit of society, all measures which </a:t>
            </a:r>
            <a:r>
              <a:rPr lang="en-US" dirty="0" smtClean="0">
                <a:latin typeface="Courier" charset="0"/>
                <a:ea typeface="Courier" charset="0"/>
                <a:cs typeface="Courier" charset="0"/>
              </a:rPr>
              <a:t>are required</a:t>
            </a:r>
            <a:r>
              <a:rPr lang="en-US" dirty="0">
                <a:latin typeface="Courier" charset="0"/>
                <a:ea typeface="Courier" charset="0"/>
                <a:cs typeface="Courier" charset="0"/>
              </a:rPr>
              <a:t>, avoiding misrepresentations of data and </a:t>
            </a:r>
            <a:r>
              <a:rPr lang="en-US" dirty="0" smtClean="0">
                <a:latin typeface="Courier" charset="0"/>
                <a:ea typeface="Courier" charset="0"/>
                <a:cs typeface="Courier" charset="0"/>
              </a:rPr>
              <a:t>analysis results</a:t>
            </a:r>
            <a:r>
              <a:rPr lang="en-US" dirty="0">
                <a:latin typeface="Courier" charset="0"/>
                <a:ea typeface="Courier" charset="0"/>
                <a:cs typeface="Courier" charset="0"/>
              </a:rPr>
              <a:t>.</a:t>
            </a:r>
          </a:p>
          <a:p>
            <a:r>
              <a:rPr lang="en-US" dirty="0">
                <a:latin typeface="Courier" charset="0"/>
                <a:ea typeface="Courier" charset="0"/>
                <a:cs typeface="Courier" charset="0"/>
              </a:rPr>
              <a:t>I will remember that there is art to data science as well </a:t>
            </a:r>
            <a:r>
              <a:rPr lang="en-US" dirty="0" smtClean="0">
                <a:latin typeface="Courier" charset="0"/>
                <a:ea typeface="Courier" charset="0"/>
                <a:cs typeface="Courier" charset="0"/>
              </a:rPr>
              <a:t>as science</a:t>
            </a:r>
            <a:r>
              <a:rPr lang="en-US" dirty="0">
                <a:latin typeface="Courier" charset="0"/>
                <a:ea typeface="Courier" charset="0"/>
                <a:cs typeface="Courier" charset="0"/>
              </a:rPr>
              <a:t>, and that consistency, candor, </a:t>
            </a:r>
            <a:r>
              <a:rPr lang="en-US" dirty="0" smtClean="0">
                <a:latin typeface="Courier" charset="0"/>
                <a:ea typeface="Courier" charset="0"/>
                <a:cs typeface="Courier" charset="0"/>
              </a:rPr>
              <a:t>and compassion should </a:t>
            </a:r>
            <a:r>
              <a:rPr lang="en-US" dirty="0">
                <a:latin typeface="Courier" charset="0"/>
                <a:ea typeface="Courier" charset="0"/>
                <a:cs typeface="Courier" charset="0"/>
              </a:rPr>
              <a:t>outweigh the algorithm’s precision or </a:t>
            </a:r>
            <a:r>
              <a:rPr lang="en-US" dirty="0" smtClean="0">
                <a:latin typeface="Courier" charset="0"/>
                <a:ea typeface="Courier" charset="0"/>
                <a:cs typeface="Courier" charset="0"/>
              </a:rPr>
              <a:t>the interventionist’s </a:t>
            </a:r>
            <a:r>
              <a:rPr lang="en-US" dirty="0">
                <a:latin typeface="Courier" charset="0"/>
                <a:ea typeface="Courier" charset="0"/>
                <a:cs typeface="Courier" charset="0"/>
              </a:rPr>
              <a:t>influence</a:t>
            </a:r>
            <a:r>
              <a:rPr lang="en-US" dirty="0" smtClean="0">
                <a:latin typeface="Courier" charset="0"/>
                <a:ea typeface="Courier" charset="0"/>
                <a:cs typeface="Courier" charset="0"/>
              </a:rPr>
              <a:t>.</a:t>
            </a:r>
          </a:p>
          <a:p>
            <a:r>
              <a:rPr lang="en-US" dirty="0">
                <a:latin typeface="Courier" charset="0"/>
                <a:ea typeface="Courier" charset="0"/>
                <a:cs typeface="Courier" charset="0"/>
              </a:rPr>
              <a:t>I will not be ashamed to say, “I know not,” nor will I fail </a:t>
            </a:r>
            <a:r>
              <a:rPr lang="en-US" dirty="0" smtClean="0">
                <a:latin typeface="Courier" charset="0"/>
                <a:ea typeface="Courier" charset="0"/>
                <a:cs typeface="Courier" charset="0"/>
              </a:rPr>
              <a:t> to call </a:t>
            </a:r>
            <a:r>
              <a:rPr lang="en-US" dirty="0">
                <a:latin typeface="Courier" charset="0"/>
                <a:ea typeface="Courier" charset="0"/>
                <a:cs typeface="Courier" charset="0"/>
              </a:rPr>
              <a:t>in my colleagues when the skills of another are </a:t>
            </a:r>
            <a:r>
              <a:rPr lang="en-US" dirty="0" smtClean="0">
                <a:latin typeface="Courier" charset="0"/>
                <a:ea typeface="Courier" charset="0"/>
                <a:cs typeface="Courier" charset="0"/>
              </a:rPr>
              <a:t>needed for </a:t>
            </a:r>
            <a:r>
              <a:rPr lang="en-US" dirty="0">
                <a:latin typeface="Courier" charset="0"/>
                <a:ea typeface="Courier" charset="0"/>
                <a:cs typeface="Courier" charset="0"/>
              </a:rPr>
              <a:t>solving a problem.</a:t>
            </a:r>
          </a:p>
          <a:p>
            <a:endParaRPr lang="en-US" dirty="0"/>
          </a:p>
        </p:txBody>
      </p:sp>
    </p:spTree>
    <p:extLst>
      <p:ext uri="{BB962C8B-B14F-4D97-AF65-F5344CB8AC3E}">
        <p14:creationId xmlns:p14="http://schemas.microsoft.com/office/powerpoint/2010/main" val="18002118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397" y="0"/>
            <a:ext cx="8882743" cy="1400531"/>
          </a:xfrm>
        </p:spPr>
        <p:txBody>
          <a:bodyPr/>
          <a:lstStyle/>
          <a:p>
            <a:r>
              <a:rPr lang="en-US" dirty="0"/>
              <a:t>Data Science </a:t>
            </a:r>
            <a:r>
              <a:rPr lang="en-US" dirty="0" smtClean="0"/>
              <a:t>Oath (Hippocratic)</a:t>
            </a:r>
            <a:endParaRPr lang="en-US" dirty="0"/>
          </a:p>
        </p:txBody>
      </p:sp>
      <p:sp>
        <p:nvSpPr>
          <p:cNvPr id="3" name="Content Placeholder 2"/>
          <p:cNvSpPr>
            <a:spLocks noGrp="1"/>
          </p:cNvSpPr>
          <p:nvPr>
            <p:ph idx="1"/>
          </p:nvPr>
        </p:nvSpPr>
        <p:spPr>
          <a:xfrm>
            <a:off x="827483" y="841829"/>
            <a:ext cx="7358573" cy="5406573"/>
          </a:xfrm>
        </p:spPr>
        <p:txBody>
          <a:bodyPr>
            <a:normAutofit fontScale="92500" lnSpcReduction="20000"/>
          </a:bodyPr>
          <a:lstStyle/>
          <a:p>
            <a:r>
              <a:rPr lang="en-US" b="1" dirty="0"/>
              <a:t>I swear to fulfill, to the best of my ability and judgment, </a:t>
            </a:r>
            <a:r>
              <a:rPr lang="en-US" b="1" dirty="0" smtClean="0"/>
              <a:t>this covenant</a:t>
            </a:r>
            <a:r>
              <a:rPr lang="en-US" b="1" dirty="0"/>
              <a:t>:</a:t>
            </a:r>
          </a:p>
          <a:p>
            <a:r>
              <a:rPr lang="en-US" dirty="0">
                <a:latin typeface="Courier" charset="0"/>
                <a:ea typeface="Courier" charset="0"/>
                <a:cs typeface="Courier" charset="0"/>
              </a:rPr>
              <a:t>I will respect the privacy of my data subjects, for their data </a:t>
            </a:r>
            <a:r>
              <a:rPr lang="en-US" dirty="0" smtClean="0">
                <a:latin typeface="Courier" charset="0"/>
                <a:ea typeface="Courier" charset="0"/>
                <a:cs typeface="Courier" charset="0"/>
              </a:rPr>
              <a:t>are not </a:t>
            </a:r>
            <a:r>
              <a:rPr lang="en-US" dirty="0">
                <a:latin typeface="Courier" charset="0"/>
                <a:ea typeface="Courier" charset="0"/>
                <a:cs typeface="Courier" charset="0"/>
              </a:rPr>
              <a:t>disclosed to me that the world may know, so I will </a:t>
            </a:r>
            <a:r>
              <a:rPr lang="en-US" dirty="0" smtClean="0">
                <a:latin typeface="Courier" charset="0"/>
                <a:ea typeface="Courier" charset="0"/>
                <a:cs typeface="Courier" charset="0"/>
              </a:rPr>
              <a:t>tread with </a:t>
            </a:r>
            <a:r>
              <a:rPr lang="en-US" dirty="0">
                <a:latin typeface="Courier" charset="0"/>
                <a:ea typeface="Courier" charset="0"/>
                <a:cs typeface="Courier" charset="0"/>
              </a:rPr>
              <a:t>care in matters of privacy and security. If it is given </a:t>
            </a:r>
            <a:r>
              <a:rPr lang="en-US" dirty="0" smtClean="0">
                <a:latin typeface="Courier" charset="0"/>
                <a:ea typeface="Courier" charset="0"/>
                <a:cs typeface="Courier" charset="0"/>
              </a:rPr>
              <a:t>to me </a:t>
            </a:r>
            <a:r>
              <a:rPr lang="en-US" dirty="0">
                <a:latin typeface="Courier" charset="0"/>
                <a:ea typeface="Courier" charset="0"/>
                <a:cs typeface="Courier" charset="0"/>
              </a:rPr>
              <a:t>to do good with my analyses, all thanks. But it may </a:t>
            </a:r>
            <a:r>
              <a:rPr lang="en-US" dirty="0" smtClean="0">
                <a:latin typeface="Courier" charset="0"/>
                <a:ea typeface="Courier" charset="0"/>
                <a:cs typeface="Courier" charset="0"/>
              </a:rPr>
              <a:t>also be </a:t>
            </a:r>
            <a:r>
              <a:rPr lang="en-US" dirty="0">
                <a:latin typeface="Courier" charset="0"/>
                <a:ea typeface="Courier" charset="0"/>
                <a:cs typeface="Courier" charset="0"/>
              </a:rPr>
              <a:t>within my power to do harm and this responsibility </a:t>
            </a:r>
            <a:r>
              <a:rPr lang="en-US" dirty="0" smtClean="0">
                <a:latin typeface="Courier" charset="0"/>
                <a:ea typeface="Courier" charset="0"/>
                <a:cs typeface="Courier" charset="0"/>
              </a:rPr>
              <a:t>must be </a:t>
            </a:r>
            <a:r>
              <a:rPr lang="en-US" dirty="0">
                <a:latin typeface="Courier" charset="0"/>
                <a:ea typeface="Courier" charset="0"/>
                <a:cs typeface="Courier" charset="0"/>
              </a:rPr>
              <a:t>faced with humbleness and awareness of my </a:t>
            </a:r>
            <a:r>
              <a:rPr lang="en-US" dirty="0" smtClean="0">
                <a:latin typeface="Courier" charset="0"/>
                <a:ea typeface="Courier" charset="0"/>
                <a:cs typeface="Courier" charset="0"/>
              </a:rPr>
              <a:t>own limitations.</a:t>
            </a:r>
          </a:p>
          <a:p>
            <a:r>
              <a:rPr lang="en-US" dirty="0">
                <a:latin typeface="Courier" charset="0"/>
                <a:ea typeface="Courier" charset="0"/>
                <a:cs typeface="Courier" charset="0"/>
              </a:rPr>
              <a:t>I will remember that my data are not just numbers </a:t>
            </a:r>
            <a:r>
              <a:rPr lang="en-US" dirty="0" smtClean="0">
                <a:latin typeface="Courier" charset="0"/>
                <a:ea typeface="Courier" charset="0"/>
                <a:cs typeface="Courier" charset="0"/>
              </a:rPr>
              <a:t>without meaning </a:t>
            </a:r>
            <a:r>
              <a:rPr lang="en-US" dirty="0">
                <a:latin typeface="Courier" charset="0"/>
                <a:ea typeface="Courier" charset="0"/>
                <a:cs typeface="Courier" charset="0"/>
              </a:rPr>
              <a:t>or context, but represent real people and </a:t>
            </a:r>
            <a:r>
              <a:rPr lang="en-US" dirty="0" smtClean="0">
                <a:latin typeface="Courier" charset="0"/>
                <a:ea typeface="Courier" charset="0"/>
                <a:cs typeface="Courier" charset="0"/>
              </a:rPr>
              <a:t>situations, and </a:t>
            </a:r>
            <a:r>
              <a:rPr lang="en-US" dirty="0">
                <a:latin typeface="Courier" charset="0"/>
                <a:ea typeface="Courier" charset="0"/>
                <a:cs typeface="Courier" charset="0"/>
              </a:rPr>
              <a:t>that my work may lead to unintended </a:t>
            </a:r>
            <a:r>
              <a:rPr lang="en-US" dirty="0" smtClean="0">
                <a:latin typeface="Courier" charset="0"/>
                <a:ea typeface="Courier" charset="0"/>
                <a:cs typeface="Courier" charset="0"/>
              </a:rPr>
              <a:t>societal consequences</a:t>
            </a:r>
            <a:r>
              <a:rPr lang="en-US" dirty="0">
                <a:latin typeface="Courier" charset="0"/>
                <a:ea typeface="Courier" charset="0"/>
                <a:cs typeface="Courier" charset="0"/>
              </a:rPr>
              <a:t>, such as inequality, poverty, and </a:t>
            </a:r>
            <a:r>
              <a:rPr lang="en-US" dirty="0" smtClean="0">
                <a:latin typeface="Courier" charset="0"/>
                <a:ea typeface="Courier" charset="0"/>
                <a:cs typeface="Courier" charset="0"/>
              </a:rPr>
              <a:t>disparities due </a:t>
            </a:r>
            <a:r>
              <a:rPr lang="en-US" dirty="0">
                <a:latin typeface="Courier" charset="0"/>
                <a:ea typeface="Courier" charset="0"/>
                <a:cs typeface="Courier" charset="0"/>
              </a:rPr>
              <a:t>to algorithmic bias. My responsibility must </a:t>
            </a:r>
            <a:r>
              <a:rPr lang="en-US" dirty="0" smtClean="0">
                <a:latin typeface="Courier" charset="0"/>
                <a:ea typeface="Courier" charset="0"/>
                <a:cs typeface="Courier" charset="0"/>
              </a:rPr>
              <a:t>consider potential </a:t>
            </a:r>
            <a:r>
              <a:rPr lang="en-US" dirty="0">
                <a:latin typeface="Courier" charset="0"/>
                <a:ea typeface="Courier" charset="0"/>
                <a:cs typeface="Courier" charset="0"/>
              </a:rPr>
              <a:t>consequences of my extraction of meaning </a:t>
            </a:r>
            <a:r>
              <a:rPr lang="en-US" dirty="0" smtClean="0">
                <a:latin typeface="Courier" charset="0"/>
                <a:ea typeface="Courier" charset="0"/>
                <a:cs typeface="Courier" charset="0"/>
              </a:rPr>
              <a:t>from data </a:t>
            </a:r>
            <a:r>
              <a:rPr lang="en-US" dirty="0">
                <a:latin typeface="Courier" charset="0"/>
                <a:ea typeface="Courier" charset="0"/>
                <a:cs typeface="Courier" charset="0"/>
              </a:rPr>
              <a:t>and ensure my analyses help make better decisions.</a:t>
            </a:r>
          </a:p>
        </p:txBody>
      </p:sp>
    </p:spTree>
    <p:extLst>
      <p:ext uri="{BB962C8B-B14F-4D97-AF65-F5344CB8AC3E}">
        <p14:creationId xmlns:p14="http://schemas.microsoft.com/office/powerpoint/2010/main" val="17586347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397" y="0"/>
            <a:ext cx="8882743" cy="1400531"/>
          </a:xfrm>
        </p:spPr>
        <p:txBody>
          <a:bodyPr/>
          <a:lstStyle/>
          <a:p>
            <a:r>
              <a:rPr lang="en-US" dirty="0"/>
              <a:t>Data Science </a:t>
            </a:r>
            <a:r>
              <a:rPr lang="en-US" dirty="0" smtClean="0"/>
              <a:t>Oath (Hippocratic)</a:t>
            </a:r>
            <a:endParaRPr lang="en-US" dirty="0"/>
          </a:p>
        </p:txBody>
      </p:sp>
      <p:sp>
        <p:nvSpPr>
          <p:cNvPr id="3" name="Content Placeholder 2"/>
          <p:cNvSpPr>
            <a:spLocks noGrp="1"/>
          </p:cNvSpPr>
          <p:nvPr>
            <p:ph idx="1"/>
          </p:nvPr>
        </p:nvSpPr>
        <p:spPr>
          <a:xfrm>
            <a:off x="827483" y="841829"/>
            <a:ext cx="7358573" cy="5406573"/>
          </a:xfrm>
        </p:spPr>
        <p:txBody>
          <a:bodyPr>
            <a:normAutofit lnSpcReduction="10000"/>
          </a:bodyPr>
          <a:lstStyle/>
          <a:p>
            <a:r>
              <a:rPr lang="en-US" b="1" dirty="0"/>
              <a:t>I swear to fulfill, to the best of my ability and judgment, </a:t>
            </a:r>
            <a:r>
              <a:rPr lang="en-US" b="1" dirty="0" smtClean="0"/>
              <a:t>this covenant</a:t>
            </a:r>
            <a:r>
              <a:rPr lang="en-US" b="1" dirty="0"/>
              <a:t>:</a:t>
            </a:r>
          </a:p>
          <a:p>
            <a:r>
              <a:rPr lang="en-US" dirty="0">
                <a:latin typeface="Courier" charset="0"/>
                <a:ea typeface="Courier" charset="0"/>
                <a:cs typeface="Courier" charset="0"/>
              </a:rPr>
              <a:t>I will perform personalization where appropriate, but I </a:t>
            </a:r>
            <a:r>
              <a:rPr lang="en-US" dirty="0" smtClean="0">
                <a:latin typeface="Courier" charset="0"/>
                <a:ea typeface="Courier" charset="0"/>
                <a:cs typeface="Courier" charset="0"/>
              </a:rPr>
              <a:t>will always </a:t>
            </a:r>
            <a:r>
              <a:rPr lang="en-US" dirty="0">
                <a:latin typeface="Courier" charset="0"/>
                <a:ea typeface="Courier" charset="0"/>
                <a:cs typeface="Courier" charset="0"/>
              </a:rPr>
              <a:t>look for a path to fair treatment </a:t>
            </a:r>
            <a:r>
              <a:rPr lang="en-US" dirty="0" smtClean="0">
                <a:latin typeface="Courier" charset="0"/>
                <a:ea typeface="Courier" charset="0"/>
                <a:cs typeface="Courier" charset="0"/>
              </a:rPr>
              <a:t>and nondiscrimination.</a:t>
            </a:r>
          </a:p>
          <a:p>
            <a:r>
              <a:rPr lang="en-US" dirty="0">
                <a:latin typeface="Courier" charset="0"/>
                <a:ea typeface="Courier" charset="0"/>
                <a:cs typeface="Courier" charset="0"/>
              </a:rPr>
              <a:t>I will remember that I remain a member of society, </a:t>
            </a:r>
            <a:r>
              <a:rPr lang="en-US" dirty="0" smtClean="0">
                <a:latin typeface="Courier" charset="0"/>
                <a:ea typeface="Courier" charset="0"/>
                <a:cs typeface="Courier" charset="0"/>
              </a:rPr>
              <a:t>with special </a:t>
            </a:r>
            <a:r>
              <a:rPr lang="en-US" dirty="0">
                <a:latin typeface="Courier" charset="0"/>
                <a:ea typeface="Courier" charset="0"/>
                <a:cs typeface="Courier" charset="0"/>
              </a:rPr>
              <a:t>obligations to all my fellow human beings, </a:t>
            </a:r>
            <a:r>
              <a:rPr lang="en-US" dirty="0" smtClean="0">
                <a:latin typeface="Courier" charset="0"/>
                <a:ea typeface="Courier" charset="0"/>
                <a:cs typeface="Courier" charset="0"/>
              </a:rPr>
              <a:t> those who </a:t>
            </a:r>
            <a:r>
              <a:rPr lang="en-US" dirty="0">
                <a:latin typeface="Courier" charset="0"/>
                <a:ea typeface="Courier" charset="0"/>
                <a:cs typeface="Courier" charset="0"/>
              </a:rPr>
              <a:t>need help and those who don’t</a:t>
            </a:r>
            <a:r>
              <a:rPr lang="en-US" dirty="0" smtClean="0">
                <a:latin typeface="Courier" charset="0"/>
                <a:ea typeface="Courier" charset="0"/>
                <a:cs typeface="Courier" charset="0"/>
              </a:rPr>
              <a:t>.</a:t>
            </a:r>
          </a:p>
          <a:p>
            <a:r>
              <a:rPr lang="en-US" dirty="0">
                <a:latin typeface="Courier" charset="0"/>
                <a:ea typeface="Courier" charset="0"/>
                <a:cs typeface="Courier" charset="0"/>
              </a:rPr>
              <a:t>If I do not violate this oath, may I enjoy vitality and </a:t>
            </a:r>
            <a:r>
              <a:rPr lang="en-US" dirty="0" smtClean="0">
                <a:latin typeface="Courier" charset="0"/>
                <a:ea typeface="Courier" charset="0"/>
                <a:cs typeface="Courier" charset="0"/>
              </a:rPr>
              <a:t>virtuosity, respected </a:t>
            </a:r>
            <a:r>
              <a:rPr lang="en-US" dirty="0">
                <a:latin typeface="Courier" charset="0"/>
                <a:ea typeface="Courier" charset="0"/>
                <a:cs typeface="Courier" charset="0"/>
              </a:rPr>
              <a:t>for my contributions and </a:t>
            </a:r>
            <a:r>
              <a:rPr lang="en-US" dirty="0" smtClean="0">
                <a:latin typeface="Courier" charset="0"/>
                <a:ea typeface="Courier" charset="0"/>
                <a:cs typeface="Courier" charset="0"/>
              </a:rPr>
              <a:t> remembered </a:t>
            </a:r>
            <a:r>
              <a:rPr lang="en-US" dirty="0">
                <a:latin typeface="Courier" charset="0"/>
                <a:ea typeface="Courier" charset="0"/>
                <a:cs typeface="Courier" charset="0"/>
              </a:rPr>
              <a:t>for </a:t>
            </a:r>
            <a:r>
              <a:rPr lang="en-US" dirty="0" smtClean="0">
                <a:latin typeface="Courier" charset="0"/>
                <a:ea typeface="Courier" charset="0"/>
                <a:cs typeface="Courier" charset="0"/>
              </a:rPr>
              <a:t>my leadership </a:t>
            </a:r>
            <a:r>
              <a:rPr lang="en-US" dirty="0">
                <a:latin typeface="Courier" charset="0"/>
                <a:ea typeface="Courier" charset="0"/>
                <a:cs typeface="Courier" charset="0"/>
              </a:rPr>
              <a:t>thereafter. May I always act to preserve the </a:t>
            </a:r>
            <a:r>
              <a:rPr lang="en-US" dirty="0" smtClean="0">
                <a:latin typeface="Courier" charset="0"/>
                <a:ea typeface="Courier" charset="0"/>
                <a:cs typeface="Courier" charset="0"/>
              </a:rPr>
              <a:t>finest traditions </a:t>
            </a:r>
            <a:r>
              <a:rPr lang="en-US" dirty="0">
                <a:latin typeface="Courier" charset="0"/>
                <a:ea typeface="Courier" charset="0"/>
                <a:cs typeface="Courier" charset="0"/>
              </a:rPr>
              <a:t>of my calling and may I long experience the </a:t>
            </a:r>
            <a:r>
              <a:rPr lang="en-US" dirty="0" smtClean="0">
                <a:latin typeface="Courier" charset="0"/>
                <a:ea typeface="Courier" charset="0"/>
                <a:cs typeface="Courier" charset="0"/>
              </a:rPr>
              <a:t>joy of </a:t>
            </a:r>
            <a:r>
              <a:rPr lang="en-US" dirty="0">
                <a:latin typeface="Courier" charset="0"/>
                <a:ea typeface="Courier" charset="0"/>
                <a:cs typeface="Courier" charset="0"/>
              </a:rPr>
              <a:t>helping those who can benefit from my work.</a:t>
            </a:r>
          </a:p>
        </p:txBody>
      </p:sp>
    </p:spTree>
    <p:extLst>
      <p:ext uri="{BB962C8B-B14F-4D97-AF65-F5344CB8AC3E}">
        <p14:creationId xmlns:p14="http://schemas.microsoft.com/office/powerpoint/2010/main" val="180051581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661988" y="-63370"/>
            <a:ext cx="7772400" cy="1143000"/>
          </a:xfrm>
        </p:spPr>
        <p:txBody>
          <a:bodyPr/>
          <a:lstStyle/>
          <a:p>
            <a:pPr eaLnBrk="1" hangingPunct="1"/>
            <a:r>
              <a:rPr lang="en-US" altLang="en-US" dirty="0" smtClean="0">
                <a:latin typeface="Arial" charset="0"/>
                <a:ea typeface="ＭＳ Ｐゴシック" charset="-128"/>
              </a:rPr>
              <a:t>CSM (Climate Social Model)</a:t>
            </a:r>
            <a:endParaRPr lang="en-US" altLang="en-US" dirty="0">
              <a:latin typeface="Arial" charset="0"/>
              <a:ea typeface="ＭＳ Ｐゴシック" charset="-128"/>
            </a:endParaRPr>
          </a:p>
        </p:txBody>
      </p:sp>
      <p:sp>
        <p:nvSpPr>
          <p:cNvPr id="55299" name="Rectangle 4"/>
          <p:cNvSpPr>
            <a:spLocks noChangeArrowheads="1"/>
          </p:cNvSpPr>
          <p:nvPr/>
        </p:nvSpPr>
        <p:spPr bwMode="auto">
          <a:xfrm>
            <a:off x="5635625" y="1689100"/>
            <a:ext cx="18415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9" tIns="45714" rIns="91429" bIns="45714">
            <a:spAutoFit/>
          </a:bodyPr>
          <a:lstStyle>
            <a:lvl1pPr eaLnBrk="0" hangingPunct="0">
              <a:defRPr sz="2800">
                <a:solidFill>
                  <a:schemeClr val="tx1"/>
                </a:solidFill>
                <a:latin typeface="Times New Roman" charset="0"/>
                <a:ea typeface="ＭＳ Ｐゴシック" charset="-128"/>
              </a:defRPr>
            </a:lvl1pPr>
            <a:lvl2pPr marL="742950" indent="-285750" eaLnBrk="0" hangingPunct="0">
              <a:defRPr sz="2800">
                <a:solidFill>
                  <a:schemeClr val="tx1"/>
                </a:solidFill>
                <a:latin typeface="Times New Roman" charset="0"/>
                <a:ea typeface="ＭＳ Ｐゴシック" charset="-128"/>
              </a:defRPr>
            </a:lvl2pPr>
            <a:lvl3pPr marL="1143000" indent="-228600" eaLnBrk="0" hangingPunct="0">
              <a:defRPr sz="2800">
                <a:solidFill>
                  <a:schemeClr val="tx1"/>
                </a:solidFill>
                <a:latin typeface="Times New Roman" charset="0"/>
                <a:ea typeface="ＭＳ Ｐゴシック" charset="-128"/>
              </a:defRPr>
            </a:lvl3pPr>
            <a:lvl4pPr marL="1600200" indent="-228600" eaLnBrk="0" hangingPunct="0">
              <a:defRPr sz="2800">
                <a:solidFill>
                  <a:schemeClr val="tx1"/>
                </a:solidFill>
                <a:latin typeface="Times New Roman" charset="0"/>
                <a:ea typeface="ＭＳ Ｐゴシック" charset="-128"/>
              </a:defRPr>
            </a:lvl4pPr>
            <a:lvl5pPr marL="2057400" indent="-228600" eaLnBrk="0" hangingPunct="0">
              <a:defRPr sz="28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8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8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8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800">
                <a:solidFill>
                  <a:schemeClr val="tx1"/>
                </a:solidFill>
                <a:latin typeface="Times New Roman" charset="0"/>
                <a:ea typeface="ＭＳ Ｐゴシック" charset="-128"/>
              </a:defRPr>
            </a:lvl9pPr>
          </a:lstStyle>
          <a:p>
            <a:pPr eaLnBrk="1" hangingPunct="1"/>
            <a:endParaRPr lang="en-US" altLang="en-US"/>
          </a:p>
        </p:txBody>
      </p:sp>
      <p:pic>
        <p:nvPicPr>
          <p:cNvPr id="55302" name="Picture 15" descr="NIMBioSlogoshadow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339056"/>
            <a:ext cx="2075779" cy="518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02885" y="696148"/>
            <a:ext cx="6178550" cy="4883390"/>
          </a:xfrm>
          <a:prstGeom prst="rect">
            <a:avLst/>
          </a:prstGeom>
        </p:spPr>
      </p:pic>
      <p:sp>
        <p:nvSpPr>
          <p:cNvPr id="2" name="TextBox 1"/>
          <p:cNvSpPr txBox="1"/>
          <p:nvPr/>
        </p:nvSpPr>
        <p:spPr>
          <a:xfrm>
            <a:off x="783771" y="5579538"/>
            <a:ext cx="7650617" cy="646331"/>
          </a:xfrm>
          <a:prstGeom prst="rect">
            <a:avLst/>
          </a:prstGeom>
          <a:noFill/>
        </p:spPr>
        <p:txBody>
          <a:bodyPr wrap="square" rtlCol="0">
            <a:spAutoFit/>
          </a:bodyPr>
          <a:lstStyle/>
          <a:p>
            <a:r>
              <a:rPr lang="en-US" sz="1200" dirty="0" err="1">
                <a:solidFill>
                  <a:schemeClr val="bg1"/>
                </a:solidFill>
              </a:rPr>
              <a:t>Beckage</a:t>
            </a:r>
            <a:r>
              <a:rPr lang="en-US" sz="1200" dirty="0">
                <a:solidFill>
                  <a:schemeClr val="bg1"/>
                </a:solidFill>
              </a:rPr>
              <a:t>, B., L. J. Gross, K. </a:t>
            </a:r>
            <a:r>
              <a:rPr lang="en-US" sz="1200" dirty="0" err="1">
                <a:solidFill>
                  <a:schemeClr val="bg1"/>
                </a:solidFill>
              </a:rPr>
              <a:t>Lacasse</a:t>
            </a:r>
            <a:r>
              <a:rPr lang="en-US" sz="1200" dirty="0">
                <a:solidFill>
                  <a:schemeClr val="bg1"/>
                </a:solidFill>
              </a:rPr>
              <a:t>, E. </a:t>
            </a:r>
            <a:r>
              <a:rPr lang="en-US" sz="1200" dirty="0" err="1">
                <a:solidFill>
                  <a:schemeClr val="bg1"/>
                </a:solidFill>
              </a:rPr>
              <a:t>Carr</a:t>
            </a:r>
            <a:r>
              <a:rPr lang="en-US" sz="1200" dirty="0">
                <a:solidFill>
                  <a:schemeClr val="bg1"/>
                </a:solidFill>
              </a:rPr>
              <a:t>, S. S. Metcalf, J. M. Winter, P. D. Howe, N. </a:t>
            </a:r>
            <a:r>
              <a:rPr lang="en-US" sz="1200" dirty="0" err="1">
                <a:solidFill>
                  <a:schemeClr val="bg1"/>
                </a:solidFill>
              </a:rPr>
              <a:t>Fefferman</a:t>
            </a:r>
            <a:r>
              <a:rPr lang="en-US" sz="1200" dirty="0">
                <a:solidFill>
                  <a:schemeClr val="bg1"/>
                </a:solidFill>
              </a:rPr>
              <a:t>, T. Franck, A. Zia, A. </a:t>
            </a:r>
            <a:r>
              <a:rPr lang="en-US" sz="1200" dirty="0" err="1">
                <a:solidFill>
                  <a:schemeClr val="bg1"/>
                </a:solidFill>
              </a:rPr>
              <a:t>Kinzig</a:t>
            </a:r>
            <a:r>
              <a:rPr lang="en-US" sz="1200" dirty="0">
                <a:solidFill>
                  <a:schemeClr val="bg1"/>
                </a:solidFill>
              </a:rPr>
              <a:t> and F. M. Hoffman. 2018. Linking models of human behavior and climate alters projected climate change. </a:t>
            </a:r>
            <a:r>
              <a:rPr lang="en-US" sz="1200" i="1" dirty="0">
                <a:solidFill>
                  <a:schemeClr val="bg1"/>
                </a:solidFill>
              </a:rPr>
              <a:t>Nature Climate Change </a:t>
            </a:r>
            <a:r>
              <a:rPr lang="en-US" sz="1200" b="1" dirty="0">
                <a:solidFill>
                  <a:schemeClr val="bg1"/>
                </a:solidFill>
              </a:rPr>
              <a:t>8</a:t>
            </a:r>
            <a:r>
              <a:rPr lang="en-US" sz="1200" dirty="0">
                <a:solidFill>
                  <a:schemeClr val="bg1"/>
                </a:solidFill>
              </a:rPr>
              <a:t>, 79–85 </a:t>
            </a:r>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81435" y="6309866"/>
            <a:ext cx="1614940" cy="544165"/>
          </a:xfrm>
          <a:prstGeom prst="rect">
            <a:avLst/>
          </a:prstGeom>
        </p:spPr>
      </p:pic>
    </p:spTree>
    <p:extLst>
      <p:ext uri="{BB962C8B-B14F-4D97-AF65-F5344CB8AC3E}">
        <p14:creationId xmlns:p14="http://schemas.microsoft.com/office/powerpoint/2010/main" val="144116917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0075" y="861099"/>
            <a:ext cx="7378700" cy="5663526"/>
          </a:xfrm>
          <a:prstGeom prst="rect">
            <a:avLst/>
          </a:prstGeom>
        </p:spPr>
      </p:pic>
      <p:sp>
        <p:nvSpPr>
          <p:cNvPr id="4" name="TextBox 3"/>
          <p:cNvSpPr txBox="1"/>
          <p:nvPr/>
        </p:nvSpPr>
        <p:spPr>
          <a:xfrm>
            <a:off x="771525" y="128588"/>
            <a:ext cx="8115300" cy="646331"/>
          </a:xfrm>
          <a:prstGeom prst="rect">
            <a:avLst/>
          </a:prstGeom>
          <a:noFill/>
        </p:spPr>
        <p:txBody>
          <a:bodyPr wrap="square" rtlCol="0">
            <a:spAutoFit/>
          </a:bodyPr>
          <a:lstStyle/>
          <a:p>
            <a:r>
              <a:rPr lang="en-US" dirty="0" smtClean="0">
                <a:solidFill>
                  <a:schemeClr val="bg1"/>
                </a:solidFill>
              </a:rPr>
              <a:t>Model dynamics of change in global temperature from preindustrial under different model assumptions</a:t>
            </a:r>
            <a:endParaRPr lang="en-US" dirty="0">
              <a:solidFill>
                <a:schemeClr val="bg1"/>
              </a:solidFill>
            </a:endParaRPr>
          </a:p>
        </p:txBody>
      </p:sp>
    </p:spTree>
    <p:extLst>
      <p:ext uri="{BB962C8B-B14F-4D97-AF65-F5344CB8AC3E}">
        <p14:creationId xmlns:p14="http://schemas.microsoft.com/office/powerpoint/2010/main" val="2007049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57175" y="121969"/>
            <a:ext cx="8886825" cy="1200329"/>
          </a:xfrm>
          <a:prstGeom prst="rect">
            <a:avLst/>
          </a:prstGeom>
          <a:noFill/>
        </p:spPr>
        <p:txBody>
          <a:bodyPr wrap="square" rtlCol="0">
            <a:spAutoFit/>
          </a:bodyPr>
          <a:lstStyle/>
          <a:p>
            <a:r>
              <a:rPr lang="en-US" sz="2400" dirty="0" smtClean="0">
                <a:solidFill>
                  <a:schemeClr val="bg1"/>
                </a:solidFill>
              </a:rPr>
              <a:t>Effect of interactions of perceived social norm and perceived behavioral control on temperature change from preindustrial in 2100 for cumulative mitigation mode</a:t>
            </a:r>
            <a:endParaRPr lang="en-US" sz="2400" dirty="0">
              <a:solidFill>
                <a:schemeClr val="bg1"/>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199" y="1424143"/>
            <a:ext cx="5432425" cy="5183032"/>
          </a:xfrm>
          <a:prstGeom prst="rect">
            <a:avLst/>
          </a:prstGeom>
        </p:spPr>
      </p:pic>
    </p:spTree>
    <p:extLst>
      <p:ext uri="{BB962C8B-B14F-4D97-AF65-F5344CB8AC3E}">
        <p14:creationId xmlns:p14="http://schemas.microsoft.com/office/powerpoint/2010/main" val="16986680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4194" name="Rectangle 2"/>
          <p:cNvSpPr>
            <a:spLocks noGrp="1" noChangeArrowheads="1"/>
          </p:cNvSpPr>
          <p:nvPr>
            <p:ph type="title"/>
          </p:nvPr>
        </p:nvSpPr>
        <p:spPr>
          <a:xfrm>
            <a:off x="663575" y="0"/>
            <a:ext cx="7773988" cy="1143000"/>
          </a:xfrm>
        </p:spPr>
        <p:txBody>
          <a:bodyPr/>
          <a:lstStyle/>
          <a:p>
            <a:pPr defTabSz="913926">
              <a:defRPr/>
            </a:pPr>
            <a:r>
              <a:rPr lang="en-US" u="sng" smtClean="0">
                <a:solidFill>
                  <a:srgbClr val="0000F3"/>
                </a:solidFill>
                <a:cs typeface="+mj-cs"/>
              </a:rPr>
              <a:t>What is science?</a:t>
            </a:r>
            <a:endParaRPr lang="en-US" smtClean="0">
              <a:solidFill>
                <a:srgbClr val="FFFF66"/>
              </a:solidFill>
              <a:cs typeface="+mj-cs"/>
            </a:endParaRPr>
          </a:p>
        </p:txBody>
      </p:sp>
      <p:sp>
        <p:nvSpPr>
          <p:cNvPr id="904195" name="Rectangle 3"/>
          <p:cNvSpPr>
            <a:spLocks noGrp="1" noChangeArrowheads="1"/>
          </p:cNvSpPr>
          <p:nvPr>
            <p:ph type="body" idx="1"/>
          </p:nvPr>
        </p:nvSpPr>
        <p:spPr>
          <a:xfrm>
            <a:off x="811213" y="1174750"/>
            <a:ext cx="7773987" cy="5319713"/>
          </a:xfrm>
        </p:spPr>
        <p:txBody>
          <a:bodyPr>
            <a:normAutofit lnSpcReduction="10000"/>
          </a:bodyPr>
          <a:lstStyle/>
          <a:p>
            <a:pPr defTabSz="912813">
              <a:lnSpc>
                <a:spcPct val="90000"/>
              </a:lnSpc>
              <a:buFontTx/>
              <a:buNone/>
            </a:pPr>
            <a:r>
              <a:rPr lang="en-US" altLang="x-none" sz="2400">
                <a:ea typeface="ＭＳ Ｐゴシック" charset="-128"/>
              </a:rPr>
              <a:t>    </a:t>
            </a:r>
            <a:r>
              <a:rPr lang="en-US" altLang="x-none" sz="2600">
                <a:ea typeface="ＭＳ Ｐゴシック" charset="-128"/>
              </a:rPr>
              <a:t>Science is thought to be a process of pure reductionism, taking the meaning out of mystery, explaining everything away, concentrating all our attention on measuring things and counting them up. It is not like this at all. The scientific method is guesswork, the making up of stories. The difference between this and other imaginative works of the human mind is that science is then obliged to find out whether the guesses are correct, the stories true. Curiosity drives the enterprise, and the open acknowledgement of ignorance.</a:t>
            </a:r>
          </a:p>
          <a:p>
            <a:pPr defTabSz="912813">
              <a:lnSpc>
                <a:spcPct val="90000"/>
              </a:lnSpc>
              <a:buFontTx/>
              <a:buNone/>
            </a:pPr>
            <a:r>
              <a:rPr lang="en-US" altLang="x-none" sz="2600">
                <a:ea typeface="ＭＳ Ｐゴシック" charset="-128"/>
              </a:rPr>
              <a:t>               Lewis Thomas - Sierra Club Bulletin, March/April 1982, P. 52</a:t>
            </a:r>
          </a:p>
        </p:txBody>
      </p:sp>
      <p:pic>
        <p:nvPicPr>
          <p:cNvPr id="35844" name="Picture 4" descr="NIMBioSlogoshadow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94475" y="6219825"/>
            <a:ext cx="254952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5" name="Picture 5" descr="utlo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210300"/>
            <a:ext cx="1266825"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 descr="LewisThomasImage.jp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0" y="1673225"/>
            <a:ext cx="2324100"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504027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904195">
                                            <p:txEl>
                                              <p:pRg st="0" end="0"/>
                                            </p:txEl>
                                          </p:spTgt>
                                        </p:tgtEl>
                                        <p:attrNameLst>
                                          <p:attrName>style.visibility</p:attrName>
                                        </p:attrNameLst>
                                      </p:cBhvr>
                                      <p:to>
                                        <p:strVal val="visible"/>
                                      </p:to>
                                    </p:set>
                                    <p:anim calcmode="lin" valueType="num">
                                      <p:cBhvr additive="base">
                                        <p:cTn id="7" dur="500" fill="hold"/>
                                        <p:tgtEl>
                                          <p:spTgt spid="90419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90419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904195">
                                            <p:txEl>
                                              <p:pRg st="1" end="1"/>
                                            </p:txEl>
                                          </p:spTgt>
                                        </p:tgtEl>
                                        <p:attrNameLst>
                                          <p:attrName>style.visibility</p:attrName>
                                        </p:attrNameLst>
                                      </p:cBhvr>
                                      <p:to>
                                        <p:strVal val="visible"/>
                                      </p:to>
                                    </p:set>
                                    <p:anim calcmode="lin" valueType="num">
                                      <p:cBhvr additive="base">
                                        <p:cTn id="13" dur="500" fill="hold"/>
                                        <p:tgtEl>
                                          <p:spTgt spid="904195">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90419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4195" grpId="0" build="p"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57175" y="121969"/>
            <a:ext cx="8886825" cy="584775"/>
          </a:xfrm>
          <a:prstGeom prst="rect">
            <a:avLst/>
          </a:prstGeom>
          <a:noFill/>
        </p:spPr>
        <p:txBody>
          <a:bodyPr wrap="square" rtlCol="0">
            <a:spAutoFit/>
          </a:bodyPr>
          <a:lstStyle/>
          <a:p>
            <a:r>
              <a:rPr lang="en-US" sz="1600" dirty="0" smtClean="0">
                <a:solidFill>
                  <a:schemeClr val="bg1"/>
                </a:solidFill>
              </a:rPr>
              <a:t>Regression tree partitioning of variation in mean global temperature in 2100 across 766,000 model simulations varying functional form and </a:t>
            </a:r>
            <a:r>
              <a:rPr lang="en-US" sz="1600" dirty="0" smtClean="0">
                <a:solidFill>
                  <a:schemeClr val="bg1"/>
                </a:solidFill>
              </a:rPr>
              <a:t>parameters for </a:t>
            </a:r>
            <a:r>
              <a:rPr lang="en-US" sz="1600" dirty="0" smtClean="0">
                <a:solidFill>
                  <a:schemeClr val="bg1"/>
                </a:solidFill>
              </a:rPr>
              <a:t>mitigation mode</a:t>
            </a:r>
            <a:endParaRPr lang="en-US" sz="1600" dirty="0">
              <a:solidFill>
                <a:schemeClr val="bg1"/>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7245" y="942975"/>
            <a:ext cx="5784914" cy="5915025"/>
          </a:xfrm>
          <a:prstGeom prst="rect">
            <a:avLst/>
          </a:prstGeom>
        </p:spPr>
      </p:pic>
    </p:spTree>
    <p:extLst>
      <p:ext uri="{BB962C8B-B14F-4D97-AF65-F5344CB8AC3E}">
        <p14:creationId xmlns:p14="http://schemas.microsoft.com/office/powerpoint/2010/main" val="8657753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60514" name="Rectangle 2"/>
          <p:cNvSpPr>
            <a:spLocks noGrp="1" noChangeArrowheads="1"/>
          </p:cNvSpPr>
          <p:nvPr>
            <p:ph type="title"/>
          </p:nvPr>
        </p:nvSpPr>
        <p:spPr>
          <a:xfrm>
            <a:off x="663575" y="0"/>
            <a:ext cx="7773988" cy="1143000"/>
          </a:xfrm>
        </p:spPr>
        <p:txBody>
          <a:bodyPr/>
          <a:lstStyle/>
          <a:p>
            <a:pPr defTabSz="913926">
              <a:defRPr/>
            </a:pPr>
            <a:r>
              <a:rPr lang="en-US" u="sng" smtClean="0">
                <a:solidFill>
                  <a:srgbClr val="0000F3"/>
                </a:solidFill>
                <a:cs typeface="+mj-cs"/>
              </a:rPr>
              <a:t>What is science?</a:t>
            </a:r>
            <a:endParaRPr lang="en-US" smtClean="0">
              <a:solidFill>
                <a:srgbClr val="FFFF66"/>
              </a:solidFill>
              <a:cs typeface="+mj-cs"/>
            </a:endParaRPr>
          </a:p>
        </p:txBody>
      </p:sp>
      <p:sp>
        <p:nvSpPr>
          <p:cNvPr id="37891" name="Rectangle 3"/>
          <p:cNvSpPr>
            <a:spLocks noGrp="1" noChangeArrowheads="1"/>
          </p:cNvSpPr>
          <p:nvPr>
            <p:ph type="body" idx="1"/>
          </p:nvPr>
        </p:nvSpPr>
        <p:spPr>
          <a:xfrm>
            <a:off x="811213" y="1174750"/>
            <a:ext cx="7773987" cy="5319713"/>
          </a:xfrm>
        </p:spPr>
        <p:txBody>
          <a:bodyPr>
            <a:normAutofit lnSpcReduction="10000"/>
          </a:bodyPr>
          <a:lstStyle/>
          <a:p>
            <a:pPr defTabSz="912813">
              <a:lnSpc>
                <a:spcPct val="90000"/>
              </a:lnSpc>
              <a:buFontTx/>
              <a:buNone/>
            </a:pPr>
            <a:r>
              <a:rPr lang="en-US" altLang="x-none" sz="2600" dirty="0">
                <a:ea typeface="ＭＳ Ｐゴシック" charset="-128"/>
              </a:rPr>
              <a:t>    Science is thought to be a process of pure reductionism, taking the meaning out of mystery, explaining everything away, concentrating all our attention on measuring things and counting them up. It is not like this at all. The scientific method is guesswork, the making up of stories. The difference between this and other imaginative works of the human mind is that science is then obliged to find out whether the guesses are correct, the stories true. Curiosity drives the enterprise, and the open acknowledgement of ignorance.</a:t>
            </a:r>
          </a:p>
          <a:p>
            <a:pPr defTabSz="912813">
              <a:lnSpc>
                <a:spcPct val="90000"/>
              </a:lnSpc>
              <a:buFontTx/>
              <a:buNone/>
            </a:pPr>
            <a:r>
              <a:rPr lang="en-US" altLang="x-none" sz="2600" dirty="0">
                <a:ea typeface="ＭＳ Ｐゴシック" charset="-128"/>
              </a:rPr>
              <a:t>               Lewis Thomas - Sierra Club Bulletin, March/April 1982, P. 52</a:t>
            </a:r>
            <a:endParaRPr lang="en-US" altLang="x-none" sz="2400" dirty="0">
              <a:ea typeface="ＭＳ Ｐゴシック" charset="-128"/>
            </a:endParaRPr>
          </a:p>
        </p:txBody>
      </p:sp>
      <p:sp>
        <p:nvSpPr>
          <p:cNvPr id="37892" name="Rectangle 4"/>
          <p:cNvSpPr>
            <a:spLocks noChangeArrowheads="1"/>
          </p:cNvSpPr>
          <p:nvPr/>
        </p:nvSpPr>
        <p:spPr bwMode="auto">
          <a:xfrm>
            <a:off x="7066358" y="3059679"/>
            <a:ext cx="1254125" cy="414338"/>
          </a:xfrm>
          <a:prstGeom prst="rect">
            <a:avLst/>
          </a:prstGeom>
          <a:solidFill>
            <a:schemeClr val="bg1"/>
          </a:solidFill>
          <a:ln w="19050">
            <a:solidFill>
              <a:srgbClr val="0000F3"/>
            </a:solidFill>
            <a:miter lim="800000"/>
            <a:headEnd/>
            <a:tailEnd/>
          </a:ln>
        </p:spPr>
        <p:txBody>
          <a:bodyPr wrap="none" lIns="86016" tIns="43008" rIns="86016" bIns="43008" anchor="ctr"/>
          <a:lstStyle>
            <a:lvl1pPr>
              <a:defRPr sz="2800">
                <a:solidFill>
                  <a:schemeClr val="tx1"/>
                </a:solidFill>
                <a:latin typeface="Times New Roman" charset="0"/>
                <a:ea typeface="ＭＳ Ｐゴシック" charset="-128"/>
              </a:defRPr>
            </a:lvl1pPr>
            <a:lvl2pPr marL="742950" indent="-285750">
              <a:defRPr sz="2800">
                <a:solidFill>
                  <a:schemeClr val="tx1"/>
                </a:solidFill>
                <a:latin typeface="Times New Roman" charset="0"/>
                <a:ea typeface="ＭＳ Ｐゴシック" charset="-128"/>
              </a:defRPr>
            </a:lvl2pPr>
            <a:lvl3pPr marL="1143000" indent="-228600">
              <a:defRPr sz="2800">
                <a:solidFill>
                  <a:schemeClr val="tx1"/>
                </a:solidFill>
                <a:latin typeface="Times New Roman" charset="0"/>
                <a:ea typeface="ＭＳ Ｐゴシック" charset="-128"/>
              </a:defRPr>
            </a:lvl3pPr>
            <a:lvl4pPr marL="1600200" indent="-228600">
              <a:defRPr sz="2800">
                <a:solidFill>
                  <a:schemeClr val="tx1"/>
                </a:solidFill>
                <a:latin typeface="Times New Roman" charset="0"/>
                <a:ea typeface="ＭＳ Ｐゴシック" charset="-128"/>
              </a:defRPr>
            </a:lvl4pPr>
            <a:lvl5pPr marL="2057400" indent="-228600">
              <a:defRPr sz="28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8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8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8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800">
                <a:solidFill>
                  <a:schemeClr val="tx1"/>
                </a:solidFill>
                <a:latin typeface="Times New Roman" charset="0"/>
                <a:ea typeface="ＭＳ Ｐゴシック" charset="-128"/>
              </a:defRPr>
            </a:lvl9pPr>
          </a:lstStyle>
          <a:p>
            <a:pPr eaLnBrk="1" hangingPunct="1"/>
            <a:endParaRPr lang="x-none" altLang="x-none"/>
          </a:p>
        </p:txBody>
      </p:sp>
      <p:pic>
        <p:nvPicPr>
          <p:cNvPr id="37893" name="Picture 5" descr="NIMBioSlogoshadow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91300" y="6080125"/>
            <a:ext cx="254952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4" name="Picture 6" descr="utlo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210300"/>
            <a:ext cx="1266825"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5" name="Oval 7"/>
          <p:cNvSpPr>
            <a:spLocks noChangeArrowheads="1"/>
          </p:cNvSpPr>
          <p:nvPr/>
        </p:nvSpPr>
        <p:spPr bwMode="auto">
          <a:xfrm>
            <a:off x="2470944" y="2798762"/>
            <a:ext cx="3321050" cy="898525"/>
          </a:xfrm>
          <a:prstGeom prst="ellipse">
            <a:avLst/>
          </a:prstGeom>
          <a:noFill/>
          <a:ln w="28575">
            <a:solidFill>
              <a:srgbClr val="0000F2"/>
            </a:solidFill>
            <a:round/>
            <a:headEnd/>
            <a:tailEnd/>
          </a:ln>
          <a:extLst>
            <a:ext uri="{909E8E84-426E-40DD-AFC4-6F175D3DCCD1}">
              <a14:hiddenFill xmlns:a14="http://schemas.microsoft.com/office/drawing/2010/main">
                <a:solidFill>
                  <a:srgbClr val="FFFFFF"/>
                </a:solidFill>
              </a14:hiddenFill>
            </a:ext>
          </a:extLst>
        </p:spPr>
        <p:txBody>
          <a:bodyPr wrap="none" lIns="86016" tIns="43008" rIns="86016" bIns="43008" anchor="ctr"/>
          <a:lstStyle>
            <a:lvl1pPr>
              <a:defRPr sz="2800">
                <a:solidFill>
                  <a:schemeClr val="tx1"/>
                </a:solidFill>
                <a:latin typeface="Times New Roman" charset="0"/>
                <a:ea typeface="ＭＳ Ｐゴシック" charset="-128"/>
              </a:defRPr>
            </a:lvl1pPr>
            <a:lvl2pPr marL="742950" indent="-285750">
              <a:defRPr sz="2800">
                <a:solidFill>
                  <a:schemeClr val="tx1"/>
                </a:solidFill>
                <a:latin typeface="Times New Roman" charset="0"/>
                <a:ea typeface="ＭＳ Ｐゴシック" charset="-128"/>
              </a:defRPr>
            </a:lvl2pPr>
            <a:lvl3pPr marL="1143000" indent="-228600">
              <a:defRPr sz="2800">
                <a:solidFill>
                  <a:schemeClr val="tx1"/>
                </a:solidFill>
                <a:latin typeface="Times New Roman" charset="0"/>
                <a:ea typeface="ＭＳ Ｐゴシック" charset="-128"/>
              </a:defRPr>
            </a:lvl3pPr>
            <a:lvl4pPr marL="1600200" indent="-228600">
              <a:defRPr sz="2800">
                <a:solidFill>
                  <a:schemeClr val="tx1"/>
                </a:solidFill>
                <a:latin typeface="Times New Roman" charset="0"/>
                <a:ea typeface="ＭＳ Ｐゴシック" charset="-128"/>
              </a:defRPr>
            </a:lvl4pPr>
            <a:lvl5pPr marL="2057400" indent="-228600">
              <a:defRPr sz="28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8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8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8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800">
                <a:solidFill>
                  <a:schemeClr val="tx1"/>
                </a:solidFill>
                <a:latin typeface="Times New Roman" charset="0"/>
                <a:ea typeface="ＭＳ Ｐゴシック" charset="-128"/>
              </a:defRPr>
            </a:lvl9pPr>
          </a:lstStyle>
          <a:p>
            <a:pPr eaLnBrk="1" hangingPunct="1"/>
            <a:endParaRPr lang="x-none" altLang="x-none"/>
          </a:p>
        </p:txBody>
      </p:sp>
      <p:sp>
        <p:nvSpPr>
          <p:cNvPr id="37896" name="AutoShape 8"/>
          <p:cNvSpPr>
            <a:spLocks noChangeArrowheads="1"/>
          </p:cNvSpPr>
          <p:nvPr/>
        </p:nvSpPr>
        <p:spPr bwMode="auto">
          <a:xfrm>
            <a:off x="6153717" y="3135313"/>
            <a:ext cx="663575" cy="276225"/>
          </a:xfrm>
          <a:prstGeom prst="rightArrow">
            <a:avLst>
              <a:gd name="adj1" fmla="val 50000"/>
              <a:gd name="adj2" fmla="val 56254"/>
            </a:avLst>
          </a:prstGeom>
          <a:solidFill>
            <a:srgbClr val="0000F3"/>
          </a:solidFill>
          <a:ln w="9525">
            <a:solidFill>
              <a:schemeClr val="tx1"/>
            </a:solidFill>
            <a:miter lim="800000"/>
            <a:headEnd/>
            <a:tailEnd/>
          </a:ln>
        </p:spPr>
        <p:txBody>
          <a:bodyPr wrap="none" lIns="86016" tIns="43008" rIns="86016" bIns="43008" anchor="ctr"/>
          <a:lstStyle>
            <a:lvl1pPr>
              <a:defRPr sz="2800">
                <a:solidFill>
                  <a:schemeClr val="tx1"/>
                </a:solidFill>
                <a:latin typeface="Times New Roman" charset="0"/>
                <a:ea typeface="ＭＳ Ｐゴシック" charset="-128"/>
              </a:defRPr>
            </a:lvl1pPr>
            <a:lvl2pPr marL="742950" indent="-285750">
              <a:defRPr sz="2800">
                <a:solidFill>
                  <a:schemeClr val="tx1"/>
                </a:solidFill>
                <a:latin typeface="Times New Roman" charset="0"/>
                <a:ea typeface="ＭＳ Ｐゴシック" charset="-128"/>
              </a:defRPr>
            </a:lvl2pPr>
            <a:lvl3pPr marL="1143000" indent="-228600">
              <a:defRPr sz="2800">
                <a:solidFill>
                  <a:schemeClr val="tx1"/>
                </a:solidFill>
                <a:latin typeface="Times New Roman" charset="0"/>
                <a:ea typeface="ＭＳ Ｐゴシック" charset="-128"/>
              </a:defRPr>
            </a:lvl3pPr>
            <a:lvl4pPr marL="1600200" indent="-228600">
              <a:defRPr sz="2800">
                <a:solidFill>
                  <a:schemeClr val="tx1"/>
                </a:solidFill>
                <a:latin typeface="Times New Roman" charset="0"/>
                <a:ea typeface="ＭＳ Ｐゴシック" charset="-128"/>
              </a:defRPr>
            </a:lvl4pPr>
            <a:lvl5pPr marL="2057400" indent="-228600">
              <a:defRPr sz="28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8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8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8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800">
                <a:solidFill>
                  <a:schemeClr val="tx1"/>
                </a:solidFill>
                <a:latin typeface="Times New Roman" charset="0"/>
                <a:ea typeface="ＭＳ Ｐゴシック" charset="-128"/>
              </a:defRPr>
            </a:lvl9pPr>
          </a:lstStyle>
          <a:p>
            <a:pPr eaLnBrk="1" hangingPunct="1"/>
            <a:endParaRPr lang="x-none" altLang="x-none"/>
          </a:p>
        </p:txBody>
      </p:sp>
      <p:sp>
        <p:nvSpPr>
          <p:cNvPr id="960521" name="Text Box 9"/>
          <p:cNvSpPr txBox="1">
            <a:spLocks noChangeArrowheads="1"/>
          </p:cNvSpPr>
          <p:nvPr/>
        </p:nvSpPr>
        <p:spPr bwMode="auto">
          <a:xfrm>
            <a:off x="7092666" y="3053556"/>
            <a:ext cx="1328738" cy="439738"/>
          </a:xfrm>
          <a:prstGeom prst="rect">
            <a:avLst/>
          </a:prstGeom>
          <a:noFill/>
          <a:ln>
            <a:noFill/>
          </a:ln>
          <a:effectLst>
            <a:outerShdw blurRad="63500" dist="38099" dir="2700000" algn="ctr" rotWithShape="0">
              <a:srgbClr val="0000F2">
                <a:alpha val="92998"/>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86016" tIns="43008" rIns="86016" bIns="43008">
            <a:spAutoFit/>
          </a:bodyPr>
          <a:lstStyle/>
          <a:p>
            <a:pPr eaLnBrk="1" hangingPunct="1">
              <a:spcBef>
                <a:spcPct val="50000"/>
              </a:spcBef>
              <a:defRPr/>
            </a:pPr>
            <a:r>
              <a:rPr lang="en-US" sz="2300" dirty="0">
                <a:ea typeface="ＭＳ Ｐゴシック" charset="0"/>
              </a:rPr>
              <a:t>Models</a:t>
            </a:r>
          </a:p>
        </p:txBody>
      </p:sp>
    </p:spTree>
    <p:extLst>
      <p:ext uri="{BB962C8B-B14F-4D97-AF65-F5344CB8AC3E}">
        <p14:creationId xmlns:p14="http://schemas.microsoft.com/office/powerpoint/2010/main" val="9129360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62562" name="Rectangle 2"/>
          <p:cNvSpPr>
            <a:spLocks noGrp="1" noChangeArrowheads="1"/>
          </p:cNvSpPr>
          <p:nvPr>
            <p:ph type="title"/>
          </p:nvPr>
        </p:nvSpPr>
        <p:spPr>
          <a:xfrm>
            <a:off x="663575" y="0"/>
            <a:ext cx="7773988" cy="1143000"/>
          </a:xfrm>
        </p:spPr>
        <p:txBody>
          <a:bodyPr/>
          <a:lstStyle/>
          <a:p>
            <a:pPr defTabSz="913926">
              <a:defRPr/>
            </a:pPr>
            <a:r>
              <a:rPr lang="en-US" u="sng" smtClean="0">
                <a:solidFill>
                  <a:srgbClr val="0000F3"/>
                </a:solidFill>
                <a:cs typeface="+mj-cs"/>
              </a:rPr>
              <a:t>What is science?</a:t>
            </a:r>
            <a:endParaRPr lang="en-US" smtClean="0">
              <a:solidFill>
                <a:srgbClr val="FFFF66"/>
              </a:solidFill>
              <a:cs typeface="+mj-cs"/>
            </a:endParaRPr>
          </a:p>
        </p:txBody>
      </p:sp>
      <p:sp>
        <p:nvSpPr>
          <p:cNvPr id="39939" name="Rectangle 3"/>
          <p:cNvSpPr>
            <a:spLocks noGrp="1" noChangeArrowheads="1"/>
          </p:cNvSpPr>
          <p:nvPr>
            <p:ph type="body" idx="1"/>
          </p:nvPr>
        </p:nvSpPr>
        <p:spPr>
          <a:xfrm>
            <a:off x="811213" y="1174750"/>
            <a:ext cx="7773987" cy="5319713"/>
          </a:xfrm>
        </p:spPr>
        <p:txBody>
          <a:bodyPr>
            <a:normAutofit lnSpcReduction="10000"/>
          </a:bodyPr>
          <a:lstStyle/>
          <a:p>
            <a:pPr defTabSz="912813">
              <a:lnSpc>
                <a:spcPct val="90000"/>
              </a:lnSpc>
              <a:buFontTx/>
              <a:buNone/>
            </a:pPr>
            <a:r>
              <a:rPr lang="en-US" altLang="x-none" sz="2600">
                <a:ea typeface="ＭＳ Ｐゴシック" charset="-128"/>
              </a:rPr>
              <a:t>    Science is thought to be a process of pure reductionism, taking the meaning out of mystery, explaining everything away, concentrating all our attention on measuring things and counting them up. It is not like this at all. The scientific method is guesswork, the making up of stories. The difference between this and other imaginative works of the human mind is that science is then obliged to find out whether the guesses are correct, the stories true. Curiosity drives the enterprise, and the open acknowledgement of ignorance.</a:t>
            </a:r>
          </a:p>
          <a:p>
            <a:pPr defTabSz="912813">
              <a:lnSpc>
                <a:spcPct val="90000"/>
              </a:lnSpc>
              <a:buFontTx/>
              <a:buNone/>
            </a:pPr>
            <a:r>
              <a:rPr lang="en-US" altLang="x-none" sz="2600">
                <a:ea typeface="ＭＳ Ｐゴシック" charset="-128"/>
              </a:rPr>
              <a:t>               Lewis Thomas - Sierra Club Bulletin, March/April 1982, P. 52</a:t>
            </a:r>
            <a:endParaRPr lang="en-US" altLang="x-none" sz="2400">
              <a:ea typeface="ＭＳ Ｐゴシック" charset="-128"/>
            </a:endParaRPr>
          </a:p>
        </p:txBody>
      </p:sp>
      <p:sp>
        <p:nvSpPr>
          <p:cNvPr id="39940" name="Rectangle 4"/>
          <p:cNvSpPr>
            <a:spLocks noChangeArrowheads="1"/>
          </p:cNvSpPr>
          <p:nvPr/>
        </p:nvSpPr>
        <p:spPr bwMode="auto">
          <a:xfrm>
            <a:off x="7154863" y="4008438"/>
            <a:ext cx="885825" cy="414337"/>
          </a:xfrm>
          <a:prstGeom prst="rect">
            <a:avLst/>
          </a:prstGeom>
          <a:solidFill>
            <a:schemeClr val="bg1"/>
          </a:solidFill>
          <a:ln w="19050">
            <a:solidFill>
              <a:srgbClr val="0000F3"/>
            </a:solidFill>
            <a:miter lim="800000"/>
            <a:headEnd/>
            <a:tailEnd/>
          </a:ln>
        </p:spPr>
        <p:txBody>
          <a:bodyPr wrap="none" lIns="86016" tIns="43008" rIns="86016" bIns="43008" anchor="ctr"/>
          <a:lstStyle>
            <a:lvl1pPr>
              <a:defRPr sz="2800">
                <a:solidFill>
                  <a:schemeClr val="tx1"/>
                </a:solidFill>
                <a:latin typeface="Times New Roman" charset="0"/>
                <a:ea typeface="ＭＳ Ｐゴシック" charset="-128"/>
              </a:defRPr>
            </a:lvl1pPr>
            <a:lvl2pPr marL="742950" indent="-285750">
              <a:defRPr sz="2800">
                <a:solidFill>
                  <a:schemeClr val="tx1"/>
                </a:solidFill>
                <a:latin typeface="Times New Roman" charset="0"/>
                <a:ea typeface="ＭＳ Ｐゴシック" charset="-128"/>
              </a:defRPr>
            </a:lvl2pPr>
            <a:lvl3pPr marL="1143000" indent="-228600">
              <a:defRPr sz="2800">
                <a:solidFill>
                  <a:schemeClr val="tx1"/>
                </a:solidFill>
                <a:latin typeface="Times New Roman" charset="0"/>
                <a:ea typeface="ＭＳ Ｐゴシック" charset="-128"/>
              </a:defRPr>
            </a:lvl3pPr>
            <a:lvl4pPr marL="1600200" indent="-228600">
              <a:defRPr sz="2800">
                <a:solidFill>
                  <a:schemeClr val="tx1"/>
                </a:solidFill>
                <a:latin typeface="Times New Roman" charset="0"/>
                <a:ea typeface="ＭＳ Ｐゴシック" charset="-128"/>
              </a:defRPr>
            </a:lvl4pPr>
            <a:lvl5pPr marL="2057400" indent="-228600">
              <a:defRPr sz="28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8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8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8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800">
                <a:solidFill>
                  <a:schemeClr val="tx1"/>
                </a:solidFill>
                <a:latin typeface="Times New Roman" charset="0"/>
                <a:ea typeface="ＭＳ Ｐゴシック" charset="-128"/>
              </a:defRPr>
            </a:lvl9pPr>
          </a:lstStyle>
          <a:p>
            <a:pPr eaLnBrk="1" hangingPunct="1"/>
            <a:endParaRPr lang="x-none" altLang="x-none"/>
          </a:p>
        </p:txBody>
      </p:sp>
      <p:pic>
        <p:nvPicPr>
          <p:cNvPr id="39941" name="Picture 5" descr="NIMBioSlogoshadow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91300" y="6080125"/>
            <a:ext cx="254952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2" name="Picture 6" descr="utlo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210300"/>
            <a:ext cx="1266825"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3" name="Oval 7"/>
          <p:cNvSpPr>
            <a:spLocks noChangeArrowheads="1"/>
          </p:cNvSpPr>
          <p:nvPr/>
        </p:nvSpPr>
        <p:spPr bwMode="auto">
          <a:xfrm>
            <a:off x="2951163" y="3730625"/>
            <a:ext cx="3319462" cy="898525"/>
          </a:xfrm>
          <a:prstGeom prst="ellipse">
            <a:avLst/>
          </a:prstGeom>
          <a:noFill/>
          <a:ln w="28575">
            <a:solidFill>
              <a:srgbClr val="0000F2"/>
            </a:solidFill>
            <a:round/>
            <a:headEnd/>
            <a:tailEnd/>
          </a:ln>
          <a:extLst>
            <a:ext uri="{909E8E84-426E-40DD-AFC4-6F175D3DCCD1}">
              <a14:hiddenFill xmlns:a14="http://schemas.microsoft.com/office/drawing/2010/main">
                <a:solidFill>
                  <a:srgbClr val="FFFFFF"/>
                </a:solidFill>
              </a14:hiddenFill>
            </a:ext>
          </a:extLst>
        </p:spPr>
        <p:txBody>
          <a:bodyPr wrap="none" lIns="86016" tIns="43008" rIns="86016" bIns="43008" anchor="ctr"/>
          <a:lstStyle>
            <a:lvl1pPr>
              <a:defRPr sz="2800">
                <a:solidFill>
                  <a:schemeClr val="tx1"/>
                </a:solidFill>
                <a:latin typeface="Times New Roman" charset="0"/>
                <a:ea typeface="ＭＳ Ｐゴシック" charset="-128"/>
              </a:defRPr>
            </a:lvl1pPr>
            <a:lvl2pPr marL="742950" indent="-285750">
              <a:defRPr sz="2800">
                <a:solidFill>
                  <a:schemeClr val="tx1"/>
                </a:solidFill>
                <a:latin typeface="Times New Roman" charset="0"/>
                <a:ea typeface="ＭＳ Ｐゴシック" charset="-128"/>
              </a:defRPr>
            </a:lvl2pPr>
            <a:lvl3pPr marL="1143000" indent="-228600">
              <a:defRPr sz="2800">
                <a:solidFill>
                  <a:schemeClr val="tx1"/>
                </a:solidFill>
                <a:latin typeface="Times New Roman" charset="0"/>
                <a:ea typeface="ＭＳ Ｐゴシック" charset="-128"/>
              </a:defRPr>
            </a:lvl3pPr>
            <a:lvl4pPr marL="1600200" indent="-228600">
              <a:defRPr sz="2800">
                <a:solidFill>
                  <a:schemeClr val="tx1"/>
                </a:solidFill>
                <a:latin typeface="Times New Roman" charset="0"/>
                <a:ea typeface="ＭＳ Ｐゴシック" charset="-128"/>
              </a:defRPr>
            </a:lvl4pPr>
            <a:lvl5pPr marL="2057400" indent="-228600">
              <a:defRPr sz="28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8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8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8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800">
                <a:solidFill>
                  <a:schemeClr val="tx1"/>
                </a:solidFill>
                <a:latin typeface="Times New Roman" charset="0"/>
                <a:ea typeface="ＭＳ Ｐゴシック" charset="-128"/>
              </a:defRPr>
            </a:lvl9pPr>
          </a:lstStyle>
          <a:p>
            <a:pPr eaLnBrk="1" hangingPunct="1"/>
            <a:endParaRPr lang="x-none" altLang="x-none"/>
          </a:p>
        </p:txBody>
      </p:sp>
      <p:sp>
        <p:nvSpPr>
          <p:cNvPr id="39944" name="AutoShape 8"/>
          <p:cNvSpPr>
            <a:spLocks noChangeArrowheads="1"/>
          </p:cNvSpPr>
          <p:nvPr/>
        </p:nvSpPr>
        <p:spPr bwMode="auto">
          <a:xfrm>
            <a:off x="6343650" y="4076700"/>
            <a:ext cx="663575" cy="276225"/>
          </a:xfrm>
          <a:prstGeom prst="rightArrow">
            <a:avLst>
              <a:gd name="adj1" fmla="val 50000"/>
              <a:gd name="adj2" fmla="val 56254"/>
            </a:avLst>
          </a:prstGeom>
          <a:solidFill>
            <a:srgbClr val="0000F3"/>
          </a:solidFill>
          <a:ln w="9525">
            <a:solidFill>
              <a:schemeClr val="tx1"/>
            </a:solidFill>
            <a:miter lim="800000"/>
            <a:headEnd/>
            <a:tailEnd/>
          </a:ln>
        </p:spPr>
        <p:txBody>
          <a:bodyPr wrap="none" lIns="86016" tIns="43008" rIns="86016" bIns="43008" anchor="ctr"/>
          <a:lstStyle>
            <a:lvl1pPr>
              <a:defRPr sz="2800">
                <a:solidFill>
                  <a:schemeClr val="tx1"/>
                </a:solidFill>
                <a:latin typeface="Times New Roman" charset="0"/>
                <a:ea typeface="ＭＳ Ｐゴシック" charset="-128"/>
              </a:defRPr>
            </a:lvl1pPr>
            <a:lvl2pPr marL="742950" indent="-285750">
              <a:defRPr sz="2800">
                <a:solidFill>
                  <a:schemeClr val="tx1"/>
                </a:solidFill>
                <a:latin typeface="Times New Roman" charset="0"/>
                <a:ea typeface="ＭＳ Ｐゴシック" charset="-128"/>
              </a:defRPr>
            </a:lvl2pPr>
            <a:lvl3pPr marL="1143000" indent="-228600">
              <a:defRPr sz="2800">
                <a:solidFill>
                  <a:schemeClr val="tx1"/>
                </a:solidFill>
                <a:latin typeface="Times New Roman" charset="0"/>
                <a:ea typeface="ＭＳ Ｐゴシック" charset="-128"/>
              </a:defRPr>
            </a:lvl3pPr>
            <a:lvl4pPr marL="1600200" indent="-228600">
              <a:defRPr sz="2800">
                <a:solidFill>
                  <a:schemeClr val="tx1"/>
                </a:solidFill>
                <a:latin typeface="Times New Roman" charset="0"/>
                <a:ea typeface="ＭＳ Ｐゴシック" charset="-128"/>
              </a:defRPr>
            </a:lvl4pPr>
            <a:lvl5pPr marL="2057400" indent="-228600">
              <a:defRPr sz="28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8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8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8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800">
                <a:solidFill>
                  <a:schemeClr val="tx1"/>
                </a:solidFill>
                <a:latin typeface="Times New Roman" charset="0"/>
                <a:ea typeface="ＭＳ Ｐゴシック" charset="-128"/>
              </a:defRPr>
            </a:lvl9pPr>
          </a:lstStyle>
          <a:p>
            <a:pPr eaLnBrk="1" hangingPunct="1"/>
            <a:endParaRPr lang="x-none" altLang="x-none"/>
          </a:p>
        </p:txBody>
      </p:sp>
      <p:sp>
        <p:nvSpPr>
          <p:cNvPr id="962569" name="Text Box 9"/>
          <p:cNvSpPr txBox="1">
            <a:spLocks noChangeArrowheads="1"/>
          </p:cNvSpPr>
          <p:nvPr/>
        </p:nvSpPr>
        <p:spPr bwMode="auto">
          <a:xfrm>
            <a:off x="7154863" y="4008438"/>
            <a:ext cx="1328737" cy="439737"/>
          </a:xfrm>
          <a:prstGeom prst="rect">
            <a:avLst/>
          </a:prstGeom>
          <a:noFill/>
          <a:ln>
            <a:noFill/>
          </a:ln>
          <a:effectLst>
            <a:outerShdw blurRad="63500" dist="38099" dir="2700000" algn="ctr" rotWithShape="0">
              <a:srgbClr val="0000F2">
                <a:alpha val="92998"/>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86016" tIns="43008" rIns="86016" bIns="43008">
            <a:spAutoFit/>
          </a:bodyPr>
          <a:lstStyle/>
          <a:p>
            <a:pPr eaLnBrk="1" hangingPunct="1">
              <a:spcBef>
                <a:spcPct val="50000"/>
              </a:spcBef>
              <a:defRPr/>
            </a:pPr>
            <a:r>
              <a:rPr lang="en-US" sz="2300">
                <a:ea typeface="ＭＳ Ｐゴシック" charset="0"/>
              </a:rPr>
              <a:t>Data</a:t>
            </a:r>
          </a:p>
        </p:txBody>
      </p:sp>
    </p:spTree>
    <p:extLst>
      <p:ext uri="{BB962C8B-B14F-4D97-AF65-F5344CB8AC3E}">
        <p14:creationId xmlns:p14="http://schemas.microsoft.com/office/powerpoint/2010/main" val="7303800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633412" y="264319"/>
            <a:ext cx="7773988" cy="1143000"/>
          </a:xfrm>
        </p:spPr>
        <p:txBody>
          <a:bodyPr/>
          <a:lstStyle/>
          <a:p>
            <a:pPr defTabSz="912813"/>
            <a:r>
              <a:rPr lang="en-US" altLang="x-none" sz="3200" b="1" u="sng" dirty="0">
                <a:solidFill>
                  <a:srgbClr val="0000F2"/>
                </a:solidFill>
                <a:ea typeface="ＭＳ Ｐゴシック" charset="-128"/>
              </a:rPr>
              <a:t>The </a:t>
            </a:r>
            <a:r>
              <a:rPr lang="ja-JP" altLang="en-US" sz="3200" b="1" u="sng" dirty="0">
                <a:solidFill>
                  <a:srgbClr val="0000F2"/>
                </a:solidFill>
                <a:latin typeface="Arial" charset="0"/>
                <a:ea typeface="ＭＳ Ｐゴシック" charset="-128"/>
              </a:rPr>
              <a:t>“</a:t>
            </a:r>
            <a:r>
              <a:rPr lang="en-US" altLang="ja-JP" sz="3200" b="1" u="sng" dirty="0">
                <a:solidFill>
                  <a:srgbClr val="0000F2"/>
                </a:solidFill>
                <a:ea typeface="ＭＳ Ｐゴシック" charset="-128"/>
              </a:rPr>
              <a:t>stories</a:t>
            </a:r>
            <a:r>
              <a:rPr lang="ja-JP" altLang="en-US" sz="3200" b="1" u="sng" dirty="0">
                <a:solidFill>
                  <a:srgbClr val="0000F2"/>
                </a:solidFill>
                <a:latin typeface="Arial" charset="0"/>
                <a:ea typeface="ＭＳ Ｐゴシック" charset="-128"/>
              </a:rPr>
              <a:t>”</a:t>
            </a:r>
            <a:r>
              <a:rPr lang="en-US" altLang="ja-JP" sz="3200" b="1" u="sng" dirty="0">
                <a:solidFill>
                  <a:srgbClr val="0000F2"/>
                </a:solidFill>
                <a:ea typeface="ＭＳ Ｐゴシック" charset="-128"/>
              </a:rPr>
              <a:t> in science are models</a:t>
            </a:r>
            <a:endParaRPr lang="en-US" altLang="x-none" sz="3200" b="1" dirty="0">
              <a:solidFill>
                <a:srgbClr val="FFFF66"/>
              </a:solidFill>
              <a:ea typeface="ＭＳ Ｐゴシック" charset="-128"/>
            </a:endParaRPr>
          </a:p>
        </p:txBody>
      </p:sp>
      <p:sp>
        <p:nvSpPr>
          <p:cNvPr id="906243" name="Rectangle 3"/>
          <p:cNvSpPr>
            <a:spLocks noGrp="1" noChangeArrowheads="1"/>
          </p:cNvSpPr>
          <p:nvPr>
            <p:ph type="body" idx="1"/>
          </p:nvPr>
        </p:nvSpPr>
        <p:spPr>
          <a:xfrm>
            <a:off x="811213" y="966788"/>
            <a:ext cx="7773987" cy="5321300"/>
          </a:xfrm>
        </p:spPr>
        <p:txBody>
          <a:bodyPr/>
          <a:lstStyle/>
          <a:p>
            <a:pPr marL="343469" indent="-343469" defTabSz="913926">
              <a:lnSpc>
                <a:spcPct val="90000"/>
              </a:lnSpc>
              <a:buFontTx/>
              <a:buNone/>
              <a:defRPr/>
            </a:pPr>
            <a:r>
              <a:rPr lang="en-US" sz="2800" dirty="0">
                <a:cs typeface="+mn-cs"/>
              </a:rPr>
              <a:t>    A model is a simplification of reality. Think of it as a map - it includes some features that represent what we observe but not others. Modeling is the process of </a:t>
            </a:r>
            <a:r>
              <a:rPr lang="en-US" sz="2800" i="1" dirty="0">
                <a:cs typeface="+mn-cs"/>
              </a:rPr>
              <a:t>selective ignorance </a:t>
            </a:r>
            <a:r>
              <a:rPr lang="en-US" sz="2800" dirty="0">
                <a:cs typeface="+mn-cs"/>
              </a:rPr>
              <a:t>- we select what to include and what to ignore. </a:t>
            </a:r>
            <a:endParaRPr lang="en-US" sz="2800" dirty="0">
              <a:solidFill>
                <a:schemeClr val="bg1"/>
              </a:solidFill>
              <a:cs typeface="+mn-cs"/>
            </a:endParaRPr>
          </a:p>
        </p:txBody>
      </p:sp>
      <p:pic>
        <p:nvPicPr>
          <p:cNvPr id="58372" name="Picture 5" descr="NIMBioSlogoshadow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91300" y="6080125"/>
            <a:ext cx="254952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73" name="Picture 6" descr="utlo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210300"/>
            <a:ext cx="1266825"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5" descr="UTMap"/>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42721" y="3396343"/>
            <a:ext cx="3172317" cy="3325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539811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906243">
                                            <p:txEl>
                                              <p:pRg st="0" end="0"/>
                                            </p:txEl>
                                          </p:spTgt>
                                        </p:tgtEl>
                                        <p:attrNameLst>
                                          <p:attrName>style.visibility</p:attrName>
                                        </p:attrNameLst>
                                      </p:cBhvr>
                                      <p:to>
                                        <p:strVal val="visible"/>
                                      </p:to>
                                    </p:set>
                                    <p:anim calcmode="lin" valueType="num">
                                      <p:cBhvr additive="base">
                                        <p:cTn id="7" dur="500" fill="hold"/>
                                        <p:tgtEl>
                                          <p:spTgt spid="90624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90624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6243"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06242" name="Rectangle 2"/>
          <p:cNvSpPr>
            <a:spLocks noGrp="1" noChangeArrowheads="1"/>
          </p:cNvSpPr>
          <p:nvPr>
            <p:ph type="title"/>
          </p:nvPr>
        </p:nvSpPr>
        <p:spPr>
          <a:xfrm>
            <a:off x="633412" y="94805"/>
            <a:ext cx="7773988" cy="1143001"/>
          </a:xfrm>
        </p:spPr>
        <p:txBody>
          <a:bodyPr/>
          <a:lstStyle/>
          <a:p>
            <a:pPr defTabSz="913926">
              <a:defRPr/>
            </a:pPr>
            <a:r>
              <a:rPr lang="en-US" sz="3600" b="1" dirty="0" smtClean="0">
                <a:solidFill>
                  <a:srgbClr val="0000F2"/>
                </a:solidFill>
                <a:latin typeface="Arial"/>
                <a:cs typeface="+mj-cs"/>
              </a:rPr>
              <a:t>Methods of Scientific Investigation</a:t>
            </a:r>
            <a:endParaRPr lang="en-US" sz="3600" b="1" dirty="0" smtClean="0">
              <a:solidFill>
                <a:srgbClr val="FFFF66"/>
              </a:solidFill>
              <a:cs typeface="+mj-cs"/>
            </a:endParaRPr>
          </a:p>
        </p:txBody>
      </p:sp>
      <p:sp>
        <p:nvSpPr>
          <p:cNvPr id="906243" name="Rectangle 3"/>
          <p:cNvSpPr>
            <a:spLocks noGrp="1" noChangeArrowheads="1"/>
          </p:cNvSpPr>
          <p:nvPr>
            <p:ph type="body" idx="1"/>
          </p:nvPr>
        </p:nvSpPr>
        <p:spPr>
          <a:xfrm>
            <a:off x="727075" y="923925"/>
            <a:ext cx="7773988" cy="5321300"/>
          </a:xfrm>
        </p:spPr>
        <p:txBody>
          <a:bodyPr>
            <a:normAutofit fontScale="92500"/>
          </a:bodyPr>
          <a:lstStyle/>
          <a:p>
            <a:pPr defTabSz="912813">
              <a:lnSpc>
                <a:spcPct val="90000"/>
              </a:lnSpc>
              <a:buFontTx/>
              <a:buNone/>
            </a:pPr>
            <a:r>
              <a:rPr lang="en-US" altLang="x-none" sz="2300" b="1">
                <a:ea typeface="ＭＳ Ｐゴシック" charset="-128"/>
              </a:rPr>
              <a:t>Observation</a:t>
            </a:r>
            <a:r>
              <a:rPr lang="en-US" altLang="x-none" sz="2300">
                <a:ea typeface="ＭＳ Ｐゴシック" charset="-128"/>
              </a:rPr>
              <a:t> – classic </a:t>
            </a:r>
            <a:r>
              <a:rPr lang="en-US" altLang="en-US" sz="2300">
                <a:ea typeface="ＭＳ Ｐゴシック" charset="-128"/>
              </a:rPr>
              <a:t>“</a:t>
            </a:r>
            <a:r>
              <a:rPr lang="en-US" altLang="x-none" sz="2300">
                <a:ea typeface="ＭＳ Ｐゴシック" charset="-128"/>
              </a:rPr>
              <a:t>natural history</a:t>
            </a:r>
            <a:r>
              <a:rPr lang="en-US" altLang="en-US" sz="2300">
                <a:ea typeface="ＭＳ Ｐゴシック" charset="-128"/>
              </a:rPr>
              <a:t>”</a:t>
            </a:r>
            <a:r>
              <a:rPr lang="en-US" altLang="x-none" sz="2300">
                <a:ea typeface="ＭＳ Ｐゴシック" charset="-128"/>
              </a:rPr>
              <a:t>, descriptive science, now </a:t>
            </a:r>
            <a:r>
              <a:rPr lang="en-US" altLang="en-US" sz="2300">
                <a:ea typeface="ＭＳ Ｐゴシック" charset="-128"/>
              </a:rPr>
              <a:t>“</a:t>
            </a:r>
            <a:r>
              <a:rPr lang="en-US" altLang="x-none" sz="2300">
                <a:ea typeface="ＭＳ Ｐゴシック" charset="-128"/>
              </a:rPr>
              <a:t>data-enabled discovery</a:t>
            </a:r>
            <a:r>
              <a:rPr lang="en-US" altLang="en-US" sz="2300">
                <a:ea typeface="ＭＳ Ｐゴシック" charset="-128"/>
              </a:rPr>
              <a:t>”</a:t>
            </a:r>
            <a:endParaRPr lang="en-US" altLang="ja-JP" sz="2300">
              <a:ea typeface="ＭＳ Ｐゴシック" charset="-128"/>
            </a:endParaRPr>
          </a:p>
          <a:p>
            <a:pPr defTabSz="912813">
              <a:lnSpc>
                <a:spcPct val="90000"/>
              </a:lnSpc>
              <a:buFontTx/>
              <a:buNone/>
            </a:pPr>
            <a:endParaRPr lang="en-US" altLang="x-none" sz="2300">
              <a:ea typeface="ＭＳ Ｐゴシック" charset="-128"/>
            </a:endParaRPr>
          </a:p>
          <a:p>
            <a:pPr defTabSz="912813">
              <a:lnSpc>
                <a:spcPct val="90000"/>
              </a:lnSpc>
              <a:buFontTx/>
              <a:buNone/>
            </a:pPr>
            <a:r>
              <a:rPr lang="en-US" altLang="x-none" sz="2300" b="1">
                <a:ea typeface="ＭＳ Ｐゴシック" charset="-128"/>
              </a:rPr>
              <a:t>Experimental manipulation </a:t>
            </a:r>
            <a:r>
              <a:rPr lang="en-US" altLang="x-none" sz="2300">
                <a:ea typeface="ＭＳ Ｐゴシック" charset="-128"/>
              </a:rPr>
              <a:t>- field or lab - isolate effects of some factors on some aspect of system under investigation and observe behavior - observe response to interactions of several factors</a:t>
            </a:r>
          </a:p>
          <a:p>
            <a:pPr defTabSz="912813">
              <a:lnSpc>
                <a:spcPct val="90000"/>
              </a:lnSpc>
              <a:buFontTx/>
              <a:buNone/>
            </a:pPr>
            <a:endParaRPr lang="en-US" altLang="x-none" sz="2300">
              <a:ea typeface="ＭＳ Ｐゴシック" charset="-128"/>
            </a:endParaRPr>
          </a:p>
          <a:p>
            <a:pPr defTabSz="912813">
              <a:lnSpc>
                <a:spcPct val="90000"/>
              </a:lnSpc>
              <a:buFontTx/>
              <a:buNone/>
            </a:pPr>
            <a:r>
              <a:rPr lang="en-US" altLang="x-none" sz="2300" b="1">
                <a:ea typeface="ＭＳ Ｐゴシック" charset="-128"/>
              </a:rPr>
              <a:t>Theory development </a:t>
            </a:r>
            <a:r>
              <a:rPr lang="en-US" altLang="x-none" sz="2300">
                <a:ea typeface="ＭＳ Ｐゴシック" charset="-128"/>
              </a:rPr>
              <a:t>- abstract general properties of a system by ignoring certain components and emphasizing others (selective ignorance). Can do this: (i) </a:t>
            </a:r>
            <a:r>
              <a:rPr lang="en-US" altLang="x-none" sz="2300" i="1">
                <a:ea typeface="ＭＳ Ｐゴシック" charset="-128"/>
              </a:rPr>
              <a:t>ad hoc </a:t>
            </a:r>
            <a:r>
              <a:rPr lang="en-US" altLang="x-none" sz="2300">
                <a:ea typeface="ＭＳ Ｐゴシック" charset="-128"/>
              </a:rPr>
              <a:t>- don</a:t>
            </a:r>
            <a:r>
              <a:rPr lang="en-US" altLang="en-US" sz="2300">
                <a:ea typeface="ＭＳ Ｐゴシック" charset="-128"/>
              </a:rPr>
              <a:t>’</a:t>
            </a:r>
            <a:r>
              <a:rPr lang="en-US" altLang="x-none" sz="2300">
                <a:ea typeface="ＭＳ Ｐゴシック" charset="-128"/>
              </a:rPr>
              <a:t>t think it</a:t>
            </a:r>
            <a:r>
              <a:rPr lang="en-US" altLang="en-US" sz="2300">
                <a:ea typeface="ＭＳ Ｐゴシック" charset="-128"/>
              </a:rPr>
              <a:t>’</a:t>
            </a:r>
            <a:r>
              <a:rPr lang="en-US" altLang="x-none" sz="2300">
                <a:ea typeface="ＭＳ Ｐゴシック" charset="-128"/>
              </a:rPr>
              <a:t>s important so will ignore it; (ii) data suggests a factor or set of factors can be ignored; (iii) based upon scale so processes on a fast or slow time scale (or equivalently spatial) are ignored dependent upon scale you are interested in</a:t>
            </a:r>
            <a:endParaRPr lang="en-US" altLang="x-none" sz="2300">
              <a:solidFill>
                <a:schemeClr val="bg1"/>
              </a:solidFill>
              <a:ea typeface="ＭＳ Ｐゴシック" charset="-128"/>
            </a:endParaRPr>
          </a:p>
        </p:txBody>
      </p:sp>
      <p:pic>
        <p:nvPicPr>
          <p:cNvPr id="41988" name="Picture 5" descr="NIMBioSlogoshadow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91300" y="6080125"/>
            <a:ext cx="254952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89" name="Picture 6" descr="utlo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210300"/>
            <a:ext cx="1266825"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 name="Group 3"/>
          <p:cNvGrpSpPr>
            <a:grpSpLocks/>
          </p:cNvGrpSpPr>
          <p:nvPr/>
        </p:nvGrpSpPr>
        <p:grpSpPr bwMode="auto">
          <a:xfrm>
            <a:off x="1622425" y="2101850"/>
            <a:ext cx="6675438" cy="3429000"/>
            <a:chOff x="1622778" y="2102556"/>
            <a:chExt cx="6674555" cy="3429000"/>
          </a:xfrm>
        </p:grpSpPr>
        <p:sp>
          <p:nvSpPr>
            <p:cNvPr id="41991" name="Oval 1"/>
            <p:cNvSpPr>
              <a:spLocks noChangeArrowheads="1"/>
            </p:cNvSpPr>
            <p:nvPr/>
          </p:nvSpPr>
          <p:spPr bwMode="auto">
            <a:xfrm>
              <a:off x="1622778" y="2102556"/>
              <a:ext cx="6674555" cy="3429000"/>
            </a:xfrm>
            <a:prstGeom prst="ellipse">
              <a:avLst/>
            </a:prstGeom>
            <a:noFill/>
            <a:ln w="57150">
              <a:solidFill>
                <a:srgbClr val="8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spcBef>
                  <a:spcPct val="0"/>
                </a:spcBef>
                <a:buFontTx/>
                <a:buNone/>
              </a:pPr>
              <a:endParaRPr lang="x-none" altLang="x-none" sz="2800">
                <a:solidFill>
                  <a:srgbClr val="800000"/>
                </a:solidFill>
              </a:endParaRPr>
            </a:p>
          </p:txBody>
        </p:sp>
        <p:sp>
          <p:nvSpPr>
            <p:cNvPr id="3" name="TextBox 2"/>
            <p:cNvSpPr txBox="1"/>
            <p:nvPr/>
          </p:nvSpPr>
          <p:spPr>
            <a:xfrm>
              <a:off x="2469121" y="3402274"/>
              <a:ext cx="5378863" cy="584775"/>
            </a:xfrm>
            <a:prstGeom prst="rect">
              <a:avLst/>
            </a:prstGeom>
            <a:solidFill>
              <a:schemeClr val="accent6">
                <a:lumMod val="20000"/>
                <a:lumOff val="80000"/>
              </a:schemeClr>
            </a:solidFill>
          </p:spPr>
          <p:txBody>
            <a:bodyPr wrap="square">
              <a:spAutoFit/>
            </a:bodyPr>
            <a:lstStyle/>
            <a:p>
              <a:pPr eaLnBrk="1" hangingPunct="1">
                <a:defRPr/>
              </a:pPr>
              <a:r>
                <a:rPr lang="en-US" sz="3200" dirty="0">
                  <a:solidFill>
                    <a:schemeClr val="bg1"/>
                  </a:solidFill>
                </a:rPr>
                <a:t>Hypothesis-driven science</a:t>
              </a:r>
            </a:p>
          </p:txBody>
        </p:sp>
      </p:grpSp>
    </p:spTree>
    <p:extLst>
      <p:ext uri="{BB962C8B-B14F-4D97-AF65-F5344CB8AC3E}">
        <p14:creationId xmlns:p14="http://schemas.microsoft.com/office/powerpoint/2010/main" val="20734325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906243">
                                            <p:txEl>
                                              <p:pRg st="0" end="0"/>
                                            </p:txEl>
                                          </p:spTgt>
                                        </p:tgtEl>
                                        <p:attrNameLst>
                                          <p:attrName>style.visibility</p:attrName>
                                        </p:attrNameLst>
                                      </p:cBhvr>
                                      <p:to>
                                        <p:strVal val="visible"/>
                                      </p:to>
                                    </p:set>
                                    <p:anim calcmode="lin" valueType="num">
                                      <p:cBhvr additive="base">
                                        <p:cTn id="7" dur="500" fill="hold"/>
                                        <p:tgtEl>
                                          <p:spTgt spid="90624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90624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906243">
                                            <p:txEl>
                                              <p:pRg st="2" end="2"/>
                                            </p:txEl>
                                          </p:spTgt>
                                        </p:tgtEl>
                                        <p:attrNameLst>
                                          <p:attrName>style.visibility</p:attrName>
                                        </p:attrNameLst>
                                      </p:cBhvr>
                                      <p:to>
                                        <p:strVal val="visible"/>
                                      </p:to>
                                    </p:set>
                                    <p:anim calcmode="lin" valueType="num">
                                      <p:cBhvr additive="base">
                                        <p:cTn id="13" dur="500" fill="hold"/>
                                        <p:tgtEl>
                                          <p:spTgt spid="906243">
                                            <p:txEl>
                                              <p:pRg st="2" end="2"/>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90624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906243">
                                            <p:txEl>
                                              <p:pRg st="4" end="4"/>
                                            </p:txEl>
                                          </p:spTgt>
                                        </p:tgtEl>
                                        <p:attrNameLst>
                                          <p:attrName>style.visibility</p:attrName>
                                        </p:attrNameLst>
                                      </p:cBhvr>
                                      <p:to>
                                        <p:strVal val="visible"/>
                                      </p:to>
                                    </p:set>
                                    <p:anim calcmode="lin" valueType="num">
                                      <p:cBhvr additive="base">
                                        <p:cTn id="19" dur="500" fill="hold"/>
                                        <p:tgtEl>
                                          <p:spTgt spid="906243">
                                            <p:txEl>
                                              <p:pRg st="4" end="4"/>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90624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6243" grpId="0"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4" name="Rectangle 2"/>
          <p:cNvSpPr>
            <a:spLocks noGrp="1" noChangeArrowheads="1"/>
          </p:cNvSpPr>
          <p:nvPr>
            <p:ph type="ctrTitle"/>
          </p:nvPr>
        </p:nvSpPr>
        <p:spPr>
          <a:xfrm>
            <a:off x="738188" y="0"/>
            <a:ext cx="7772400" cy="990600"/>
          </a:xfrm>
        </p:spPr>
        <p:txBody>
          <a:bodyPr/>
          <a:lstStyle/>
          <a:p>
            <a:r>
              <a:rPr lang="en-US" altLang="x-none" sz="3200" b="1">
                <a:solidFill>
                  <a:srgbClr val="000000"/>
                </a:solidFill>
                <a:latin typeface="Arial" charset="0"/>
                <a:ea typeface="MS Mincho" charset="-128"/>
              </a:rPr>
              <a:t>But this view is being challenged</a:t>
            </a:r>
            <a:endParaRPr lang="en-US" altLang="x-none" b="1">
              <a:solidFill>
                <a:srgbClr val="000000"/>
              </a:solidFill>
              <a:latin typeface="Arial" charset="0"/>
              <a:ea typeface="ＭＳ Ｐゴシック" charset="-128"/>
            </a:endParaRPr>
          </a:p>
        </p:txBody>
      </p:sp>
      <p:sp>
        <p:nvSpPr>
          <p:cNvPr id="44035" name="Subtitle 1"/>
          <p:cNvSpPr>
            <a:spLocks noGrp="1"/>
          </p:cNvSpPr>
          <p:nvPr>
            <p:ph type="subTitle" idx="1"/>
          </p:nvPr>
        </p:nvSpPr>
        <p:spPr/>
        <p:txBody>
          <a:bodyPr/>
          <a:lstStyle/>
          <a:p>
            <a:endParaRPr lang="x-none" altLang="x-none">
              <a:ea typeface="ＭＳ Ｐゴシック" charset="-128"/>
            </a:endParaRPr>
          </a:p>
        </p:txBody>
      </p:sp>
      <p:pic>
        <p:nvPicPr>
          <p:cNvPr id="44036" name="Picture 2" descr="EndofTheory.tif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81000" y="889000"/>
            <a:ext cx="8382000" cy="596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581457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30" name="Rectangle 2"/>
          <p:cNvSpPr>
            <a:spLocks noGrp="1" noChangeArrowheads="1"/>
          </p:cNvSpPr>
          <p:nvPr>
            <p:ph type="ctrTitle"/>
          </p:nvPr>
        </p:nvSpPr>
        <p:spPr>
          <a:xfrm>
            <a:off x="686594" y="-225425"/>
            <a:ext cx="7772400" cy="990600"/>
          </a:xfrm>
        </p:spPr>
        <p:txBody>
          <a:bodyPr/>
          <a:lstStyle/>
          <a:p>
            <a:r>
              <a:rPr lang="en-US" altLang="x-none" sz="3200" b="1">
                <a:solidFill>
                  <a:srgbClr val="000000"/>
                </a:solidFill>
                <a:latin typeface="Arial" charset="0"/>
                <a:ea typeface="MS Mincho" charset="-128"/>
              </a:rPr>
              <a:t>Cyclical Aspects of Data</a:t>
            </a:r>
            <a:endParaRPr lang="en-US" altLang="x-none" b="1">
              <a:solidFill>
                <a:srgbClr val="000000"/>
              </a:solidFill>
              <a:latin typeface="Arial" charset="0"/>
              <a:ea typeface="ＭＳ Ｐゴシック" charset="-128"/>
            </a:endParaRPr>
          </a:p>
        </p:txBody>
      </p:sp>
      <p:pic>
        <p:nvPicPr>
          <p:cNvPr id="48131" name="Picture 2" descr="DataLifeCycle.tif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33388" y="765175"/>
            <a:ext cx="8278812" cy="550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2" name="TextBox 3"/>
          <p:cNvSpPr txBox="1">
            <a:spLocks noChangeArrowheads="1"/>
          </p:cNvSpPr>
          <p:nvPr/>
        </p:nvSpPr>
        <p:spPr bwMode="auto">
          <a:xfrm>
            <a:off x="2932113" y="6213475"/>
            <a:ext cx="500221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spcBef>
                <a:spcPct val="0"/>
              </a:spcBef>
              <a:buFontTx/>
              <a:buNone/>
            </a:pPr>
            <a:r>
              <a:rPr lang="en-US" altLang="x-none" sz="2800" dirty="0">
                <a:solidFill>
                  <a:schemeClr val="bg1"/>
                </a:solidFill>
              </a:rPr>
              <a:t>From </a:t>
            </a:r>
            <a:r>
              <a:rPr lang="en-US" altLang="x-none" sz="2800" dirty="0" err="1">
                <a:solidFill>
                  <a:schemeClr val="bg1"/>
                </a:solidFill>
              </a:rPr>
              <a:t>DataONE.org</a:t>
            </a:r>
            <a:endParaRPr lang="en-US" altLang="x-none" sz="2800" dirty="0">
              <a:solidFill>
                <a:schemeClr val="bg1"/>
              </a:solidFill>
            </a:endParaRPr>
          </a:p>
        </p:txBody>
      </p:sp>
      <p:sp>
        <p:nvSpPr>
          <p:cNvPr id="48133" name="TextBox 4"/>
          <p:cNvSpPr txBox="1">
            <a:spLocks noChangeArrowheads="1"/>
          </p:cNvSpPr>
          <p:nvPr/>
        </p:nvSpPr>
        <p:spPr bwMode="auto">
          <a:xfrm>
            <a:off x="8864600" y="6154738"/>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spcBef>
                <a:spcPct val="0"/>
              </a:spcBef>
              <a:buFontTx/>
              <a:buNone/>
            </a:pPr>
            <a:endParaRPr lang="x-none" altLang="x-none" sz="2800"/>
          </a:p>
        </p:txBody>
      </p:sp>
    </p:spTree>
    <p:extLst>
      <p:ext uri="{BB962C8B-B14F-4D97-AF65-F5344CB8AC3E}">
        <p14:creationId xmlns:p14="http://schemas.microsoft.com/office/powerpoint/2010/main" val="6586975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178" name="Rectangle 2"/>
          <p:cNvSpPr>
            <a:spLocks noGrp="1" noChangeArrowheads="1"/>
          </p:cNvSpPr>
          <p:nvPr>
            <p:ph type="ctrTitle"/>
          </p:nvPr>
        </p:nvSpPr>
        <p:spPr>
          <a:xfrm>
            <a:off x="733425" y="-254585"/>
            <a:ext cx="7772400" cy="990600"/>
          </a:xfrm>
        </p:spPr>
        <p:txBody>
          <a:bodyPr/>
          <a:lstStyle/>
          <a:p>
            <a:r>
              <a:rPr lang="en-US" altLang="x-none" sz="3200" b="1">
                <a:solidFill>
                  <a:srgbClr val="000000"/>
                </a:solidFill>
                <a:latin typeface="Arial" charset="0"/>
                <a:ea typeface="MS Mincho" charset="-128"/>
              </a:rPr>
              <a:t>Cyclical Aspects of Data</a:t>
            </a:r>
            <a:endParaRPr lang="en-US" altLang="x-none" b="1">
              <a:solidFill>
                <a:srgbClr val="000000"/>
              </a:solidFill>
              <a:latin typeface="Arial" charset="0"/>
              <a:ea typeface="ＭＳ Ｐゴシック" charset="-128"/>
            </a:endParaRPr>
          </a:p>
        </p:txBody>
      </p:sp>
      <p:pic>
        <p:nvPicPr>
          <p:cNvPr id="50179" name="Picture 2" descr="DataLifeCycle.tif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88938" y="814388"/>
            <a:ext cx="8280400" cy="550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80" name="TextBox 3"/>
          <p:cNvSpPr txBox="1">
            <a:spLocks noChangeArrowheads="1"/>
          </p:cNvSpPr>
          <p:nvPr/>
        </p:nvSpPr>
        <p:spPr bwMode="auto">
          <a:xfrm>
            <a:off x="2932113" y="6224875"/>
            <a:ext cx="500221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spcBef>
                <a:spcPct val="0"/>
              </a:spcBef>
              <a:buFontTx/>
              <a:buNone/>
            </a:pPr>
            <a:r>
              <a:rPr lang="en-US" altLang="x-none" sz="2800" dirty="0">
                <a:solidFill>
                  <a:schemeClr val="bg1"/>
                </a:solidFill>
              </a:rPr>
              <a:t>From </a:t>
            </a:r>
            <a:r>
              <a:rPr lang="en-US" altLang="x-none" sz="2800" dirty="0" err="1">
                <a:solidFill>
                  <a:schemeClr val="bg1"/>
                </a:solidFill>
              </a:rPr>
              <a:t>DataONE.org</a:t>
            </a:r>
            <a:endParaRPr lang="en-US" altLang="x-none" sz="2800" dirty="0">
              <a:solidFill>
                <a:schemeClr val="bg1"/>
              </a:solidFill>
            </a:endParaRPr>
          </a:p>
        </p:txBody>
      </p:sp>
      <p:sp>
        <p:nvSpPr>
          <p:cNvPr id="50181" name="TextBox 4"/>
          <p:cNvSpPr txBox="1">
            <a:spLocks noChangeArrowheads="1"/>
          </p:cNvSpPr>
          <p:nvPr/>
        </p:nvSpPr>
        <p:spPr bwMode="auto">
          <a:xfrm>
            <a:off x="8864600" y="6154738"/>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spcBef>
                <a:spcPct val="0"/>
              </a:spcBef>
              <a:buFontTx/>
              <a:buNone/>
            </a:pPr>
            <a:endParaRPr lang="x-none" altLang="x-none" sz="2800"/>
          </a:p>
        </p:txBody>
      </p:sp>
      <p:grpSp>
        <p:nvGrpSpPr>
          <p:cNvPr id="50182" name="Group 8"/>
          <p:cNvGrpSpPr>
            <a:grpSpLocks/>
          </p:cNvGrpSpPr>
          <p:nvPr/>
        </p:nvGrpSpPr>
        <p:grpSpPr bwMode="auto">
          <a:xfrm>
            <a:off x="4842669" y="196223"/>
            <a:ext cx="590550" cy="561975"/>
            <a:chOff x="7368358" y="531657"/>
            <a:chExt cx="590650" cy="561193"/>
          </a:xfrm>
        </p:grpSpPr>
        <p:cxnSp>
          <p:nvCxnSpPr>
            <p:cNvPr id="50188" name="Straight Connector 5"/>
            <p:cNvCxnSpPr>
              <a:cxnSpLocks noChangeShapeType="1"/>
            </p:cNvCxnSpPr>
            <p:nvPr/>
          </p:nvCxnSpPr>
          <p:spPr bwMode="auto">
            <a:xfrm>
              <a:off x="7368358" y="531657"/>
              <a:ext cx="590650" cy="561193"/>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cxnSp>
        <p:cxnSp>
          <p:nvCxnSpPr>
            <p:cNvPr id="50189" name="Straight Connector 7"/>
            <p:cNvCxnSpPr>
              <a:cxnSpLocks noChangeShapeType="1"/>
            </p:cNvCxnSpPr>
            <p:nvPr/>
          </p:nvCxnSpPr>
          <p:spPr bwMode="auto">
            <a:xfrm flipH="1">
              <a:off x="7368358" y="561193"/>
              <a:ext cx="575884" cy="487352"/>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cxnSp>
      </p:grpSp>
      <p:grpSp>
        <p:nvGrpSpPr>
          <p:cNvPr id="50183" name="Group 10"/>
          <p:cNvGrpSpPr>
            <a:grpSpLocks/>
          </p:cNvGrpSpPr>
          <p:nvPr/>
        </p:nvGrpSpPr>
        <p:grpSpPr bwMode="auto">
          <a:xfrm>
            <a:off x="5349875" y="3246438"/>
            <a:ext cx="590550" cy="561975"/>
            <a:chOff x="7368358" y="531657"/>
            <a:chExt cx="590650" cy="561193"/>
          </a:xfrm>
        </p:grpSpPr>
        <p:cxnSp>
          <p:nvCxnSpPr>
            <p:cNvPr id="50186" name="Straight Connector 11"/>
            <p:cNvCxnSpPr>
              <a:cxnSpLocks noChangeShapeType="1"/>
            </p:cNvCxnSpPr>
            <p:nvPr/>
          </p:nvCxnSpPr>
          <p:spPr bwMode="auto">
            <a:xfrm>
              <a:off x="7368358" y="531657"/>
              <a:ext cx="590650" cy="561193"/>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cxnSp>
        <p:cxnSp>
          <p:nvCxnSpPr>
            <p:cNvPr id="50187" name="Straight Connector 12"/>
            <p:cNvCxnSpPr>
              <a:cxnSpLocks noChangeShapeType="1"/>
            </p:cNvCxnSpPr>
            <p:nvPr/>
          </p:nvCxnSpPr>
          <p:spPr bwMode="auto">
            <a:xfrm flipH="1">
              <a:off x="7368358" y="561193"/>
              <a:ext cx="575884" cy="487352"/>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cxnSp>
      </p:grpSp>
      <p:sp>
        <p:nvSpPr>
          <p:cNvPr id="50184" name="TextBox 9"/>
          <p:cNvSpPr txBox="1">
            <a:spLocks noChangeArrowheads="1"/>
          </p:cNvSpPr>
          <p:nvPr/>
        </p:nvSpPr>
        <p:spPr bwMode="auto">
          <a:xfrm>
            <a:off x="5627688" y="196223"/>
            <a:ext cx="1462087"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spcBef>
                <a:spcPct val="0"/>
              </a:spcBef>
              <a:buFontTx/>
              <a:buNone/>
            </a:pPr>
            <a:r>
              <a:rPr lang="en-US" altLang="x-none" sz="2800" b="1">
                <a:solidFill>
                  <a:srgbClr val="FF0000"/>
                </a:solidFill>
              </a:rPr>
              <a:t>Models</a:t>
            </a:r>
          </a:p>
        </p:txBody>
      </p:sp>
      <p:sp>
        <p:nvSpPr>
          <p:cNvPr id="50185" name="Rectangle 13"/>
          <p:cNvSpPr>
            <a:spLocks noChangeArrowheads="1"/>
          </p:cNvSpPr>
          <p:nvPr/>
        </p:nvSpPr>
        <p:spPr bwMode="auto">
          <a:xfrm>
            <a:off x="6016625" y="3268663"/>
            <a:ext cx="10731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spcBef>
                <a:spcPct val="0"/>
              </a:spcBef>
              <a:buFontTx/>
              <a:buNone/>
            </a:pPr>
            <a:r>
              <a:rPr lang="en-US" altLang="x-none" sz="2400" b="1">
                <a:solidFill>
                  <a:srgbClr val="FF0000"/>
                </a:solidFill>
              </a:rPr>
              <a:t>Model</a:t>
            </a:r>
          </a:p>
        </p:txBody>
      </p:sp>
    </p:spTree>
    <p:extLst>
      <p:ext uri="{BB962C8B-B14F-4D97-AF65-F5344CB8AC3E}">
        <p14:creationId xmlns:p14="http://schemas.microsoft.com/office/powerpoint/2010/main" val="111507460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{0D9374F9-FACB-774A-A8DB-C9C2548F0796}tf10001062</Template>
  <TotalTime>6147</TotalTime>
  <Words>1387</Words>
  <Application>Microsoft Macintosh PowerPoint</Application>
  <PresentationFormat>On-screen Show (4:3)</PresentationFormat>
  <Paragraphs>82</Paragraphs>
  <Slides>20</Slides>
  <Notes>12</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20</vt:i4>
      </vt:variant>
    </vt:vector>
  </HeadingPairs>
  <TitlesOfParts>
    <vt:vector size="32" baseType="lpstr">
      <vt:lpstr>Calibri</vt:lpstr>
      <vt:lpstr>Century Gothic</vt:lpstr>
      <vt:lpstr>Gill Sans</vt:lpstr>
      <vt:lpstr>Gill Sans SemiBold</vt:lpstr>
      <vt:lpstr>MS Mincho</vt:lpstr>
      <vt:lpstr>ＭＳ Ｐゴシック</vt:lpstr>
      <vt:lpstr>Verdana</vt:lpstr>
      <vt:lpstr>Wingdings 3</vt:lpstr>
      <vt:lpstr>Arial</vt:lpstr>
      <vt:lpstr>Courier</vt:lpstr>
      <vt:lpstr>Times New Roman</vt:lpstr>
      <vt:lpstr>Ion</vt:lpstr>
      <vt:lpstr>Introduction to EEB504 – Scientific Computing for Biologists</vt:lpstr>
      <vt:lpstr>What is science?</vt:lpstr>
      <vt:lpstr>What is science?</vt:lpstr>
      <vt:lpstr>What is science?</vt:lpstr>
      <vt:lpstr>The “stories” in science are models</vt:lpstr>
      <vt:lpstr>Methods of Scientific Investigation</vt:lpstr>
      <vt:lpstr>But this view is being challenged</vt:lpstr>
      <vt:lpstr>Cyclical Aspects of Data</vt:lpstr>
      <vt:lpstr>Cyclical Aspects of Data</vt:lpstr>
      <vt:lpstr>If you think Big Data is challenging, what about Big Models!</vt:lpstr>
      <vt:lpstr>One Vision for Data-Exploration</vt:lpstr>
      <vt:lpstr>PowerPoint Presentation</vt:lpstr>
      <vt:lpstr>PowerPoint Presentation</vt:lpstr>
      <vt:lpstr>Data Science Oath (Hippocratic)</vt:lpstr>
      <vt:lpstr>Data Science Oath (Hippocratic)</vt:lpstr>
      <vt:lpstr>Data Science Oath (Hippocratic)</vt:lpstr>
      <vt:lpstr>CSM (Climate Social Model)</vt:lpstr>
      <vt:lpstr>PowerPoint Presentation</vt:lpstr>
      <vt:lpstr>PowerPoint Presentation</vt:lpstr>
      <vt:lpstr>PowerPoint Presentation</vt:lpstr>
    </vt:vector>
  </TitlesOfParts>
  <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Envisioning the Data Science Discipline: The Undergraduate Perspective</dc:title>
  <dc:creator>Laura Haas</dc:creator>
  <cp:lastModifiedBy>Microsoft Office User</cp:lastModifiedBy>
  <cp:revision>191</cp:revision>
  <dcterms:created xsi:type="dcterms:W3CDTF">2018-03-14T15:08:44Z</dcterms:created>
  <dcterms:modified xsi:type="dcterms:W3CDTF">2018-10-13T05:57:34Z</dcterms:modified>
</cp:coreProperties>
</file>